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79557C9-BADD-4AE6-8153-860F797D3C6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1E52E9F-A934-4726-A451-0A8A17A9E9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ruska-skolky.cz/img/fotky/velke/1207_f1.jpg" TargetMode="External"/><Relationship Id="rId3" Type="http://schemas.openxmlformats.org/officeDocument/2006/relationships/hyperlink" Target="http://objednavky.bedynkyhk.cz/images/ontario.v.jpg" TargetMode="External"/><Relationship Id="rId7" Type="http://schemas.openxmlformats.org/officeDocument/2006/relationships/hyperlink" Target="http://www.ebfruit.com/ew/10fa9af5-6439-48a9-8136-fc4b48d781fc-cs" TargetMode="External"/><Relationship Id="rId2" Type="http://schemas.openxmlformats.org/officeDocument/2006/relationships/hyperlink" Target="http://www.safienka.cz/img/picture/545/svestky_1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oska.estranky.cz/img/picture/3749/broskve.jpg" TargetMode="External"/><Relationship Id="rId5" Type="http://schemas.openxmlformats.org/officeDocument/2006/relationships/hyperlink" Target="http://www.amoska.estranky.cz/img/picture/3748/meru%C5%88ka-obecn%C3%A1,-Apricots.jpg" TargetMode="External"/><Relationship Id="rId4" Type="http://schemas.openxmlformats.org/officeDocument/2006/relationships/hyperlink" Target="http://www.amoska.estranky.cz/img/picture/3746/t%C5%99e%C5%A1n%C4%9B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274638"/>
            <a:ext cx="5801072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6672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092525"/>
            <a:ext cx="382270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360910"/>
            <a:ext cx="8219256" cy="5113042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75" y="2060848"/>
            <a:ext cx="7639050" cy="4031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502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340768"/>
            <a:ext cx="6172200" cy="2736304"/>
          </a:xfrm>
        </p:spPr>
        <p:txBody>
          <a:bodyPr>
            <a:noAutofit/>
          </a:bodyPr>
          <a:lstStyle/>
          <a:p>
            <a:r>
              <a:rPr lang="cs-CZ" sz="8000" cap="small" dirty="0">
                <a:solidFill>
                  <a:srgbClr val="00B050"/>
                </a:solidFill>
                <a:latin typeface="Algerian" pitchFamily="82" charset="0"/>
              </a:rPr>
              <a:t>PECKOVÉ  OVOCE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358631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defRPr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ROZDĚLENÍ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752528"/>
          </a:xfrm>
        </p:spPr>
        <p:txBody>
          <a:bodyPr>
            <a:noAutofit/>
          </a:bodyPr>
          <a:lstStyle/>
          <a:p>
            <a:pPr marL="742950" lvl="0" indent="-742950">
              <a:buClr>
                <a:srgbClr val="FE8637"/>
              </a:buClr>
              <a:buFont typeface="+mj-lt"/>
              <a:buAutoNum type="alphaLcParenR"/>
              <a:defRPr/>
            </a:pPr>
            <a:r>
              <a:rPr lang="cs-CZ" sz="32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ojíněné – </a:t>
            </a:r>
            <a:r>
              <a:rPr lang="cs-CZ" sz="32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švestky, slívy, mirabelky/špendlíky/, renklódy/ryngle/, pološvestky, blumy</a:t>
            </a:r>
          </a:p>
          <a:p>
            <a:pPr marL="742950" lvl="0" indent="-742950">
              <a:buClr>
                <a:srgbClr val="FE8637"/>
              </a:buClr>
              <a:buFont typeface="+mj-lt"/>
              <a:buAutoNum type="alphaLcParenR"/>
              <a:defRPr/>
            </a:pPr>
            <a:r>
              <a:rPr lang="cs-CZ" sz="32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neojíněné - </a:t>
            </a:r>
            <a:r>
              <a:rPr lang="cs-CZ" sz="32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třešně, višně</a:t>
            </a:r>
          </a:p>
          <a:p>
            <a:pPr marL="742950" lvl="0" indent="-742950">
              <a:buClr>
                <a:srgbClr val="FE8637"/>
              </a:buClr>
              <a:buFont typeface="+mj-lt"/>
              <a:buAutoNum type="alphaLcParenR"/>
              <a:defRPr/>
            </a:pPr>
            <a:endParaRPr lang="cs-CZ" sz="32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>
              <a:buClr>
                <a:srgbClr val="FE8637"/>
              </a:buClr>
              <a:buFont typeface="+mj-lt"/>
              <a:buAutoNum type="alphaLcParenR"/>
              <a:defRPr/>
            </a:pPr>
            <a:r>
              <a:rPr lang="cs-CZ" sz="32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plstnaté - </a:t>
            </a:r>
            <a:r>
              <a:rPr lang="cs-CZ" sz="32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meruňky, broskve</a:t>
            </a:r>
          </a:p>
          <a:p>
            <a:pPr marL="742950" lvl="0" indent="-742950">
              <a:buClr>
                <a:srgbClr val="FE8637"/>
              </a:buClr>
              <a:buFont typeface="+mj-lt"/>
              <a:buAutoNum type="alphaLcParenR"/>
              <a:defRPr/>
            </a:pPr>
            <a:endParaRPr lang="cs-CZ" sz="3200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>
              <a:buClr>
                <a:srgbClr val="FE8637"/>
              </a:buClr>
              <a:buFont typeface="+mj-lt"/>
              <a:buAutoNum type="alphaLcParenR"/>
              <a:defRPr/>
            </a:pPr>
            <a:r>
              <a:rPr lang="cs-CZ" sz="3200" b="1" i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lysé - </a:t>
            </a:r>
            <a:r>
              <a:rPr lang="cs-CZ" sz="3200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nektarinky</a:t>
            </a:r>
            <a:endParaRPr lang="cs-CZ" sz="3200" b="1" i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8759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14202"/>
          </a:xfrm>
        </p:spPr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OJÍNĚNÉ – ŠVESTKY </a:t>
            </a:r>
            <a: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vejčitý tvar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 modrou ojíněnou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slupkou 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/ šedý povlak na povrchu/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dužnina je žlutozelená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nejrozšířenější je ŠVESTKA  DOMÁCÍ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přímá konzumace, kompot, šťáva,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sušená, povidla, džem,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marmeláda..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5693" y="1844824"/>
            <a:ext cx="1763688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0117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pPr marL="742950" lvl="0" indent="-74295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4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OJÍNĚNÉ – </a:t>
            </a:r>
            <a:r>
              <a:rPr lang="cs-CZ" sz="4400" cap="none" dirty="0" smtClean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/>
            </a:r>
            <a:br>
              <a:rPr lang="cs-CZ" sz="4400" cap="none" dirty="0" smtClean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</a:br>
            <a:r>
              <a:rPr lang="cs-CZ" sz="4400" cap="none" dirty="0" smtClean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SLÍVY </a:t>
            </a:r>
            <a:r>
              <a:rPr lang="cs-CZ" sz="4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a JEJICH ODRŮDY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556792"/>
            <a:ext cx="8820472" cy="5301208"/>
          </a:xfrm>
        </p:spPr>
        <p:txBody>
          <a:bodyPr>
            <a:normAutofit/>
          </a:bodyPr>
          <a:lstStyle/>
          <a:p>
            <a:pPr marL="0" lvl="0" indent="0">
              <a:buClr>
                <a:srgbClr val="FE8637"/>
              </a:buClr>
              <a:buNone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SLÍVY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jsou v prodeji ve velkém počtu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odrůd:</a:t>
            </a:r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Clr>
                <a:srgbClr val="FE8637"/>
              </a:buClr>
              <a:buNone/>
              <a:defRPr/>
            </a:pP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RENKLÓDY – </a:t>
            </a:r>
            <a:r>
              <a:rPr lang="cs-CZ" sz="2800" b="1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 /</a:t>
            </a:r>
            <a:r>
              <a:rPr lang="cs-CZ" sz="2800" b="1" u="sng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RYNGLE/</a:t>
            </a:r>
          </a:p>
          <a:p>
            <a:pPr marL="457200" lvl="0" indent="-457200">
              <a:buClr>
                <a:srgbClr val="FE8637"/>
              </a:buClr>
              <a:buNone/>
              <a:defRPr/>
            </a:pPr>
            <a:r>
              <a:rPr lang="cs-CZ" sz="2800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 - kulatá s tužší </a:t>
            </a:r>
            <a:r>
              <a:rPr lang="cs-CZ" sz="2800" dirty="0" smtClean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dužninou </a:t>
            </a:r>
            <a:r>
              <a:rPr lang="cs-CZ" sz="2800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- chuť kořenitá</a:t>
            </a:r>
          </a:p>
          <a:p>
            <a:pPr marL="457200" lvl="0" indent="-457200">
              <a:buClr>
                <a:srgbClr val="FE8637"/>
              </a:buClr>
              <a:buNone/>
              <a:defRPr/>
            </a:pPr>
            <a:r>
              <a:rPr lang="cs-CZ" sz="2800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       - barva je zelená, </a:t>
            </a:r>
            <a:r>
              <a:rPr lang="cs-CZ" sz="2800" dirty="0" smtClean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žlutá, červená</a:t>
            </a:r>
            <a:r>
              <a:rPr lang="cs-CZ" sz="2800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, fialová</a:t>
            </a:r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MIRABELKY –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- voskové, malé,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kulovité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 tuhou a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sladkou dužninou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POLOŠVESTKY -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- jsou </a:t>
            </a:r>
            <a:r>
              <a:rPr lang="cs-CZ" sz="2800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oválné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- podobné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švestce,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slupka bývá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kyselá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přímá konzumace, kompoty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5289" y="4149080"/>
            <a:ext cx="2073424" cy="2455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570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98178"/>
          </a:xfrm>
        </p:spPr>
        <p:txBody>
          <a:bodyPr>
            <a:normAutofit/>
          </a:bodyPr>
          <a:lstStyle/>
          <a:p>
            <a:pPr marL="914400" lvl="0" indent="-914400">
              <a:spcBef>
                <a:spcPts val="600"/>
              </a:spcBef>
              <a:buFont typeface="+mj-lt"/>
              <a:buAutoNum type="alphaLcParenR" startAt="2"/>
              <a:defRPr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NEOJÍNĚNÉ – TŘEŠNĚ</a:t>
            </a:r>
            <a:r>
              <a:rPr lang="cs-CZ" sz="3600" b="1" u="sng" cap="none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u="sng" cap="none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>
              <a:buClr>
                <a:srgbClr val="FE8637"/>
              </a:buClr>
              <a:buNone/>
              <a:defRPr/>
            </a:pPr>
            <a:r>
              <a:rPr lang="cs-CZ" sz="3600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Dělení podle tvaru:</a:t>
            </a:r>
          </a:p>
          <a:p>
            <a:pPr marL="742950" lvl="0" indent="-74295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800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Srdcovky /srdcovitý tvar s měkkou dužninou</a:t>
            </a:r>
          </a:p>
          <a:p>
            <a:pPr marL="742950" lvl="0" indent="-742950">
              <a:buClr>
                <a:srgbClr val="FE8637"/>
              </a:buClr>
              <a:buFont typeface="Wingdings" pitchFamily="2" charset="2"/>
              <a:buChar char="q"/>
              <a:defRPr/>
            </a:pPr>
            <a:r>
              <a:rPr lang="cs-CZ" sz="2800" dirty="0">
                <a:solidFill>
                  <a:srgbClr val="AEBAD5">
                    <a:lumMod val="50000"/>
                  </a:srgbClr>
                </a:solidFill>
                <a:latin typeface="Times New Roman" pitchFamily="18" charset="0"/>
                <a:cs typeface="Times New Roman" pitchFamily="18" charset="0"/>
              </a:rPr>
              <a:t>Chrupky /kulovité s pevnou, tuhou dužninou</a:t>
            </a:r>
          </a:p>
          <a:p>
            <a:pPr marL="742950" lvl="0" indent="-742950">
              <a:buClr>
                <a:srgbClr val="FE8637"/>
              </a:buClr>
              <a:buNone/>
              <a:defRPr/>
            </a:pPr>
            <a:r>
              <a:rPr lang="cs-CZ" sz="2800" dirty="0">
                <a:solidFill>
                  <a:prstClr val="black"/>
                </a:solidFill>
              </a:rPr>
              <a:t>         </a:t>
            </a:r>
            <a:endParaRPr lang="cs-CZ" sz="2800" b="1" u="sng" dirty="0">
              <a:solidFill>
                <a:prstClr val="black"/>
              </a:solidFill>
            </a:endParaRPr>
          </a:p>
          <a:p>
            <a:pPr marL="742950" lvl="0" indent="-742950">
              <a:buClr>
                <a:srgbClr val="FE8637"/>
              </a:buClr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Barva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červená, černá, žlutá</a:t>
            </a:r>
          </a:p>
          <a:p>
            <a:pPr marL="742950" lvl="0" indent="-742950">
              <a:buClr>
                <a:srgbClr val="FE8637"/>
              </a:buClr>
              <a:buNone/>
              <a:defRPr/>
            </a:pPr>
            <a:endParaRPr lang="cs-CZ" sz="28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>
              <a:buClr>
                <a:srgbClr val="FE8637"/>
              </a:buClr>
              <a:buNone/>
              <a:defRPr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přímá konzumace, </a:t>
            </a:r>
            <a:endParaRPr lang="cs-CZ" sz="28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>
              <a:buClr>
                <a:srgbClr val="FE8637"/>
              </a:buClr>
              <a:buNone/>
              <a:defRPr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kompot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šťáva, </a:t>
            </a:r>
            <a:endParaRPr lang="cs-CZ" sz="28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39005"/>
            <a:ext cx="23145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652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570186"/>
          </a:xfrm>
        </p:spPr>
        <p:txBody>
          <a:bodyPr>
            <a:normAutofit/>
          </a:bodyPr>
          <a:lstStyle/>
          <a:p>
            <a:pPr marL="1143000" lvl="0" indent="-11430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 startAt="2"/>
            </a:pPr>
            <a:r>
              <a:rPr lang="cs-CZ" sz="60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NEOJÍNĚNÉ – VIŠNĚ</a:t>
            </a:r>
            <a: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600" b="1" u="sng" cap="none" dirty="0">
                <a:solidFill>
                  <a:srgbClr val="00206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 lnSpcReduction="10000"/>
          </a:bodyPr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DRUHY: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Pravé višně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tmavočervené, kyselé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Sladké višně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tmavočervené, navinulá sladká chuť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Skleňovky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světle červené, sladká chuť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Amarelky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světle červené, natrpklá kyselá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chuť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q"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víno, kompot, </a:t>
            </a:r>
            <a:endParaRPr lang="cs-CZ" sz="28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marmeláda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džem,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šťáva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47672"/>
            <a:ext cx="2447925" cy="202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5042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 startAt="3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PLSTNATÉ –MERUŇKY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4873752"/>
          </a:xfrm>
        </p:spPr>
        <p:txBody>
          <a:bodyPr>
            <a:normAutofit/>
          </a:bodyPr>
          <a:lstStyle/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plod je jednostranně žlábkovitá peckovice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- má vláknitou dužninu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- chuť aromatická sladká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Pěstuje se v několika odrůdách – liší se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velikostí, barvou, tvarem, chutí dužniny, plstnatostí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přímá konzumace, marmeláda, džem, kompoty, sušená,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šťáva, dřeň ,alkohol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7990" y="1412776"/>
            <a:ext cx="1907704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354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</p:spPr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 startAt="3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Times New Roman" pitchFamily="18" charset="0"/>
              </a:rPr>
              <a:t>PLSTNATÉ- BROSKVE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jsou peckovice s postranní brázdou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dužnina je jemná šťavnatá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slupka pevná, tlustá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- barva je oranžovočervená až fialová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b="1" u="sng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přímá konzumace, </a:t>
            </a:r>
            <a:endParaRPr lang="cs-CZ" sz="28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šťáva,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kompot, džem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marmeláda, alkohol….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0750" y="4221088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9921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lvl="0" indent="-914400" fontAlgn="base">
              <a:spcBef>
                <a:spcPts val="600"/>
              </a:spcBef>
              <a:spcAft>
                <a:spcPct val="0"/>
              </a:spcAft>
              <a:buFont typeface="+mj-lt"/>
              <a:buAutoNum type="alphaLcParenR" startAt="4"/>
            </a:pPr>
            <a:r>
              <a:rPr lang="cs-CZ" sz="5400" cap="none" dirty="0">
                <a:solidFill>
                  <a:srgbClr val="00B050"/>
                </a:solidFill>
                <a:latin typeface="Algerian" pitchFamily="82" charset="0"/>
                <a:ea typeface="+mn-ea"/>
                <a:cs typeface="+mn-cs"/>
              </a:rPr>
              <a:t>LYSÉ –NEKTARINKY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mají hladkou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slupku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barva červená až fialová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Použití –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přímá konzumace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 kompot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marmeláda, džem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šťáva</a:t>
            </a:r>
          </a:p>
          <a:p>
            <a:pPr marL="742950" lvl="0" indent="-7429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88840"/>
            <a:ext cx="3190875" cy="3330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2467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OPAKOVÁNÍ: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Rozdělení peckového ovoce.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Druhy ovoce v jednotlivých skupinách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Použití peckového ovoce.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Jaký je rozdíl mezi meruňkou, broskví </a:t>
            </a:r>
            <a:r>
              <a:rPr lang="cs-CZ" sz="2800" dirty="0" smtClean="0"/>
              <a:t>                 a nektarinkou?</a:t>
            </a: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Co je charakteristické pro ovoce </a:t>
            </a:r>
            <a:r>
              <a:rPr lang="cs-CZ" sz="2800" dirty="0" smtClean="0"/>
              <a:t>OJÍNĚNÉ?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xmlns="" val="307989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  <a:latin typeface="Algerian" pitchFamily="82" charset="0"/>
              </a:rPr>
              <a:t>ZDROJE:</a:t>
            </a:r>
            <a:endParaRPr lang="cs-CZ" sz="48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4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  integrovaných středních škol učebního oboru prodavač – prodavačka, zaměření pro potravinářské zboží a pro smíšené zboží, 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Praha: nakladatelství IQ, 1996,</a:t>
            </a: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www.safienka.cz/img/picture/545/svestky_1a.jpg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objednavky.bedynkyhk.cz/images/ontario.v.jpg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www.amoska.estranky.cz/img/picture/3746/t%C5%99e%C5%A1n%C4%9B.jpg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www.amoska.estranky.cz/img/picture/3748/meru%C5%88ka-obecn%C3%A1%2C-Apricots.jpg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www.amoska.estranky.cz/img/picture/3749/broskve.jpg</a:t>
            </a:r>
            <a:endParaRPr lang="cs-CZ" sz="16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600" dirty="0" smtClean="0">
                <a:hlinkClick r:id="rId7"/>
              </a:rPr>
              <a:t>http://www.ebfruit.com/ew/10fa9af5-6439-48a9-8136-fc4b48d781fc-cs</a:t>
            </a:r>
            <a:endParaRPr lang="cs-CZ" sz="1600" dirty="0" smtClean="0"/>
          </a:p>
          <a:p>
            <a:pPr lvl="0">
              <a:buClr>
                <a:srgbClr val="FE8637"/>
              </a:buClr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www.hruska-skolky.cz/img/fotky/velke/1207_f1.jpg</a:t>
            </a:r>
            <a:endParaRPr lang="cs-CZ" sz="1600" dirty="0" smtClean="0"/>
          </a:p>
          <a:p>
            <a:pPr lvl="0">
              <a:buClr>
                <a:srgbClr val="FE8637"/>
              </a:buClr>
            </a:pPr>
            <a:endParaRPr lang="cs-CZ" sz="1600" dirty="0" smtClean="0"/>
          </a:p>
          <a:p>
            <a:pPr lvl="0">
              <a:buClr>
                <a:srgbClr val="FE8637"/>
              </a:buClr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7237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Algerian" pitchFamily="82" charset="0"/>
              </a:rPr>
              <a:t>KONEC</a:t>
            </a:r>
            <a:endParaRPr lang="cs-CZ" sz="9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320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</TotalTime>
  <Words>485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Střední průmyslová škola a Střední odborná škola gastronomie a služeb, Most, příspěvková organizace</vt:lpstr>
      <vt:lpstr>PECKOVÉ  OVOCE</vt:lpstr>
      <vt:lpstr>ROZDĚLENÍ :</vt:lpstr>
      <vt:lpstr>OJÍNĚNÉ – ŠVESTKY  </vt:lpstr>
      <vt:lpstr>OJÍNĚNÉ –  SLÍVY a JEJICH ODRŮDY </vt:lpstr>
      <vt:lpstr>NEOJÍNĚNÉ – TŘEŠNĚ </vt:lpstr>
      <vt:lpstr>NEOJÍNĚNÉ – VIŠNĚ </vt:lpstr>
      <vt:lpstr>PLSTNATÉ –MERUŇKY</vt:lpstr>
      <vt:lpstr>PLSTNATÉ- BROSKVE</vt:lpstr>
      <vt:lpstr>LYSÉ –NEKTARINKY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11</cp:revision>
  <dcterms:created xsi:type="dcterms:W3CDTF">2013-05-16T21:13:12Z</dcterms:created>
  <dcterms:modified xsi:type="dcterms:W3CDTF">2013-05-18T09:24:40Z</dcterms:modified>
</cp:coreProperties>
</file>