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1" r:id="rId5"/>
    <p:sldId id="259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37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2BCB53-ABC3-4980-8B02-8BE60E0B21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13CF9EE-F85F-4A05-B6EA-EB3BE8D9A6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epansestak.cz/img/orechy/big/04liskace.jpg" TargetMode="External"/><Relationship Id="rId2" Type="http://schemas.openxmlformats.org/officeDocument/2006/relationships/hyperlink" Target="http://nd04.jxs.cz/557/225/dd23350103_69364139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jovydum.cz/fotky64/fotom/gen_d__vyr_2307liskace1.jpg" TargetMode="External"/><Relationship Id="rId5" Type="http://schemas.openxmlformats.org/officeDocument/2006/relationships/hyperlink" Target="http://img.mimibazar.sk/h/bs/6/101016/18/f746714.jpg" TargetMode="External"/><Relationship Id="rId4" Type="http://schemas.openxmlformats.org/officeDocument/2006/relationships/hyperlink" Target="http://stastniseniori.cz/files/images/39_%20Foto%20jedl%C3%A9%20ka%C5%A1tany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089104" cy="942255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6893"/>
            <a:ext cx="7467600" cy="4732387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6018213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7528123" cy="3683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62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cap="small" dirty="0">
                <a:solidFill>
                  <a:srgbClr val="00B050"/>
                </a:solidFill>
                <a:latin typeface="Algerian" pitchFamily="82" charset="0"/>
              </a:rPr>
              <a:t>SKOŘÁPKOVÉ  OVOCE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13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B050"/>
                </a:solidFill>
                <a:latin typeface="Algerian" pitchFamily="82" charset="0"/>
              </a:rPr>
              <a:t>ŘADÍME SEM: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pPr lvl="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3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VLAŠSKÉ  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OŘECHY</a:t>
            </a:r>
          </a:p>
          <a:p>
            <a:pPr lvl="0">
              <a:buClr>
                <a:srgbClr val="FE8637"/>
              </a:buClr>
              <a:buFont typeface="Wingdings" pitchFamily="2" charset="2"/>
              <a:buChar char="q"/>
              <a:defRPr/>
            </a:pPr>
            <a:endParaRPr lang="cs-CZ" sz="1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3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LÍSKOVÉ  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OŘÍŠKY</a:t>
            </a:r>
          </a:p>
          <a:p>
            <a:pPr lvl="0">
              <a:buClr>
                <a:srgbClr val="FE8637"/>
              </a:buClr>
              <a:buFont typeface="Wingdings" pitchFamily="2" charset="2"/>
              <a:buChar char="q"/>
              <a:defRPr/>
            </a:pPr>
            <a:endParaRPr lang="cs-CZ" sz="1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3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JEDLÉ  KAŠTANY</a:t>
            </a:r>
          </a:p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87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700808"/>
          </a:xfrm>
        </p:spPr>
        <p:txBody>
          <a:bodyPr>
            <a:no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8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VLAŠSKÉ  OŘECHY</a:t>
            </a:r>
            <a:r>
              <a:rPr lang="cs-CZ" sz="4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/>
            </a:r>
            <a:br>
              <a:rPr lang="cs-CZ" sz="4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</a:br>
            <a:endParaRPr lang="cs-CZ" sz="4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124744"/>
            <a:ext cx="8892480" cy="5544616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zralé plody ořešáku vlašského,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zbaveného zeleného oplodí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 – kulovitý, protáhlý, vejčitý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s vydutým švem obou půlek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skořápky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skořápka je světle hnědá tenká, polotvrdá nebo tvrdá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TVRDOSTI SKOŘÁPKY SE DĚLI NA: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Papírky – tenká skořápka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Polopapírky</a:t>
            </a: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tvrdší skořápka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Kamenáče  - pevná, tvrdá skořápka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Křapáče  - křehká skořápka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VLAŠSKÁ  JÁDRA  SE  ZÍSKÁVAJÍ  VYLOUSKÁNÍM  OŘECHŮ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08720"/>
            <a:ext cx="3131840" cy="2405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984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8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LÍSKOVÉ  OŘÍŠKY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plody lísky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skořápka je vejčitá, oválná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uvnitř je uloženo jádro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mají nasládlou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chuť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Arial" charset="0"/>
              <a:buChar char="•"/>
            </a:pP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LÍSKOVÁ  </a:t>
            </a: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JÁDRA  SE  ZÍSKÁVAJÍ  VYLOUSKÁNÍM  </a:t>
            </a:r>
            <a:r>
              <a:rPr lang="cs-CZ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OŘÍŠKŮ.</a:t>
            </a:r>
            <a:endParaRPr lang="cs-CZ" b="1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16832"/>
            <a:ext cx="4191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17032"/>
            <a:ext cx="1524000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51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8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JEDLÉ  KAŠTANY</a:t>
            </a:r>
            <a:r>
              <a:rPr lang="cs-CZ" sz="3600" b="1" i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 nás nejsou tak moc známé</a:t>
            </a:r>
          </a:p>
          <a:p>
            <a:pPr lvl="0" fontAlgn="base">
              <a:spcAft>
                <a:spcPct val="0"/>
              </a:spcAft>
              <a:buClr>
                <a:srgbClr val="FE8637"/>
              </a:buClr>
              <a:buFontTx/>
              <a:buChar char="-"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jedí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pečené</a:t>
            </a:r>
          </a:p>
          <a:p>
            <a:pPr lvl="0" fontAlgn="base">
              <a:spcAft>
                <a:spcPct val="0"/>
              </a:spcAft>
              <a:buClr>
                <a:srgbClr val="FE8637"/>
              </a:buClr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 spojeny s vánocemi</a:t>
            </a: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57375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609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869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sz="4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 znáte skořápkové ovoce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skořápkové ovoce podle tvrdosti skořápky?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Kdy se nejvíce prodávají jedlé kaštany?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104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B050"/>
                </a:solidFill>
                <a:latin typeface="Algerian" pitchFamily="82" charset="0"/>
              </a:rPr>
              <a:t>ZDROJE</a:t>
            </a:r>
            <a:endParaRPr lang="cs-CZ" sz="4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nd04.jxs.cz/557/225/dd23350103_69364139_o2.jpg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www.stepansestak.cz/img/orechy/big/04liskace.jpg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http://stastniseniori.cz/files/images/39_%</a:t>
            </a:r>
            <a:r>
              <a:rPr lang="cs-CZ" sz="1800" dirty="0" smtClean="0">
                <a:hlinkClick r:id="rId4"/>
              </a:rPr>
              <a:t>20Foto%20jedl%C3%A9%20ka%C5%A1tany.jpg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img.mimibazar.sk/h/bs/6/101016/18/f746714.jpg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http://www.cajovydum.cz/fotky64/fotom/gen_d__</a:t>
            </a:r>
            <a:r>
              <a:rPr lang="cs-CZ" sz="1800" dirty="0" smtClean="0">
                <a:hlinkClick r:id="rId6"/>
              </a:rPr>
              <a:t>vyr_2307liskace1.jpg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2544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80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76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</TotalTime>
  <Words>166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Střední průmyslová škola a Střední odborná škola gastronomie a služeb, Most, příspěvková organizace</vt:lpstr>
      <vt:lpstr>SKOŘÁPKOVÉ  OVOCE</vt:lpstr>
      <vt:lpstr>ŘADÍME SEM:</vt:lpstr>
      <vt:lpstr>VLAŠSKÉ  OŘECHY </vt:lpstr>
      <vt:lpstr>LÍSKOVÉ  OŘÍŠKY</vt:lpstr>
      <vt:lpstr>JEDLÉ  KAŠTANY 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8</cp:revision>
  <dcterms:created xsi:type="dcterms:W3CDTF">2013-05-16T21:43:09Z</dcterms:created>
  <dcterms:modified xsi:type="dcterms:W3CDTF">2013-05-18T09:42:49Z</dcterms:modified>
</cp:coreProperties>
</file>