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78" r:id="rId2"/>
    <p:sldId id="276" r:id="rId3"/>
    <p:sldId id="256" r:id="rId4"/>
    <p:sldId id="266" r:id="rId5"/>
    <p:sldId id="265" r:id="rId6"/>
    <p:sldId id="269" r:id="rId7"/>
    <p:sldId id="258" r:id="rId8"/>
    <p:sldId id="263" r:id="rId9"/>
    <p:sldId id="271" r:id="rId10"/>
    <p:sldId id="279" r:id="rId11"/>
    <p:sldId id="270" r:id="rId12"/>
    <p:sldId id="257" r:id="rId13"/>
    <p:sldId id="281" r:id="rId14"/>
    <p:sldId id="280" r:id="rId15"/>
    <p:sldId id="261" r:id="rId16"/>
    <p:sldId id="273" r:id="rId17"/>
    <p:sldId id="264" r:id="rId18"/>
    <p:sldId id="282" r:id="rId19"/>
    <p:sldId id="267" r:id="rId20"/>
    <p:sldId id="268" r:id="rId21"/>
    <p:sldId id="274" r:id="rId22"/>
    <p:sldId id="272" r:id="rId23"/>
    <p:sldId id="260" r:id="rId24"/>
    <p:sldId id="262" r:id="rId25"/>
    <p:sldId id="275" r:id="rId26"/>
    <p:sldId id="27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 varScale="1">
        <p:scale>
          <a:sx n="65" d="100"/>
          <a:sy n="65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D69167-E63C-4EF6-904B-72DA96A90ED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3A75EB-8EC2-41E1-B83F-A84862C115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326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3A75EB-8EC2-41E1-B83F-A84862C11577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351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3A75EB-8EC2-41E1-B83F-A84862C11577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082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3A75EB-8EC2-41E1-B83F-A84862C11577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52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23CF734-5AEB-4D9A-AC75-B884E2B9BDD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BA9882E-94D5-46B5-8397-C38A11F6D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img.geocaching.com/cache/4357ca99-f7f7-48bc-a7b7-b95398cfedd9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dedovybrizy.wz.cz/brizabelokora1.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://www.reiki-cz.com/herba/obrazky/briza.jpg" TargetMode="Externa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prazskestezky.cz/kunrat/obr/javo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hyperlink" Target="http://lesosvet.sweb.cz/javormlecjpg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lesosvet.sweb.cz/jasanztepily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skolakov3a.sweb.cz/PRVOUKA/rostliny3/smrk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www.skolaplumlov.tym.cz/dumy/VY_32_INOVACE_1150/borovic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://upload.wikimedia.org/wikipedia/commons/thumb/c/cc/Larix_decidua_Winter.jpg/220px-Larix_decidua_Wint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ipravy.estranky.cz/img/picture/243/bor&#367;vky-2.jpg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0" Type="http://schemas.openxmlformats.org/officeDocument/2006/relationships/image" Target="../media/image67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13" Type="http://schemas.openxmlformats.org/officeDocument/2006/relationships/image" Target="../media/image78.png"/><Relationship Id="rId3" Type="http://schemas.openxmlformats.org/officeDocument/2006/relationships/hyperlink" Target="http://images.wikia.com/necyklopedie/images/2/22/H&#345;ib_satan_3.jpg" TargetMode="External"/><Relationship Id="rId7" Type="http://schemas.openxmlformats.org/officeDocument/2006/relationships/image" Target="../media/image72.png"/><Relationship Id="rId12" Type="http://schemas.openxmlformats.org/officeDocument/2006/relationships/image" Target="../media/image7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png"/><Relationship Id="rId11" Type="http://schemas.openxmlformats.org/officeDocument/2006/relationships/image" Target="../media/image76.png"/><Relationship Id="rId5" Type="http://schemas.openxmlformats.org/officeDocument/2006/relationships/image" Target="../media/image70.png"/><Relationship Id="rId15" Type="http://schemas.openxmlformats.org/officeDocument/2006/relationships/image" Target="../media/image80.png"/><Relationship Id="rId10" Type="http://schemas.openxmlformats.org/officeDocument/2006/relationships/image" Target="../media/image75.png"/><Relationship Id="rId4" Type="http://schemas.openxmlformats.org/officeDocument/2006/relationships/image" Target="../media/image69.png"/><Relationship Id="rId9" Type="http://schemas.openxmlformats.org/officeDocument/2006/relationships/image" Target="../media/image74.png"/><Relationship Id="rId14" Type="http://schemas.openxmlformats.org/officeDocument/2006/relationships/image" Target="../media/image79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image" Target="../media/image81.png"/><Relationship Id="rId7" Type="http://schemas.openxmlformats.org/officeDocument/2006/relationships/image" Target="../media/image8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4_Spole&#269;enstvo%20lesa%20-rostliny.pptx#18. Prezentace aplikace PowerPoint" TargetMode="External"/><Relationship Id="rId2" Type="http://schemas.openxmlformats.org/officeDocument/2006/relationships/hyperlink" Target="VY_32_INOVACE_14_Spole&#269;enstvo%20lesa%20-rostliny.pptx#13. Prezentace aplikace PowerPoin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14_Spole&#269;enstvo%20lesa%20-rostliny.pptx#21. Prezentace aplikace PowerPoint" TargetMode="External"/><Relationship Id="rId4" Type="http://schemas.openxmlformats.org/officeDocument/2006/relationships/hyperlink" Target="VY_32_INOVACE_14_Spole&#269;enstvo%20lesa%20-rostliny.pptx#17. ke&#345;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2183854"/>
              </p:ext>
            </p:extLst>
          </p:nvPr>
        </p:nvGraphicFramePr>
        <p:xfrm>
          <a:off x="1908175" y="1484313"/>
          <a:ext cx="5837238" cy="4378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name="Prezentace" r:id="rId3" imgW="2549758" imgH="1911043" progId="PowerPoint.Show.8">
                  <p:embed/>
                </p:oleObj>
              </mc:Choice>
              <mc:Fallback>
                <p:oleObj name="Prezentace" r:id="rId3" imgW="2549758" imgH="1911043" progId="PowerPoint.Show.8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8175" y="1484313"/>
                        <a:ext cx="5837238" cy="4378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6181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700808"/>
            <a:ext cx="6400800" cy="3474720"/>
          </a:xfrm>
        </p:spPr>
        <p:txBody>
          <a:bodyPr/>
          <a:lstStyle/>
          <a:p>
            <a:r>
              <a:rPr lang="cs-CZ" sz="2400" dirty="0" smtClean="0"/>
              <a:t>Anotace :</a:t>
            </a:r>
          </a:p>
          <a:p>
            <a:r>
              <a:rPr lang="cs-CZ" sz="2400" dirty="0" smtClean="0"/>
              <a:t>Program slouží k procvičování a opakování přírodovědného učiva ve 4. ročníku.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1218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6" y="5680"/>
            <a:ext cx="9071825" cy="6803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728792" cy="1752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Les je společenstvím mnoha organismů - rostlin a živočichů, které jsou na sobě navzájem závislé.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Lesy jsou plícemi planety Země.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673654"/>
            <a:ext cx="7772400" cy="1470025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54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Společenstvo lesa</a:t>
            </a:r>
            <a:br>
              <a:rPr lang="cs-CZ" sz="54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540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(</a:t>
            </a:r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rostliny)</a:t>
            </a:r>
            <a:endParaRPr lang="cs-CZ" sz="540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290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52598"/>
            <a:ext cx="5675313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3903" y="1844824"/>
            <a:ext cx="851707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Listnatý</a:t>
            </a:r>
            <a:r>
              <a:rPr lang="cs-CZ" sz="3600" dirty="0" smtClean="0"/>
              <a:t> – rostou v něm </a:t>
            </a:r>
            <a:r>
              <a:rPr lang="cs-CZ" sz="3600" dirty="0" smtClean="0"/>
              <a:t>…………stromy</a:t>
            </a:r>
            <a:r>
              <a:rPr lang="cs-CZ" sz="3600" dirty="0" smtClean="0"/>
              <a:t>.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V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jehličnatém</a:t>
            </a:r>
            <a:r>
              <a:rPr lang="cs-CZ" sz="3600" dirty="0" smtClean="0"/>
              <a:t> rostou </a:t>
            </a:r>
            <a:r>
              <a:rPr lang="cs-CZ" sz="3600" dirty="0" smtClean="0"/>
              <a:t>…………….stromy</a:t>
            </a:r>
            <a:r>
              <a:rPr lang="cs-CZ" sz="3600" dirty="0" smtClean="0"/>
              <a:t>.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Les</a:t>
            </a:r>
            <a:r>
              <a:rPr lang="cs-CZ" sz="3600" dirty="0" smtClean="0"/>
              <a:t>, ve kterém rostou listnaté i jehličnaté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stromy nazýváme…………….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717265" y="1700808"/>
            <a:ext cx="15712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listnaté</a:t>
            </a:r>
          </a:p>
        </p:txBody>
      </p:sp>
      <p:sp>
        <p:nvSpPr>
          <p:cNvPr id="3" name="Obdélník 2"/>
          <p:cNvSpPr/>
          <p:nvPr/>
        </p:nvSpPr>
        <p:spPr>
          <a:xfrm>
            <a:off x="5498454" y="2813704"/>
            <a:ext cx="20088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</a:rPr>
              <a:t>jehličnaté</a:t>
            </a:r>
          </a:p>
        </p:txBody>
      </p:sp>
      <p:sp>
        <p:nvSpPr>
          <p:cNvPr id="5" name="Obdélník 4"/>
          <p:cNvSpPr/>
          <p:nvPr/>
        </p:nvSpPr>
        <p:spPr>
          <a:xfrm>
            <a:off x="5652343" y="5028454"/>
            <a:ext cx="19159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</a:rPr>
              <a:t>smíšený</a:t>
            </a:r>
          </a:p>
        </p:txBody>
      </p:sp>
    </p:spTree>
    <p:extLst>
      <p:ext uri="{BB962C8B-B14F-4D97-AF65-F5344CB8AC3E}">
        <p14:creationId xmlns:p14="http://schemas.microsoft.com/office/powerpoint/2010/main" val="88319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894" t="2311" r="18155" b="8945"/>
          <a:stretch/>
        </p:blipFill>
        <p:spPr bwMode="auto">
          <a:xfrm>
            <a:off x="899592" y="466314"/>
            <a:ext cx="7220015" cy="5991579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340847"/>
            <a:ext cx="47525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Lesní patro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9705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403" b="89484" l="20840" r="100000">
                        <a14:foregroundMark x1="26050" y1="18605" x2="26050" y2="18605"/>
                        <a14:foregroundMark x1="30084" y1="25177" x2="30084" y2="25177"/>
                        <a14:foregroundMark x1="26050" y1="17391" x2="26050" y2="17391"/>
                        <a14:foregroundMark x1="25378" y1="16380" x2="28487" y2="16077"/>
                        <a14:foregroundMark x1="37815" y1="17796" x2="38992" y2="18605"/>
                        <a14:foregroundMark x1="43866" y1="19515" x2="48571" y2="21031"/>
                        <a14:foregroundMark x1="59328" y1="22245" x2="59328" y2="22245"/>
                        <a14:foregroundMark x1="60588" y1="22245" x2="60588" y2="22245"/>
                        <a14:foregroundMark x1="57731" y1="20728" x2="57143" y2="20728"/>
                        <a14:foregroundMark x1="55462" y1="19009" x2="55462" y2="19009"/>
                        <a14:foregroundMark x1="40252" y1="13953" x2="40252" y2="13953"/>
                        <a14:foregroundMark x1="32101" y1="14156" x2="31513" y2="14459"/>
                        <a14:foregroundMark x1="23782" y1="13650" x2="23782" y2="13650"/>
                        <a14:foregroundMark x1="24370" y1="18099" x2="25378" y2="21537"/>
                        <a14:foregroundMark x1="27059" y1="27401" x2="26218" y2="34479"/>
                        <a14:foregroundMark x1="25798" y1="42568" x2="24958" y2="48938"/>
                        <a14:foregroundMark x1="24958" y1="51365" x2="24790" y2="55308"/>
                        <a14:foregroundMark x1="24622" y1="59151" x2="25210" y2="63600"/>
                        <a14:foregroundMark x1="25378" y1="65015" x2="25798" y2="68756"/>
                        <a14:foregroundMark x1="26050" y1="70172" x2="25798" y2="71689"/>
                        <a14:foregroundMark x1="25630" y1="72902" x2="25630" y2="72902"/>
                        <a14:foregroundMark x1="23950" y1="77958" x2="23950" y2="78969"/>
                        <a14:foregroundMark x1="23950" y1="79272" x2="23782" y2="80688"/>
                        <a14:foregroundMark x1="23193" y1="83114" x2="23361" y2="85339"/>
                        <a14:foregroundMark x1="24202" y1="85339" x2="26218" y2="87058"/>
                        <a14:foregroundMark x1="30504" y1="87765" x2="31092" y2="87765"/>
                        <a14:foregroundMark x1="34790" y1="87765" x2="43109" y2="88271"/>
                        <a14:foregroundMark x1="46134" y1="88069" x2="52605" y2="88777"/>
                        <a14:foregroundMark x1="55042" y1="88777" x2="61008" y2="89484"/>
                        <a14:foregroundMark x1="65042" y1="85844" x2="66891" y2="85844"/>
                        <a14:foregroundMark x1="68739" y1="85844" x2="73782" y2="87058"/>
                        <a14:foregroundMark x1="77227" y1="87058" x2="80084" y2="87765"/>
                        <a14:foregroundMark x1="81345" y1="87765" x2="83361" y2="87765"/>
                        <a14:foregroundMark x1="84958" y1="87058" x2="89412" y2="87765"/>
                        <a14:foregroundMark x1="91849" y1="87563" x2="94538" y2="87058"/>
                        <a14:foregroundMark x1="96975" y1="83114" x2="94538" y2="71385"/>
                        <a14:foregroundMark x1="91681" y1="63296" x2="89664" y2="55511"/>
                        <a14:foregroundMark x1="89244" y1="38625" x2="91261" y2="22245"/>
                        <a14:foregroundMark x1="91513" y1="20020" x2="92101" y2="19515"/>
                        <a14:foregroundMark x1="92521" y1="18605" x2="92521" y2="18605"/>
                        <a14:foregroundMark x1="79496" y1="16886" x2="79496" y2="16886"/>
                        <a14:foregroundMark x1="69748" y1="19818" x2="69748" y2="19818"/>
                        <a14:foregroundMark x1="66303" y1="18807" x2="66303" y2="18807"/>
                        <a14:foregroundMark x1="63445" y1="18099" x2="63445" y2="18099"/>
                        <a14:foregroundMark x1="58151" y1="16582" x2="58151" y2="16582"/>
                        <a14:foregroundMark x1="56303" y1="14863" x2="57731" y2="14863"/>
                        <a14:foregroundMark x1="63613" y1="15167" x2="69328" y2="16380"/>
                        <a14:foregroundMark x1="75630" y1="16077" x2="79496" y2="17796"/>
                        <a14:foregroundMark x1="84958" y1="18301" x2="86387" y2="18301"/>
                        <a14:foregroundMark x1="86975" y1="18301" x2="88403" y2="19312"/>
                        <a14:foregroundMark x1="90084" y1="20020" x2="92521" y2="22952"/>
                        <a14:foregroundMark x1="94538" y1="25379" x2="94118" y2="26896"/>
                        <a14:foregroundMark x1="92521" y1="29120" x2="90672" y2="32558"/>
                        <a14:foregroundMark x1="86807" y1="36400" x2="80504" y2="44287"/>
                        <a14:foregroundMark x1="75798" y1="48433" x2="74370" y2="51365"/>
                        <a14:foregroundMark x1="73782" y1="53286" x2="73361" y2="56724"/>
                        <a14:foregroundMark x1="71513" y1="58241" x2="62437" y2="65824"/>
                        <a14:foregroundMark x1="50420" y1="67947" x2="48992" y2="68251"/>
                        <a14:foregroundMark x1="29244" y1="46208" x2="29244" y2="46208"/>
                        <a14:foregroundMark x1="29076" y1="37917" x2="31261" y2="37917"/>
                        <a14:foregroundMark x1="36387" y1="31547" x2="36387" y2="31547"/>
                        <a14:foregroundMark x1="34370" y1="27401" x2="34370" y2="27401"/>
                        <a14:foregroundMark x1="32941" y1="25177" x2="32941" y2="25177"/>
                        <a14:foregroundMark x1="32101" y1="20324" x2="32101" y2="20324"/>
                        <a14:foregroundMark x1="31092" y1="17391" x2="31092" y2="17391"/>
                        <a14:foregroundMark x1="30924" y1="16380" x2="30924" y2="16380"/>
                        <a14:foregroundMark x1="30252" y1="15672" x2="30252" y2="15672"/>
                        <a14:foregroundMark x1="29496" y1="15167" x2="29496" y2="15167"/>
                        <a14:foregroundMark x1="29496" y1="15167" x2="29496" y2="15167"/>
                        <a14:foregroundMark x1="27227" y1="14661" x2="27227" y2="14661"/>
                        <a14:foregroundMark x1="26639" y1="14661" x2="26639" y2="14661"/>
                        <a14:foregroundMark x1="27059" y1="19009" x2="27227" y2="21031"/>
                        <a14:foregroundMark x1="29664" y1="29120" x2="30924" y2="35490"/>
                        <a14:foregroundMark x1="31933" y1="46411" x2="31513" y2="51871"/>
                        <a14:foregroundMark x1="31513" y1="60870" x2="31261" y2="64510"/>
                        <a14:foregroundMark x1="30252" y1="68251" x2="30084" y2="69666"/>
                        <a14:foregroundMark x1="29496" y1="69970" x2="27647" y2="71891"/>
                        <a14:foregroundMark x1="27395" y1="72902" x2="27227" y2="76542"/>
                        <a14:foregroundMark x1="26807" y1="77250" x2="26218" y2="79272"/>
                        <a14:foregroundMark x1="25798" y1="79272" x2="25630" y2="79980"/>
                        <a14:foregroundMark x1="25378" y1="79980" x2="25378" y2="79980"/>
                        <a14:foregroundMark x1="24790" y1="79676" x2="24790" y2="79676"/>
                        <a14:foregroundMark x1="24958" y1="79980" x2="24958" y2="79980"/>
                        <a14:foregroundMark x1="25378" y1="80182" x2="25378" y2="81395"/>
                        <a14:foregroundMark x1="25630" y1="82406" x2="25630" y2="84631"/>
                        <a14:foregroundMark x1="25630" y1="84631" x2="25630" y2="84631"/>
                        <a14:foregroundMark x1="26050" y1="84631" x2="26050" y2="84631"/>
                        <a14:foregroundMark x1="26218" y1="85137" x2="26218" y2="85137"/>
                        <a14:foregroundMark x1="25630" y1="85844" x2="25630" y2="85844"/>
                        <a14:foregroundMark x1="25378" y1="86855" x2="24790" y2="87058"/>
                        <a14:foregroundMark x1="23950" y1="86855" x2="24790" y2="86855"/>
                        <a14:foregroundMark x1="27227" y1="87058" x2="28067" y2="87563"/>
                        <a14:foregroundMark x1="28655" y1="87563" x2="28655" y2="87563"/>
                        <a14:foregroundMark x1="29244" y1="88271" x2="29244" y2="88271"/>
                        <a14:foregroundMark x1="26050" y1="87260" x2="26050" y2="87260"/>
                        <a14:foregroundMark x1="26050" y1="87260" x2="22941" y2="87260"/>
                        <a14:foregroundMark x1="24958" y1="87058" x2="24958" y2="87058"/>
                        <a14:foregroundMark x1="24790" y1="87260" x2="24790" y2="87260"/>
                        <a14:foregroundMark x1="30084" y1="87563" x2="30924" y2="87563"/>
                        <a14:foregroundMark x1="32101" y1="87058" x2="33361" y2="86552"/>
                        <a14:foregroundMark x1="33529" y1="86047" x2="33529" y2="86047"/>
                        <a14:foregroundMark x1="33529" y1="84631" x2="31933" y2="82204"/>
                        <a14:foregroundMark x1="30504" y1="80182" x2="31681" y2="79980"/>
                        <a14:foregroundMark x1="32521" y1="79676" x2="36555" y2="80688"/>
                        <a14:foregroundMark x1="37815" y1="79474" x2="37815" y2="79474"/>
                        <a14:foregroundMark x1="38235" y1="76744" x2="38235" y2="75025"/>
                        <a14:foregroundMark x1="35966" y1="67037" x2="35966" y2="64510"/>
                        <a14:foregroundMark x1="35546" y1="61881" x2="36387" y2="60162"/>
                        <a14:foregroundMark x1="37395" y1="55005" x2="37395" y2="45501"/>
                        <a14:foregroundMark x1="36807" y1="43984" x2="36807" y2="43984"/>
                        <a14:foregroundMark x1="33697" y1="36198" x2="33697" y2="36198"/>
                        <a14:foregroundMark x1="33697" y1="36198" x2="33697" y2="36198"/>
                        <a14:foregroundMark x1="34118" y1="38423" x2="34118" y2="38423"/>
                        <a14:foregroundMark x1="33697" y1="38625" x2="33697" y2="38625"/>
                        <a14:foregroundMark x1="33529" y1="38625" x2="33529" y2="38625"/>
                        <a14:foregroundMark x1="33109" y1="38625" x2="33109" y2="38625"/>
                        <a14:foregroundMark x1="32941" y1="38423" x2="32941" y2="38423"/>
                        <a14:foregroundMark x1="31681" y1="35895" x2="31681" y2="35895"/>
                        <a14:foregroundMark x1="31933" y1="26896" x2="31933" y2="26896"/>
                        <a14:foregroundMark x1="31681" y1="22750" x2="31681" y2="22750"/>
                        <a14:foregroundMark x1="32353" y1="18807" x2="32353" y2="18807"/>
                        <a14:foregroundMark x1="32521" y1="16886" x2="32521" y2="16886"/>
                        <a14:foregroundMark x1="32353" y1="15167" x2="33361" y2="14459"/>
                        <a14:foregroundMark x1="33361" y1="14156" x2="33361" y2="14156"/>
                        <a14:foregroundMark x1="32353" y1="12740" x2="32353" y2="12740"/>
                        <a14:foregroundMark x1="31092" y1="12235" x2="31092" y2="12235"/>
                        <a14:foregroundMark x1="30924" y1="12437" x2="30924" y2="12437"/>
                        <a14:foregroundMark x1="34538" y1="13448" x2="38403" y2="14863"/>
                        <a14:foregroundMark x1="40840" y1="15167" x2="44958" y2="16077"/>
                        <a14:foregroundMark x1="48151" y1="16380" x2="51261" y2="16077"/>
                        <a14:foregroundMark x1="52269" y1="15672" x2="63613" y2="17391"/>
                        <a14:foregroundMark x1="65210" y1="16582" x2="65882" y2="16582"/>
                        <a14:foregroundMark x1="67059" y1="15875" x2="70336" y2="17391"/>
                        <a14:foregroundMark x1="74202" y1="17594" x2="75210" y2="17594"/>
                        <a14:foregroundMark x1="75630" y1="17391" x2="78655" y2="17796"/>
                        <a14:foregroundMark x1="83109" y1="18301" x2="83950" y2="18099"/>
                        <a14:foregroundMark x1="84958" y1="17594" x2="86555" y2="17594"/>
                        <a14:foregroundMark x1="88655" y1="16886" x2="88655" y2="16886"/>
                        <a14:foregroundMark x1="90672" y1="16380" x2="90672" y2="16380"/>
                        <a14:foregroundMark x1="90840" y1="16886" x2="90840" y2="16886"/>
                        <a14:foregroundMark x1="90672" y1="16380" x2="90672" y2="16380"/>
                        <a14:foregroundMark x1="90672" y1="14156" x2="90672" y2="14156"/>
                        <a14:foregroundMark x1="90252" y1="15672" x2="90084" y2="16582"/>
                        <a14:foregroundMark x1="90084" y1="16886" x2="90084" y2="16886"/>
                        <a14:foregroundMark x1="89832" y1="16886" x2="89832" y2="16886"/>
                        <a14:foregroundMark x1="90084" y1="18807" x2="90252" y2="19515"/>
                        <a14:foregroundMark x1="91261" y1="26896" x2="91261" y2="31547"/>
                        <a14:foregroundMark x1="88992" y1="44692" x2="85546" y2="53792"/>
                        <a14:foregroundMark x1="80672" y1="65319" x2="80924" y2="66532"/>
                        <a14:foregroundMark x1="89832" y1="62386" x2="89832" y2="62386"/>
                        <a14:foregroundMark x1="92269" y1="60364" x2="93529" y2="60162"/>
                        <a14:foregroundMark x1="94706" y1="57735" x2="94706" y2="57735"/>
                        <a14:foregroundMark x1="93109" y1="53792" x2="93109" y2="53792"/>
                        <a14:foregroundMark x1="93950" y1="51062" x2="94538" y2="48635"/>
                        <a14:foregroundMark x1="94958" y1="36400" x2="94958" y2="36400"/>
                        <a14:foregroundMark x1="93697" y1="28817" x2="93697" y2="28817"/>
                        <a14:foregroundMark x1="92857" y1="28817" x2="92521" y2="31749"/>
                        <a14:foregroundMark x1="92269" y1="35187" x2="91849" y2="39636"/>
                        <a14:foregroundMark x1="90840" y1="43984" x2="90672" y2="46714"/>
                        <a14:foregroundMark x1="90672" y1="48129" x2="92269" y2="52275"/>
                        <a14:foregroundMark x1="92689" y1="52781" x2="93529" y2="53792"/>
                        <a14:foregroundMark x1="93529" y1="53286" x2="93277" y2="51365"/>
                        <a14:foregroundMark x1="91849" y1="46006" x2="91849" y2="46006"/>
                        <a14:foregroundMark x1="91849" y1="45501" x2="91849" y2="45501"/>
                        <a14:foregroundMark x1="91849" y1="46006" x2="91849" y2="48129"/>
                        <a14:foregroundMark x1="91849" y1="48938" x2="91849" y2="55005"/>
                        <a14:foregroundMark x1="92101" y1="56522" x2="92101" y2="57432"/>
                        <a14:foregroundMark x1="92101" y1="57735" x2="92101" y2="57735"/>
                        <a14:foregroundMark x1="92521" y1="50354" x2="92521" y2="49646"/>
                        <a14:foregroundMark x1="91849" y1="42265" x2="92101" y2="39130"/>
                        <a14:foregroundMark x1="92269" y1="32558" x2="92269" y2="32558"/>
                        <a14:foregroundMark x1="92521" y1="30334" x2="92521" y2="30334"/>
                        <a14:foregroundMark x1="92269" y1="26896" x2="90252" y2="24975"/>
                        <a14:foregroundMark x1="84790" y1="16380" x2="84790" y2="16380"/>
                        <a14:foregroundMark x1="84538" y1="15167" x2="84538" y2="15167"/>
                        <a14:foregroundMark x1="86218" y1="11931" x2="86975" y2="11931"/>
                        <a14:foregroundMark x1="87983" y1="11931" x2="87983" y2="11931"/>
                        <a14:foregroundMark x1="88403" y1="11931" x2="88403" y2="11931"/>
                        <a14:foregroundMark x1="88403" y1="11931" x2="88403" y2="11931"/>
                        <a14:foregroundMark x1="87647" y1="13145" x2="87647" y2="13145"/>
                        <a14:foregroundMark x1="86555" y1="15167" x2="86555" y2="15167"/>
                        <a14:foregroundMark x1="86387" y1="15167" x2="86387" y2="15167"/>
                        <a14:foregroundMark x1="86387" y1="15167" x2="86387" y2="15167"/>
                        <a14:foregroundMark x1="86387" y1="15167" x2="86387" y2="15167"/>
                        <a14:foregroundMark x1="86387" y1="15167" x2="86387" y2="15167"/>
                        <a14:foregroundMark x1="85966" y1="15672" x2="85966" y2="15672"/>
                        <a14:foregroundMark x1="85966" y1="15672" x2="85966" y2="15672"/>
                        <a14:foregroundMark x1="84958" y1="16582" x2="83782" y2="18301"/>
                        <a14:foregroundMark x1="82521" y1="20020" x2="80924" y2="23660"/>
                        <a14:foregroundMark x1="80504" y1="23964" x2="80504" y2="23964"/>
                        <a14:foregroundMark x1="80084" y1="24469" x2="80084" y2="24469"/>
                        <a14:foregroundMark x1="78487" y1="19818" x2="78487" y2="19818"/>
                        <a14:foregroundMark x1="77647" y1="18605" x2="77647" y2="18605"/>
                        <a14:foregroundMark x1="77479" y1="18605" x2="76387" y2="19009"/>
                        <a14:foregroundMark x1="73782" y1="20728" x2="72605" y2="24469"/>
                        <a14:foregroundMark x1="68908" y1="31749" x2="67899" y2="35187"/>
                        <a14:foregroundMark x1="67479" y1="35490" x2="66471" y2="37108"/>
                        <a14:foregroundMark x1="63025" y1="40344" x2="61345" y2="43074"/>
                        <a14:foregroundMark x1="60336" y1="44287" x2="60336" y2="44287"/>
                        <a14:foregroundMark x1="59748" y1="44995" x2="59748" y2="44995"/>
                        <a14:foregroundMark x1="59328" y1="46208" x2="59328" y2="46208"/>
                        <a14:foregroundMark x1="59160" y1="46208" x2="59160" y2="46208"/>
                        <a14:foregroundMark x1="59160" y1="46208" x2="59160" y2="46208"/>
                        <a14:foregroundMark x1="59160" y1="46208" x2="59160" y2="46208"/>
                        <a14:foregroundMark x1="59160" y1="46208" x2="58739" y2="47219"/>
                        <a14:foregroundMark x1="45294" y1="42265" x2="43277" y2="41355"/>
                        <a14:foregroundMark x1="35546" y1="35187" x2="34958" y2="32760"/>
                        <a14:foregroundMark x1="33697" y1="25177" x2="34958" y2="24671"/>
                        <a14:foregroundMark x1="36387" y1="22750" x2="36975" y2="22750"/>
                        <a14:foregroundMark x1="37563" y1="22750" x2="42437" y2="25683"/>
                        <a14:foregroundMark x1="46555" y1="26593" x2="46555" y2="26593"/>
                        <a14:foregroundMark x1="46723" y1="26593" x2="46723" y2="26593"/>
                        <a14:foregroundMark x1="47395" y1="28817" x2="47395" y2="30536"/>
                        <a14:foregroundMark x1="47983" y1="44489" x2="47143" y2="46411"/>
                        <a14:foregroundMark x1="46723" y1="49848" x2="45966" y2="54499"/>
                        <a14:foregroundMark x1="46555" y1="59454" x2="46723" y2="62083"/>
                        <a14:foregroundMark x1="47563" y1="65824" x2="47563" y2="67037"/>
                        <a14:foregroundMark x1="46975" y1="72902" x2="46134" y2="74115"/>
                        <a14:foregroundMark x1="41261" y1="80485" x2="40420" y2="80688"/>
                        <a14:foregroundMark x1="35798" y1="82912" x2="31513" y2="84833"/>
                        <a14:foregroundMark x1="26387" y1="87058" x2="25798" y2="87563"/>
                        <a14:foregroundMark x1="25210" y1="87563" x2="26050" y2="88069"/>
                        <a14:foregroundMark x1="27815" y1="87058" x2="28824" y2="87058"/>
                        <a14:foregroundMark x1="29916" y1="86855" x2="33697" y2="88777"/>
                        <a14:foregroundMark x1="47143" y1="84631" x2="47983" y2="84631"/>
                        <a14:foregroundMark x1="50840" y1="84631" x2="53697" y2="84631"/>
                        <a14:foregroundMark x1="55882" y1="83923" x2="57311" y2="83114"/>
                        <a14:foregroundMark x1="57899" y1="82406" x2="61765" y2="83620"/>
                        <a14:foregroundMark x1="64202" y1="83114" x2="64202" y2="83114"/>
                        <a14:foregroundMark x1="64874" y1="82912" x2="64874" y2="82912"/>
                        <a14:foregroundMark x1="60168" y1="82912" x2="52017" y2="82912"/>
                        <a14:foregroundMark x1="44706" y1="81193" x2="40840" y2="82406"/>
                        <a14:foregroundMark x1="39412" y1="82406" x2="38235" y2="82609"/>
                        <a14:foregroundMark x1="37815" y1="82609" x2="35966" y2="83114"/>
                        <a14:foregroundMark x1="33697" y1="82912" x2="33697" y2="82912"/>
                        <a14:foregroundMark x1="33697" y1="82912" x2="33697" y2="82912"/>
                        <a14:foregroundMark x1="33950" y1="82204" x2="39244" y2="79272"/>
                        <a14:foregroundMark x1="55714" y1="65319" x2="62437" y2="59454"/>
                        <a14:foregroundMark x1="70924" y1="44995" x2="74202" y2="29828"/>
                        <a14:foregroundMark x1="74202" y1="29525" x2="74202" y2="29525"/>
                        <a14:foregroundMark x1="74202" y1="29525" x2="74202" y2="29525"/>
                        <a14:foregroundMark x1="62773" y1="32760" x2="62773" y2="32760"/>
                        <a14:foregroundMark x1="40840" y1="33468" x2="40840" y2="33468"/>
                        <a14:foregroundMark x1="40672" y1="33974" x2="40672" y2="33974"/>
                        <a14:foregroundMark x1="27647" y1="24166" x2="30672" y2="23964"/>
                        <a14:foregroundMark x1="32101" y1="18605" x2="37983" y2="33974"/>
                        <a14:foregroundMark x1="37395" y1="30839" x2="37395" y2="30839"/>
                        <a14:foregroundMark x1="31681" y1="23660" x2="31681" y2="23660"/>
                        <a14:foregroundMark x1="34118" y1="12437" x2="34118" y2="12437"/>
                        <a14:foregroundMark x1="31933" y1="16582" x2="31933" y2="16582"/>
                        <a14:foregroundMark x1="30252" y1="14661" x2="34370" y2="19312"/>
                        <a14:foregroundMark x1="36975" y1="21739" x2="42269" y2="29525"/>
                        <a14:foregroundMark x1="46134" y1="32760" x2="47983" y2="35895"/>
                        <a14:foregroundMark x1="60588" y1="40849" x2="63613" y2="42265"/>
                        <a14:foregroundMark x1="74790" y1="36704" x2="76807" y2="35490"/>
                        <a14:foregroundMark x1="79244" y1="32053" x2="79244" y2="32053"/>
                        <a14:foregroundMark x1="82101" y1="29525" x2="87647" y2="41052"/>
                        <a14:foregroundMark x1="92101" y1="49141" x2="92269" y2="53994"/>
                        <a14:foregroundMark x1="92269" y1="55005" x2="91092" y2="56016"/>
                        <a14:foregroundMark x1="87815" y1="50657" x2="86975" y2="49646"/>
                        <a14:foregroundMark x1="86975" y1="47725" x2="86387" y2="43782"/>
                        <a14:foregroundMark x1="86218" y1="40849" x2="86218" y2="40849"/>
                        <a14:foregroundMark x1="84958" y1="39130" x2="82689" y2="38119"/>
                        <a14:foregroundMark x1="61597" y1="32558" x2="60756" y2="32558"/>
                        <a14:foregroundMark x1="54874" y1="33468" x2="51008" y2="36400"/>
                        <a14:foregroundMark x1="48151" y1="38625" x2="47143" y2="39130"/>
                        <a14:foregroundMark x1="46134" y1="39333" x2="45126" y2="38423"/>
                        <a14:foregroundMark x1="42101" y1="32255" x2="40672" y2="30839"/>
                        <a14:foregroundMark x1="38403" y1="28615" x2="38403" y2="28615"/>
                        <a14:foregroundMark x1="37815" y1="27604" x2="37815" y2="27604"/>
                        <a14:foregroundMark x1="36555" y1="25177" x2="35798" y2="23964"/>
                        <a14:foregroundMark x1="34958" y1="22245" x2="34370" y2="20728"/>
                        <a14:foregroundMark x1="33109" y1="18605" x2="33109" y2="18605"/>
                        <a14:foregroundMark x1="32101" y1="16886" x2="32101" y2="16886"/>
                        <a14:foregroundMark x1="29076" y1="14459" x2="29076" y2="14459"/>
                        <a14:foregroundMark x1="28824" y1="14459" x2="28824" y2="14459"/>
                        <a14:foregroundMark x1="34118" y1="14661" x2="35378" y2="16380"/>
                        <a14:foregroundMark x1="38403" y1="28615" x2="38403" y2="28615"/>
                        <a14:foregroundMark x1="39244" y1="30334" x2="39244" y2="30334"/>
                        <a14:foregroundMark x1="40252" y1="32558" x2="40252" y2="32558"/>
                        <a14:foregroundMark x1="40840" y1="33974" x2="40840" y2="33974"/>
                        <a14:foregroundMark x1="41261" y1="34985" x2="41261" y2="34985"/>
                        <a14:foregroundMark x1="41681" y1="35895" x2="41681" y2="35895"/>
                        <a14:foregroundMark x1="42269" y1="37614" x2="42269" y2="37614"/>
                        <a14:foregroundMark x1="37983" y1="27907" x2="37815" y2="26896"/>
                        <a14:foregroundMark x1="36134" y1="20728" x2="36134" y2="20728"/>
                        <a14:foregroundMark x1="36134" y1="20324" x2="36134" y2="20324"/>
                        <a14:foregroundMark x1="35378" y1="19009" x2="33361" y2="16582"/>
                        <a14:foregroundMark x1="30252" y1="13650" x2="30252" y2="13650"/>
                        <a14:foregroundMark x1="30252" y1="13650" x2="34118" y2="14156"/>
                        <a14:foregroundMark x1="35798" y1="13953" x2="36555" y2="13953"/>
                        <a14:foregroundMark x1="37983" y1="14156" x2="37983" y2="14156"/>
                        <a14:foregroundMark x1="40840" y1="14863" x2="42689" y2="17796"/>
                        <a14:foregroundMark x1="44706" y1="20526" x2="44706" y2="21234"/>
                        <a14:foregroundMark x1="45126" y1="22952" x2="44958" y2="24671"/>
                        <a14:foregroundMark x1="42689" y1="32963" x2="42269" y2="34176"/>
                        <a14:foregroundMark x1="41681" y1="39130" x2="39664" y2="43276"/>
                        <a14:foregroundMark x1="36555" y1="47725" x2="35546" y2="49343"/>
                        <a14:foregroundMark x1="35126" y1="52578" x2="35126" y2="53994"/>
                        <a14:foregroundMark x1="34790" y1="57735" x2="34538" y2="59454"/>
                        <a14:foregroundMark x1="34538" y1="64307" x2="34538" y2="65015"/>
                        <a14:foregroundMark x1="34790" y1="67442" x2="34790" y2="67442"/>
                        <a14:foregroundMark x1="35798" y1="68453" x2="37563" y2="66532"/>
                        <a14:foregroundMark x1="40000" y1="58645" x2="40252" y2="56522"/>
                        <a14:foregroundMark x1="40252" y1="53286" x2="40252" y2="52073"/>
                        <a14:foregroundMark x1="40252" y1="49848" x2="40252" y2="49848"/>
                        <a14:foregroundMark x1="40252" y1="49848" x2="40252" y2="49848"/>
                        <a14:foregroundMark x1="40252" y1="51567" x2="40252" y2="55308"/>
                        <a14:foregroundMark x1="40252" y1="57432" x2="38992" y2="59656"/>
                        <a14:foregroundMark x1="38824" y1="60667" x2="38824" y2="61881"/>
                        <a14:foregroundMark x1="38824" y1="63094" x2="38824" y2="63094"/>
                        <a14:foregroundMark x1="38824" y1="63802" x2="38824" y2="63802"/>
                        <a14:foregroundMark x1="38824" y1="63802" x2="38824" y2="63802"/>
                        <a14:foregroundMark x1="39412" y1="57230" x2="39832" y2="51365"/>
                        <a14:foregroundMark x1="41849" y1="41759" x2="42689" y2="40344"/>
                        <a14:foregroundMark x1="44286" y1="35895" x2="54706" y2="29120"/>
                        <a14:foregroundMark x1="54706" y1="29120" x2="54706" y2="29120"/>
                        <a14:backgroundMark x1="6891" y1="22447" x2="6891" y2="22447"/>
                        <a14:backgroundMark x1="12773" y1="12740" x2="12773" y2="12740"/>
                        <a14:backgroundMark x1="12017" y1="20526" x2="13613" y2="24975"/>
                        <a14:backgroundMark x1="14034" y1="30839" x2="14034" y2="33266"/>
                        <a14:backgroundMark x1="14034" y1="36198" x2="14454" y2="31749"/>
                        <a14:backgroundMark x1="14454" y1="27098" x2="13782" y2="26390"/>
                        <a14:backgroundMark x1="13782" y1="28311" x2="13613" y2="32760"/>
                        <a14:backgroundMark x1="12773" y1="38625" x2="12605" y2="42265"/>
                        <a14:backgroundMark x1="12185" y1="46006" x2="11176" y2="55005"/>
                        <a14:backgroundMark x1="11008" y1="63094" x2="10336" y2="68251"/>
                        <a14:backgroundMark x1="10336" y1="70677" x2="10336" y2="76036"/>
                        <a14:backgroundMark x1="10336" y1="77250" x2="10336" y2="81395"/>
                        <a14:backgroundMark x1="10588" y1="84631" x2="11008" y2="86350"/>
                        <a14:backgroundMark x1="11008" y1="86350" x2="11008" y2="87765"/>
                        <a14:backgroundMark x1="11008" y1="88271" x2="11008" y2="91203"/>
                        <a14:backgroundMark x1="11008" y1="91507" x2="11597" y2="92720"/>
                        <a14:backgroundMark x1="12773" y1="92922" x2="15210" y2="94135"/>
                        <a14:backgroundMark x1="16050" y1="94135" x2="16891" y2="94439"/>
                        <a14:backgroundMark x1="18655" y1="94641" x2="18655" y2="94641"/>
                        <a14:backgroundMark x1="18655" y1="95349" x2="19496" y2="95349"/>
                        <a14:backgroundMark x1="21345" y1="95147" x2="22941" y2="95349"/>
                        <a14:backgroundMark x1="26639" y1="95652" x2="26639" y2="95652"/>
                        <a14:backgroundMark x1="29076" y1="95854" x2="30084" y2="97371"/>
                        <a14:backgroundMark x1="31092" y1="97573" x2="33950" y2="97776"/>
                        <a14:backgroundMark x1="36387" y1="97371" x2="38992" y2="97776"/>
                        <a14:backgroundMark x1="44706" y1="97371" x2="46975" y2="97371"/>
                        <a14:backgroundMark x1="50420" y1="97371" x2="51429" y2="97573"/>
                        <a14:backgroundMark x1="54286" y1="97776" x2="59748" y2="97371"/>
                        <a14:backgroundMark x1="63445" y1="97573" x2="64202" y2="97573"/>
                        <a14:backgroundMark x1="69076" y1="97573" x2="72353" y2="98584"/>
                        <a14:backgroundMark x1="81513" y1="99494" x2="81513" y2="99494"/>
                        <a14:backgroundMark x1="89244" y1="99798" x2="90420" y2="99494"/>
                        <a14:backgroundMark x1="95126" y1="98787" x2="96134" y2="98787"/>
                        <a14:backgroundMark x1="96723" y1="98584" x2="97395" y2="98584"/>
                        <a14:backgroundMark x1="97983" y1="98281" x2="97983" y2="98281"/>
                        <a14:backgroundMark x1="97983" y1="98281" x2="97983" y2="98281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60" b="10266"/>
          <a:stretch/>
        </p:blipFill>
        <p:spPr bwMode="auto">
          <a:xfrm>
            <a:off x="366532" y="798698"/>
            <a:ext cx="7250550" cy="5410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404664"/>
            <a:ext cx="6141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 se nazývají jednotlivá lesní patra?</a:t>
            </a:r>
            <a:endParaRPr lang="cs-CZ" sz="2800" dirty="0"/>
          </a:p>
        </p:txBody>
      </p:sp>
      <p:sp>
        <p:nvSpPr>
          <p:cNvPr id="23" name="Levá složená závorka 22"/>
          <p:cNvSpPr/>
          <p:nvPr/>
        </p:nvSpPr>
        <p:spPr>
          <a:xfrm>
            <a:off x="1763688" y="5373216"/>
            <a:ext cx="288032" cy="720080"/>
          </a:xfrm>
          <a:prstGeom prst="lef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>
            <a:off x="1121759" y="5276598"/>
            <a:ext cx="978408" cy="45719"/>
          </a:xfrm>
          <a:prstGeom prst="rightArrow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Levá složená závorka 24"/>
          <p:cNvSpPr/>
          <p:nvPr/>
        </p:nvSpPr>
        <p:spPr>
          <a:xfrm>
            <a:off x="1907703" y="4797152"/>
            <a:ext cx="192463" cy="479446"/>
          </a:xfrm>
          <a:prstGeom prst="leftBrac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ravá složená závorka 26"/>
          <p:cNvSpPr/>
          <p:nvPr/>
        </p:nvSpPr>
        <p:spPr>
          <a:xfrm>
            <a:off x="7617082" y="4149079"/>
            <a:ext cx="182451" cy="1150378"/>
          </a:xfrm>
          <a:prstGeom prst="rightBrace">
            <a:avLst/>
          </a:prstGeom>
          <a:ln w="2857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ravá složená závorka 27"/>
          <p:cNvSpPr/>
          <p:nvPr/>
        </p:nvSpPr>
        <p:spPr>
          <a:xfrm>
            <a:off x="7617081" y="1422874"/>
            <a:ext cx="182452" cy="2091108"/>
          </a:xfrm>
          <a:prstGeom prst="rightBrace">
            <a:avLst>
              <a:gd name="adj1" fmla="val 8333"/>
              <a:gd name="adj2" fmla="val 52116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1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908720"/>
            <a:ext cx="3456383" cy="4708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2954579" cy="4283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344" y="1073098"/>
            <a:ext cx="1993138" cy="2984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261" y="5373215"/>
            <a:ext cx="47499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Buk lesní </a:t>
            </a:r>
            <a:r>
              <a:rPr lang="cs-CZ" sz="2000" dirty="0" smtClean="0"/>
              <a:t>– lesy nazýváme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bučina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Má hladkou, světle šedou kůru.</a:t>
            </a:r>
          </a:p>
          <a:p>
            <a:r>
              <a:rPr lang="cs-CZ" sz="2000" dirty="0" smtClean="0"/>
              <a:t>Plody buku jsou </a:t>
            </a:r>
            <a:r>
              <a:rPr lang="cs-CZ" sz="2000" b="1" dirty="0" smtClean="0">
                <a:solidFill>
                  <a:srgbClr val="00B050"/>
                </a:solidFill>
              </a:rPr>
              <a:t>bukvice</a:t>
            </a:r>
            <a:r>
              <a:rPr lang="cs-CZ" sz="2000" dirty="0" smtClean="0"/>
              <a:t>. Jsou </a:t>
            </a:r>
            <a:r>
              <a:rPr lang="cs-CZ" sz="2000" dirty="0" smtClean="0"/>
              <a:t>oblíbenou potravou  </a:t>
            </a:r>
            <a:r>
              <a:rPr lang="cs-CZ" sz="2000" dirty="0" smtClean="0"/>
              <a:t>prasete divokého.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88025" y="5373216"/>
            <a:ext cx="43559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Dub letní </a:t>
            </a:r>
            <a:r>
              <a:rPr lang="cs-CZ" sz="2000" dirty="0" smtClean="0"/>
              <a:t>– lesy nazýváme </a:t>
            </a:r>
            <a:r>
              <a:rPr lang="cs-CZ" sz="2000" b="1" u="sng" dirty="0" smtClean="0">
                <a:solidFill>
                  <a:schemeClr val="accent1">
                    <a:lumMod val="50000"/>
                  </a:schemeClr>
                </a:solidFill>
              </a:rPr>
              <a:t>doubravy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Plody dubu- </a:t>
            </a:r>
            <a:r>
              <a:rPr lang="cs-CZ" sz="2000" b="1" u="sng" dirty="0" smtClean="0">
                <a:solidFill>
                  <a:schemeClr val="accent1">
                    <a:lumMod val="50000"/>
                  </a:schemeClr>
                </a:solidFill>
              </a:rPr>
              <a:t>žaludy</a:t>
            </a:r>
            <a:r>
              <a:rPr lang="cs-CZ" sz="2000" u="sng" dirty="0" smtClean="0"/>
              <a:t> </a:t>
            </a:r>
            <a:r>
              <a:rPr lang="cs-CZ" sz="2000" dirty="0" smtClean="0"/>
              <a:t>– </a:t>
            </a:r>
            <a:r>
              <a:rPr lang="cs-CZ" sz="2000" dirty="0" smtClean="0"/>
              <a:t>jsou potravou </a:t>
            </a:r>
            <a:endParaRPr lang="cs-CZ" sz="2000" dirty="0" smtClean="0"/>
          </a:p>
          <a:p>
            <a:r>
              <a:rPr lang="cs-CZ" sz="2000" dirty="0" smtClean="0"/>
              <a:t>lesních živočichů.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86567" y="260648"/>
            <a:ext cx="42858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Listnaté lesy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6872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1" y="548680"/>
            <a:ext cx="3596094" cy="4660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38857" y="4748157"/>
            <a:ext cx="2441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Lípa malolistá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18802" y="5024066"/>
            <a:ext cx="2518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Bříza bělokorá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5208732"/>
            <a:ext cx="603693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léčivá (používá se při nachlazení,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ři kašli</a:t>
            </a:r>
            <a:r>
              <a:rPr lang="cs-CZ" sz="2000" dirty="0" smtClean="0"/>
              <a:t>).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Je </a:t>
            </a:r>
            <a:r>
              <a:rPr lang="cs-CZ" sz="2000" dirty="0" smtClean="0"/>
              <a:t>to náš národní strom. </a:t>
            </a:r>
          </a:p>
          <a:p>
            <a:r>
              <a:rPr lang="cs-CZ" sz="2000" dirty="0" smtClean="0"/>
              <a:t>Dřevo se používá na výrobu </a:t>
            </a:r>
          </a:p>
          <a:p>
            <a:r>
              <a:rPr lang="cs-CZ" sz="2000" dirty="0" smtClean="0"/>
              <a:t>hudebních nástrojů.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8802" y="5485731"/>
            <a:ext cx="316591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léčivá, sbírají se pupeny, </a:t>
            </a:r>
          </a:p>
          <a:p>
            <a:r>
              <a:rPr lang="cs-CZ" sz="2000" dirty="0" smtClean="0"/>
              <a:t>listy i kůra na ekzémy, těžce se hojící rány</a:t>
            </a:r>
            <a:r>
              <a:rPr lang="cs-CZ" sz="2000" dirty="0" smtClean="0"/>
              <a:t>, </a:t>
            </a:r>
            <a:r>
              <a:rPr lang="cs-CZ" sz="2000" dirty="0" err="1" smtClean="0"/>
              <a:t>atd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pic>
        <p:nvPicPr>
          <p:cNvPr id="3074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233" y="703747"/>
            <a:ext cx="2650941" cy="4275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174" y="703748"/>
            <a:ext cx="1839850" cy="335486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427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28" y="1067180"/>
            <a:ext cx="4059826" cy="426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03848" y="260648"/>
            <a:ext cx="22044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Javor </a:t>
            </a:r>
            <a:r>
              <a:rPr lang="cs-CZ" sz="2800" b="1" dirty="0" smtClean="0"/>
              <a:t>mléč</a:t>
            </a:r>
            <a:endParaRPr lang="cs-CZ" sz="2800" b="1" dirty="0"/>
          </a:p>
        </p:txBody>
      </p:sp>
      <p:pic>
        <p:nvPicPr>
          <p:cNvPr id="4099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754" y="1063294"/>
            <a:ext cx="3378633" cy="4090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039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53" y="1412776"/>
            <a:ext cx="3816603" cy="4077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83768" y="548680"/>
            <a:ext cx="25266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Jasan ztepilý</a:t>
            </a:r>
          </a:p>
        </p:txBody>
      </p:sp>
      <p:pic>
        <p:nvPicPr>
          <p:cNvPr id="5124" name="Picture 4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12776"/>
            <a:ext cx="2880320" cy="4077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699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404664"/>
            <a:ext cx="6016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Víš, kterým stromům patří tyto listy?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19856"/>
            <a:ext cx="2586715" cy="1488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19856"/>
            <a:ext cx="2665116" cy="1554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19857"/>
            <a:ext cx="2332720" cy="1554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23" y="3573016"/>
            <a:ext cx="2107929" cy="2663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7986" y="3450266"/>
            <a:ext cx="1628775" cy="280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52377"/>
            <a:ext cx="1949573" cy="2684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127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958988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Jehličnaté lesy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6213" y="1013784"/>
            <a:ext cx="85556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Jehličnaté stromy a keře mají listy ve tvaru jehlic. </a:t>
            </a:r>
          </a:p>
          <a:p>
            <a:r>
              <a:rPr lang="cs-CZ" sz="2400" dirty="0" smtClean="0"/>
              <a:t>Jehličnaté stromy jsou stálezelené, s výjimkou modřínu.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9" y="2780928"/>
            <a:ext cx="5187938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nejrozšířenějším jehličnatým</a:t>
            </a:r>
          </a:p>
          <a:p>
            <a:r>
              <a:rPr lang="cs-CZ" sz="2400" dirty="0" smtClean="0"/>
              <a:t> stromem u nás. </a:t>
            </a:r>
            <a:r>
              <a:rPr lang="cs-CZ" sz="2400" b="1" dirty="0" smtClean="0"/>
              <a:t>Lesy</a:t>
            </a:r>
            <a:r>
              <a:rPr lang="cs-CZ" sz="2400" dirty="0" smtClean="0"/>
              <a:t> se nazývají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3200" b="1" dirty="0" smtClean="0">
                <a:solidFill>
                  <a:srgbClr val="00B050"/>
                </a:solidFill>
              </a:rPr>
              <a:t>smrčiny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 </a:t>
            </a:r>
            <a:r>
              <a:rPr lang="cs-CZ" sz="2400" dirty="0" smtClean="0"/>
              <a:t>Má mělké kořeny, </a:t>
            </a:r>
          </a:p>
          <a:p>
            <a:r>
              <a:rPr lang="cs-CZ" sz="2400" dirty="0" smtClean="0"/>
              <a:t>snadno se vyvrátí. Ostré jehlice </a:t>
            </a:r>
          </a:p>
          <a:p>
            <a:r>
              <a:rPr lang="cs-CZ" sz="2400" dirty="0" smtClean="0"/>
              <a:t>vyrůstají hustě okolo větví. </a:t>
            </a:r>
          </a:p>
          <a:p>
            <a:r>
              <a:rPr lang="cs-CZ" sz="2400" dirty="0" smtClean="0"/>
              <a:t>Šišky visí dolů</a:t>
            </a:r>
            <a:endParaRPr lang="cs-CZ" sz="2400" dirty="0"/>
          </a:p>
        </p:txBody>
      </p:sp>
      <p:pic>
        <p:nvPicPr>
          <p:cNvPr id="614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2015262"/>
            <a:ext cx="3019941" cy="4270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63888" y="2015262"/>
            <a:ext cx="24641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smrk ztepilý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91736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211960" y="1624260"/>
            <a:ext cx="4032448" cy="4108996"/>
          </a:xfrm>
        </p:spPr>
        <p:txBody>
          <a:bodyPr>
            <a:normAutofit/>
          </a:bodyPr>
          <a:lstStyle/>
          <a:p>
            <a:r>
              <a:rPr lang="cs-CZ" sz="2400" b="1" dirty="0"/>
              <a:t>Lesy</a:t>
            </a:r>
            <a:r>
              <a:rPr lang="cs-CZ" sz="2400" dirty="0"/>
              <a:t> nazýváme </a:t>
            </a:r>
            <a:r>
              <a:rPr lang="cs-CZ" sz="2800" b="1" dirty="0">
                <a:solidFill>
                  <a:schemeClr val="bg2">
                    <a:lumMod val="50000"/>
                  </a:schemeClr>
                </a:solidFill>
              </a:rPr>
              <a:t>jedliny.</a:t>
            </a:r>
          </a:p>
          <a:p>
            <a:r>
              <a:rPr lang="cs-CZ" sz="2400" dirty="0"/>
              <a:t>Má tupé ploché jehlice </a:t>
            </a:r>
          </a:p>
          <a:p>
            <a:r>
              <a:rPr lang="cs-CZ" sz="2400" dirty="0" smtClean="0"/>
              <a:t>na </a:t>
            </a:r>
            <a:r>
              <a:rPr lang="cs-CZ" sz="2400" dirty="0"/>
              <a:t>větvích uspořádané </a:t>
            </a:r>
          </a:p>
          <a:p>
            <a:r>
              <a:rPr lang="cs-CZ" sz="2400" dirty="0"/>
              <a:t>do dvou řad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Šišky rostou </a:t>
            </a:r>
            <a:r>
              <a:rPr lang="cs-CZ" sz="2400" dirty="0" smtClean="0"/>
              <a:t>vzhůru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49" y="1340768"/>
            <a:ext cx="366979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83768" y="476672"/>
            <a:ext cx="32944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Jedle bělokorá</a:t>
            </a:r>
          </a:p>
        </p:txBody>
      </p:sp>
    </p:spTree>
    <p:extLst>
      <p:ext uri="{BB962C8B-B14F-4D97-AF65-F5344CB8AC3E}">
        <p14:creationId xmlns:p14="http://schemas.microsoft.com/office/powerpoint/2010/main" val="2819512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824028" y="1133455"/>
            <a:ext cx="3996444" cy="3474720"/>
          </a:xfrm>
        </p:spPr>
        <p:txBody>
          <a:bodyPr>
            <a:normAutofit/>
          </a:bodyPr>
          <a:lstStyle/>
          <a:p>
            <a:r>
              <a:rPr lang="cs-CZ" sz="2400" b="1" dirty="0"/>
              <a:t>Lesy</a:t>
            </a:r>
            <a:r>
              <a:rPr lang="cs-CZ" sz="2400" dirty="0"/>
              <a:t> se nazývají </a:t>
            </a:r>
            <a:r>
              <a:rPr lang="cs-CZ" sz="2800" b="1" dirty="0">
                <a:solidFill>
                  <a:srgbClr val="FF0000"/>
                </a:solidFill>
              </a:rPr>
              <a:t>bory</a:t>
            </a:r>
            <a:r>
              <a:rPr lang="cs-CZ" sz="2400" dirty="0"/>
              <a:t>. Má dlouhé </a:t>
            </a:r>
            <a:r>
              <a:rPr lang="cs-CZ" sz="2400" dirty="0" smtClean="0"/>
              <a:t>jehlice </a:t>
            </a:r>
            <a:r>
              <a:rPr lang="cs-CZ" sz="2400" dirty="0"/>
              <a:t>rostoucí ve svazečcích po dvou.</a:t>
            </a:r>
          </a:p>
          <a:p>
            <a:r>
              <a:rPr lang="cs-CZ" sz="2400" dirty="0"/>
              <a:t>Šišky jsou kuželovité</a:t>
            </a:r>
          </a:p>
          <a:p>
            <a:endParaRPr lang="cs-CZ" sz="2400" dirty="0"/>
          </a:p>
        </p:txBody>
      </p:sp>
      <p:pic>
        <p:nvPicPr>
          <p:cNvPr id="7174" name="Picture 6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23" y="1131302"/>
            <a:ext cx="3904557" cy="5521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548680"/>
            <a:ext cx="3134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b</a:t>
            </a:r>
            <a:r>
              <a:rPr lang="cs-CZ" sz="3200" b="1" dirty="0" smtClean="0"/>
              <a:t>orovice lesní</a:t>
            </a:r>
            <a:endParaRPr lang="cs-CZ" sz="3200" b="1" dirty="0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93096"/>
            <a:ext cx="2664296" cy="2010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7332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252" y="2785067"/>
            <a:ext cx="2298155" cy="363250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816" y="2785068"/>
            <a:ext cx="2303295" cy="363250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344388" y="466446"/>
            <a:ext cx="3204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Modřín opadavý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8252" y="991799"/>
            <a:ext cx="66941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náš jediný opadavý jehličnatý </a:t>
            </a:r>
            <a:r>
              <a:rPr lang="cs-CZ" sz="2400" dirty="0" smtClean="0"/>
              <a:t>strom</a:t>
            </a:r>
            <a:r>
              <a:rPr lang="cs-CZ" sz="2400" dirty="0" smtClean="0"/>
              <a:t>. </a:t>
            </a:r>
            <a:endParaRPr lang="cs-CZ" sz="2400" dirty="0" smtClean="0"/>
          </a:p>
          <a:p>
            <a:r>
              <a:rPr lang="cs-CZ" sz="2400" dirty="0" smtClean="0"/>
              <a:t>Má </a:t>
            </a:r>
            <a:r>
              <a:rPr lang="cs-CZ" sz="2400" dirty="0" smtClean="0"/>
              <a:t>krátké měkké jehlice. </a:t>
            </a:r>
          </a:p>
          <a:p>
            <a:r>
              <a:rPr lang="cs-CZ" sz="2400" dirty="0" smtClean="0"/>
              <a:t>Na větvích vyrůstají v hustých 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vazečcích spolu s malými šiškami.</a:t>
            </a:r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33" y="2785067"/>
            <a:ext cx="2204140" cy="36112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732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920880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2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Ke kterému jehličnatému stromu patří tyto šišky a jehlice?</a:t>
            </a:r>
            <a:endParaRPr lang="cs-CZ" sz="320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25144"/>
            <a:ext cx="2486025" cy="1838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226" y="1743340"/>
            <a:ext cx="1888817" cy="28126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22074"/>
            <a:ext cx="2164457" cy="28126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396" y="1743340"/>
            <a:ext cx="1898404" cy="283396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4758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5523"/>
            <a:ext cx="8229600" cy="99412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keře</a:t>
            </a:r>
            <a:endParaRPr lang="cs-CZ" sz="48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343" y="1368006"/>
            <a:ext cx="2616200" cy="352230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4600" y="895364"/>
            <a:ext cx="2246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Líska obecná</a:t>
            </a:r>
            <a:endParaRPr lang="cs-CZ" sz="2400" b="1" dirty="0"/>
          </a:p>
        </p:txBody>
      </p:sp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215" y="4191399"/>
            <a:ext cx="1781167" cy="1447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20942" y="892447"/>
            <a:ext cx="1718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Bez černý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278" y="1368007"/>
            <a:ext cx="2645230" cy="354703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24278" y="898281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Hloh obecný</a:t>
            </a:r>
            <a:endParaRPr lang="cs-CZ" sz="2400" b="1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368006"/>
            <a:ext cx="2986270" cy="2813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689572" y="5697291"/>
            <a:ext cx="44353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Přísloví praví: "Před heřmánkem smekni a před bezem klekni".</a:t>
            </a:r>
          </a:p>
          <a:p>
            <a:r>
              <a:rPr lang="cs-CZ" dirty="0"/>
              <a:t> Všechny části rostliny mají léčivé účinky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551723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 lidovém léčitelství se používají především sušené květy </a:t>
            </a:r>
            <a:r>
              <a:rPr lang="cs-CZ" dirty="0" smtClean="0"/>
              <a:t>hlohu  na zlepšení </a:t>
            </a:r>
            <a:r>
              <a:rPr lang="cs-CZ" dirty="0"/>
              <a:t>srdeční </a:t>
            </a:r>
            <a:r>
              <a:rPr lang="cs-CZ" dirty="0" smtClean="0"/>
              <a:t>činnosti.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54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51" y="953343"/>
            <a:ext cx="3356570" cy="2521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181" y="943358"/>
            <a:ext cx="3361543" cy="2521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265" y="3933056"/>
            <a:ext cx="2768496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3474500"/>
            <a:ext cx="1225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maliník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00336" y="6036394"/>
            <a:ext cx="1555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ostružiník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46640" y="3474500"/>
            <a:ext cx="1300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borůvka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96075" y="404664"/>
            <a:ext cx="29546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Poznáš tyto keře?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74960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15005"/>
            <a:ext cx="1908853" cy="3133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0670" y="476672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Jedovaté plody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915005"/>
            <a:ext cx="1925545" cy="301524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880" y="5949280"/>
            <a:ext cx="22958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Rulík zlomocný</a:t>
            </a:r>
            <a:endParaRPr lang="cs-CZ" sz="2400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310" y="1484783"/>
            <a:ext cx="1885950" cy="332210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30502" y="4806890"/>
            <a:ext cx="26789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Vraní oko čtyřlisté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38958" y="6041613"/>
            <a:ext cx="25170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Lýkovec jedovatý</a:t>
            </a:r>
            <a:endParaRPr lang="cs-CZ" sz="2400" dirty="0"/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272" y="1512509"/>
            <a:ext cx="1957399" cy="329438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65508" y="4806891"/>
            <a:ext cx="19573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Lilek potměchuť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3462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384" y="20847"/>
            <a:ext cx="2770905" cy="232877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49" y="-35945"/>
            <a:ext cx="2630844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876" y="2592005"/>
            <a:ext cx="2437461" cy="2164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8" y="2516520"/>
            <a:ext cx="2628800" cy="2227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4880365"/>
            <a:ext cx="2696187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1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8624" y="2516944"/>
            <a:ext cx="2688588" cy="2178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64605" y="4374978"/>
            <a:ext cx="2212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Devětsil lékařský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3859" y="4377964"/>
            <a:ext cx="2109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Česnek medvědí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98877" y="4326292"/>
            <a:ext cx="1920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Hlaváček jarní</a:t>
            </a:r>
            <a:endParaRPr lang="cs-CZ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3325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66015"/>
            <a:ext cx="2736303" cy="1890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1107" y="6386727"/>
            <a:ext cx="2087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</a:schemeClr>
                </a:solidFill>
              </a:rPr>
              <a:t>Plicník lékařský</a:t>
            </a:r>
            <a:endParaRPr lang="cs-CZ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3326" name="Picture 1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814" y="4908209"/>
            <a:ext cx="2619389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82350" y="1980288"/>
            <a:ext cx="1603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Sasanka hajní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7593" y="2052136"/>
            <a:ext cx="1489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Šťavel kyselý</a:t>
            </a:r>
            <a:endParaRPr lang="cs-CZ" dirty="0"/>
          </a:p>
        </p:txBody>
      </p:sp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876" y="93761"/>
            <a:ext cx="2437461" cy="2328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508147" y="2032763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Kakost lesní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60814" y="6402150"/>
            <a:ext cx="2347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Konvalinka vonná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87546" y="6358883"/>
            <a:ext cx="2286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Blatouch bahenní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260648"/>
            <a:ext cx="40318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bylinném patře rostou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58071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2" grpId="0"/>
      <p:bldP spid="8" grpId="0"/>
      <p:bldP spid="9" grpId="0"/>
      <p:bldP spid="3" grpId="0"/>
      <p:bldP spid="10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22" y="476672"/>
            <a:ext cx="2232248" cy="2837040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7752" y="3016750"/>
            <a:ext cx="2598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Lilie zlatohlavá</a:t>
            </a:r>
            <a:endParaRPr lang="cs-CZ" sz="2400" b="1" dirty="0">
              <a:solidFill>
                <a:srgbClr val="FFFF00"/>
              </a:solidFill>
            </a:endParaRPr>
          </a:p>
        </p:txBody>
      </p:sp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378" y="3554529"/>
            <a:ext cx="2362189" cy="2900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95378" y="5919372"/>
            <a:ext cx="2194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Mařinka vonná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22" y="3666850"/>
            <a:ext cx="2232248" cy="2733675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7752" y="6400525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Střevíčník pantoflíček</a:t>
            </a:r>
            <a:endParaRPr lang="cs-CZ" b="1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378" y="476672"/>
            <a:ext cx="2362189" cy="2837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55627" y="2839943"/>
            <a:ext cx="17027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bledule jarní</a:t>
            </a: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3341" y="476672"/>
            <a:ext cx="2621175" cy="2837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968841" y="2847473"/>
            <a:ext cx="22701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</a:rPr>
              <a:t>prvosenka jarní</a:t>
            </a: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3341" y="3500464"/>
            <a:ext cx="2563599" cy="2954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968841" y="6000415"/>
            <a:ext cx="22894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</a:rPr>
              <a:t>pomněnka lesní</a:t>
            </a:r>
          </a:p>
        </p:txBody>
      </p:sp>
    </p:spTree>
    <p:extLst>
      <p:ext uri="{BB962C8B-B14F-4D97-AF65-F5344CB8AC3E}">
        <p14:creationId xmlns:p14="http://schemas.microsoft.com/office/powerpoint/2010/main" val="3368735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632848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Poznáš </a:t>
            </a: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lesní byliny</a:t>
            </a: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99" y="1066772"/>
            <a:ext cx="2112092" cy="161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540" y="4221088"/>
            <a:ext cx="2031433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98" y="4653136"/>
            <a:ext cx="2102527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7168" y="4653136"/>
            <a:ext cx="187841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4221088"/>
            <a:ext cx="2050105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513" y="2794735"/>
            <a:ext cx="1942504" cy="167212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99" y="2794734"/>
            <a:ext cx="2102526" cy="1672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889" y="1679781"/>
            <a:ext cx="2034084" cy="2229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028" y="1679781"/>
            <a:ext cx="1944077" cy="2229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7167" y="1066773"/>
            <a:ext cx="2008849" cy="1666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398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029" y="5197842"/>
            <a:ext cx="2016914" cy="1633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923906"/>
            <a:ext cx="2377503" cy="1931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183966"/>
            <a:ext cx="19896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houby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1651" y="2531480"/>
            <a:ext cx="2012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klouzek </a:t>
            </a:r>
            <a:r>
              <a:rPr lang="cs-CZ" b="1" dirty="0" smtClean="0">
                <a:solidFill>
                  <a:schemeClr val="bg1"/>
                </a:solidFill>
              </a:rPr>
              <a:t>obecný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140" y="953257"/>
            <a:ext cx="1932944" cy="192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914505" y="2535984"/>
            <a:ext cx="17796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h</a:t>
            </a:r>
            <a:r>
              <a:rPr lang="cs-CZ" b="1" dirty="0" smtClean="0">
                <a:solidFill>
                  <a:schemeClr val="bg1"/>
                </a:solidFill>
              </a:rPr>
              <a:t>řib </a:t>
            </a:r>
            <a:r>
              <a:rPr lang="cs-CZ" b="1" dirty="0" smtClean="0">
                <a:solidFill>
                  <a:schemeClr val="bg1"/>
                </a:solidFill>
              </a:rPr>
              <a:t>smrkový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053" y="928139"/>
            <a:ext cx="2139508" cy="1901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325091" y="2531480"/>
            <a:ext cx="1540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hřib hnědý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44053" y="6277461"/>
            <a:ext cx="2032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Václavka smrková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715" y="948973"/>
            <a:ext cx="1603266" cy="1906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188602" y="2501332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bedla </a:t>
            </a:r>
            <a:r>
              <a:rPr lang="cs-CZ" b="1" dirty="0" smtClean="0">
                <a:solidFill>
                  <a:schemeClr val="bg1"/>
                </a:solidFill>
              </a:rPr>
              <a:t>vysoká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715" y="3114430"/>
            <a:ext cx="1603266" cy="1753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204715" y="4486220"/>
            <a:ext cx="1789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Kozák březový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983" y="3100406"/>
            <a:ext cx="2105646" cy="1767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892858" y="4486220"/>
            <a:ext cx="2103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Pýchavka obecná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141" y="3096670"/>
            <a:ext cx="2029718" cy="1774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752915" y="4478686"/>
            <a:ext cx="2214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Suchohřib hnědý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389" y="3116323"/>
            <a:ext cx="2567135" cy="17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94464" y="4486220"/>
            <a:ext cx="2701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Suchohřib žlutomasý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997" y="5271597"/>
            <a:ext cx="2308170" cy="155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55576" y="553147"/>
            <a:ext cx="8226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jedlé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3679" y="4904578"/>
            <a:ext cx="1047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jedovaté</a:t>
            </a:r>
            <a:endParaRPr lang="cs-CZ" dirty="0"/>
          </a:p>
        </p:txBody>
      </p:sp>
      <p:pic>
        <p:nvPicPr>
          <p:cNvPr id="4114" name="Picture 1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0041" y="5017762"/>
            <a:ext cx="1377940" cy="184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5" name="Picture 19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065" y="5294242"/>
            <a:ext cx="2401537" cy="1539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58121" y="6499134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Muchomůrka červená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05863" y="6467920"/>
            <a:ext cx="1200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tygrovaná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5013176"/>
            <a:ext cx="2396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Závojenka olovová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41308" y="6462127"/>
            <a:ext cx="1269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Hřib satan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687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5696" y="476672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Nekvetoucí rostliny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08" y="1921154"/>
            <a:ext cx="2653321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626" y="4070475"/>
            <a:ext cx="2706468" cy="1977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626" y="1916832"/>
            <a:ext cx="2706468" cy="1842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09" y="4070475"/>
            <a:ext cx="2653321" cy="1977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093" y="1916832"/>
            <a:ext cx="2562059" cy="1842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93323" y="1547500"/>
            <a:ext cx="16514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Kapraď samec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322752" y="1547500"/>
            <a:ext cx="8835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plavuň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921522" y="3769004"/>
            <a:ext cx="8531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mechy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02327" y="6047547"/>
            <a:ext cx="9236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lišejník</a:t>
            </a:r>
            <a:endParaRPr lang="cs-CZ" dirty="0"/>
          </a:p>
        </p:txBody>
      </p:sp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093" y="4070475"/>
            <a:ext cx="2562059" cy="1977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06205" y="6047547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Přeslička lesní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865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988840"/>
            <a:ext cx="6400800" cy="3474720"/>
          </a:xfrm>
        </p:spPr>
        <p:txBody>
          <a:bodyPr>
            <a:noAutofit/>
          </a:bodyPr>
          <a:lstStyle/>
          <a:p>
            <a:r>
              <a:rPr lang="cs-CZ" sz="2400" dirty="0" smtClean="0"/>
              <a:t>Které listnaté stromy rostou v našich lesích?</a:t>
            </a:r>
          </a:p>
          <a:p>
            <a:r>
              <a:rPr lang="cs-CZ" sz="2400" dirty="0" smtClean="0"/>
              <a:t>Které květiny byly v červeném rámečku? Víš proč?</a:t>
            </a:r>
          </a:p>
          <a:p>
            <a:r>
              <a:rPr lang="cs-CZ" sz="2400" dirty="0" smtClean="0"/>
              <a:t>Proč je les pro život na Zemi důležitý?</a:t>
            </a:r>
          </a:p>
          <a:p>
            <a:r>
              <a:rPr lang="cs-CZ" sz="2400" dirty="0" smtClean="0"/>
              <a:t>Které houby jsou jedovaté? Vyjmenuj je</a:t>
            </a:r>
          </a:p>
          <a:p>
            <a:r>
              <a:rPr lang="cs-CZ" sz="2400" dirty="0" smtClean="0"/>
              <a:t>Jaký je rozdíl mezi kvetoucími a nekvetoucími rostlinami?</a:t>
            </a:r>
          </a:p>
          <a:p>
            <a:r>
              <a:rPr lang="cs-CZ" sz="2400" dirty="0" smtClean="0"/>
              <a:t>Které rostliny patří mezi nekvetoucí?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4474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764704"/>
            <a:ext cx="6984776" cy="936104"/>
          </a:xfrm>
        </p:spPr>
        <p:txBody>
          <a:bodyPr/>
          <a:lstStyle/>
          <a:p>
            <a:r>
              <a:rPr lang="cs-CZ" dirty="0" smtClean="0"/>
              <a:t>Použitá literatura: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03648" y="1196752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Přírodověda 4 učebnice pro 4.ročník základní školy (Nová škola)</a:t>
            </a:r>
          </a:p>
          <a:p>
            <a:endParaRPr lang="cs-CZ" dirty="0" smtClean="0"/>
          </a:p>
        </p:txBody>
      </p:sp>
      <p:sp>
        <p:nvSpPr>
          <p:cNvPr id="2" name="Obdélník 1">
            <a:hlinkClick r:id="rId2" action="ppaction://hlinkpres?slideindex=13&amp;slidetitle=Prezentace aplikace PowerPoint"/>
          </p:cNvPr>
          <p:cNvSpPr/>
          <p:nvPr/>
        </p:nvSpPr>
        <p:spPr>
          <a:xfrm>
            <a:off x="1403648" y="1700808"/>
            <a:ext cx="458499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http://upload.wikimedia.org/wikipedia/commons/thumb/8/80/Pinus_sylvestris_MHNT.BOT.2005.0.971.jpg/220px-Pinus_sylvestris_MHNT.BOT.2005.0.971.jpg</a:t>
            </a:r>
          </a:p>
        </p:txBody>
      </p:sp>
      <p:sp>
        <p:nvSpPr>
          <p:cNvPr id="5" name="Obdélník 4">
            <a:hlinkClick r:id="rId3" action="ppaction://hlinkpres?slideindex=18&amp;slidetitle=Prezentace aplikace PowerPoint"/>
          </p:cNvPr>
          <p:cNvSpPr/>
          <p:nvPr/>
        </p:nvSpPr>
        <p:spPr>
          <a:xfrm>
            <a:off x="1403648" y="2636912"/>
            <a:ext cx="7488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http://files.ucivo.webnode.cz/system_preview_detail_200003590-d024ed218c-public/růžovité%20ostružiník%20maliník%20Rubus%20idaeus.jpg</a:t>
            </a:r>
          </a:p>
        </p:txBody>
      </p:sp>
      <p:sp>
        <p:nvSpPr>
          <p:cNvPr id="6" name="Obdélník 5">
            <a:hlinkClick r:id="rId3" action="ppaction://hlinkpres?slideindex=18&amp;slidetitle=Prezentace aplikace PowerPoint"/>
          </p:cNvPr>
          <p:cNvSpPr/>
          <p:nvPr/>
        </p:nvSpPr>
        <p:spPr>
          <a:xfrm>
            <a:off x="1403648" y="3284984"/>
            <a:ext cx="7488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http://upload.wikimedia.org/wikipedia/commons/thumb/d/d1/Blackberries_on_bush.jpg/258px-Blackberries_on_bush.jpg</a:t>
            </a:r>
          </a:p>
        </p:txBody>
      </p:sp>
      <p:sp>
        <p:nvSpPr>
          <p:cNvPr id="7" name="Obdélník 6">
            <a:hlinkClick r:id="rId4" action="ppaction://hlinkpres?slideindex=17&amp;slidetitle=keře"/>
          </p:cNvPr>
          <p:cNvSpPr/>
          <p:nvPr/>
        </p:nvSpPr>
        <p:spPr>
          <a:xfrm>
            <a:off x="1403648" y="3822953"/>
            <a:ext cx="7326619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http://4.bp.blogspot.com/-gv5_0l1SJZ8/T8Jv3TlHEiI/AAAAAAAAAOU/mHm160Oco38/s1600/Sambucus_nigra3.jpg</a:t>
            </a:r>
          </a:p>
        </p:txBody>
      </p:sp>
      <p:sp>
        <p:nvSpPr>
          <p:cNvPr id="8" name="Obdélník 7">
            <a:hlinkClick r:id="rId5" action="ppaction://hlinkpres?slideindex=21&amp;slidetitle=Prezentace aplikace PowerPoint"/>
          </p:cNvPr>
          <p:cNvSpPr/>
          <p:nvPr/>
        </p:nvSpPr>
        <p:spPr>
          <a:xfrm>
            <a:off x="1403648" y="4561617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http://upload.wikimedia.org/wikipedia/commons/b/b6/Bledule_jarn%C3%AD_(Leucojum_vernum)5.JPG</a:t>
            </a:r>
          </a:p>
        </p:txBody>
      </p:sp>
      <p:sp>
        <p:nvSpPr>
          <p:cNvPr id="9" name="Obdélník 8">
            <a:hlinkClick r:id="rId5" action="ppaction://hlinkpres?slideindex=21&amp;slidetitle=Prezentace aplikace PowerPoint"/>
          </p:cNvPr>
          <p:cNvSpPr/>
          <p:nvPr/>
        </p:nvSpPr>
        <p:spPr>
          <a:xfrm>
            <a:off x="1368072" y="5102495"/>
            <a:ext cx="723637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http://upload.wikimedia.org/wikipedia/commons/thumb/3/31/Primula_veris_0x.JPG/250px-Primula_veris_0x.JPG</a:t>
            </a:r>
          </a:p>
        </p:txBody>
      </p:sp>
      <p:sp>
        <p:nvSpPr>
          <p:cNvPr id="10" name="Obdélník 9">
            <a:hlinkClick r:id="rId5" action="ppaction://hlinkpres?slideindex=21&amp;slidetitle=Prezentace aplikace PowerPoint"/>
          </p:cNvPr>
          <p:cNvSpPr/>
          <p:nvPr/>
        </p:nvSpPr>
        <p:spPr>
          <a:xfrm>
            <a:off x="1368072" y="5625715"/>
            <a:ext cx="75244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http://upload.wikimedia.org/wikipedia/commons/thumb/5/5f/Forget-me-not_close_600.jpg/258px-Forget-me-not_close_600.jpg</a:t>
            </a:r>
          </a:p>
        </p:txBody>
      </p:sp>
    </p:spTree>
    <p:extLst>
      <p:ext uri="{BB962C8B-B14F-4D97-AF65-F5344CB8AC3E}">
        <p14:creationId xmlns:p14="http://schemas.microsoft.com/office/powerpoint/2010/main" val="3743489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987</TotalTime>
  <Words>535</Words>
  <Application>Microsoft Office PowerPoint</Application>
  <PresentationFormat>Předvádění na obrazovce (4:3)</PresentationFormat>
  <Paragraphs>134</Paragraphs>
  <Slides>26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Aerodynamika</vt:lpstr>
      <vt:lpstr>Prezentace</vt:lpstr>
      <vt:lpstr>Prezentace aplikace PowerPoint</vt:lpstr>
      <vt:lpstr>Prezentace aplikace PowerPoint</vt:lpstr>
      <vt:lpstr>Společenstvo lesa (rostliny)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Jehličnaté lesy</vt:lpstr>
      <vt:lpstr>Prezentace aplikace PowerPoint</vt:lpstr>
      <vt:lpstr>Prezentace aplikace PowerPoint</vt:lpstr>
      <vt:lpstr>Prezentace aplikace PowerPoint</vt:lpstr>
      <vt:lpstr>Ke kterému jehličnatému stromu patří tyto šišky a jehlice?</vt:lpstr>
      <vt:lpstr>keře</vt:lpstr>
      <vt:lpstr>Prezentace aplikace PowerPoint</vt:lpstr>
      <vt:lpstr>Jedovaté plody</vt:lpstr>
      <vt:lpstr>Prezentace aplikace PowerPoint</vt:lpstr>
      <vt:lpstr>Prezentace aplikace PowerPoint</vt:lpstr>
      <vt:lpstr>Poznáš lesní byliny?</vt:lpstr>
      <vt:lpstr>Prezentace aplikace PowerPoint</vt:lpstr>
      <vt:lpstr>Nekvetoucí rostliny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Společenstvo lesa</dc:title>
  <dc:creator>Ucebna 105</dc:creator>
  <cp:lastModifiedBy>Ucebna 102</cp:lastModifiedBy>
  <cp:revision>114</cp:revision>
  <dcterms:created xsi:type="dcterms:W3CDTF">2012-05-20T10:34:28Z</dcterms:created>
  <dcterms:modified xsi:type="dcterms:W3CDTF">2013-05-18T10:43:16Z</dcterms:modified>
</cp:coreProperties>
</file>