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61" r:id="rId5"/>
    <p:sldId id="262" r:id="rId6"/>
    <p:sldId id="259" r:id="rId7"/>
    <p:sldId id="263" r:id="rId8"/>
    <p:sldId id="271" r:id="rId9"/>
    <p:sldId id="264" r:id="rId10"/>
    <p:sldId id="267" r:id="rId11"/>
    <p:sldId id="272" r:id="rId12"/>
    <p:sldId id="265" r:id="rId13"/>
    <p:sldId id="268" r:id="rId14"/>
    <p:sldId id="266" r:id="rId15"/>
    <p:sldId id="269" r:id="rId16"/>
    <p:sldId id="270" r:id="rId17"/>
    <p:sldId id="260"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0" d="100"/>
          <a:sy n="90" d="100"/>
        </p:scale>
        <p:origin x="-672" y="-7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0" name="Pravoúhlý trojúhelník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Nadpis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grpSp>
        <p:nvGrpSpPr>
          <p:cNvPr id="2" name="Skupina 1"/>
          <p:cNvGrpSpPr/>
          <p:nvPr/>
        </p:nvGrpSpPr>
        <p:grpSpPr>
          <a:xfrm>
            <a:off x="-3765" y="4953000"/>
            <a:ext cx="9147765" cy="1912088"/>
            <a:chOff x="-3765" y="4832896"/>
            <a:chExt cx="9147765" cy="2032192"/>
          </a:xfrm>
        </p:grpSpPr>
        <p:sp>
          <p:nvSpPr>
            <p:cNvPr id="7" name="Volný tvar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Volný tvar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Volný tvar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Přímá spojovací čára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Zástupný symbol pro datum 29"/>
          <p:cNvSpPr>
            <a:spLocks noGrp="1"/>
          </p:cNvSpPr>
          <p:nvPr>
            <p:ph type="dt" sz="half" idx="10"/>
          </p:nvPr>
        </p:nvSpPr>
        <p:spPr/>
        <p:txBody>
          <a:bodyPr/>
          <a:lstStyle>
            <a:lvl1pPr>
              <a:defRPr>
                <a:solidFill>
                  <a:srgbClr val="FFFFFF"/>
                </a:solidFill>
              </a:defRPr>
            </a:lvl1pPr>
            <a:extLst/>
          </a:lstStyle>
          <a:p>
            <a:fld id="{FACEB1B7-D778-4A83-BDD8-75078562E710}" type="datetimeFigureOut">
              <a:rPr lang="cs-CZ" smtClean="0"/>
              <a:pPr/>
              <a:t>29.11.2012</a:t>
            </a:fld>
            <a:endParaRPr lang="cs-CZ"/>
          </a:p>
        </p:txBody>
      </p:sp>
      <p:sp>
        <p:nvSpPr>
          <p:cNvPr id="19" name="Zástupný symbol pro zápatí 18"/>
          <p:cNvSpPr>
            <a:spLocks noGrp="1"/>
          </p:cNvSpPr>
          <p:nvPr>
            <p:ph type="ftr" sz="quarter" idx="11"/>
          </p:nvPr>
        </p:nvSpPr>
        <p:spPr/>
        <p:txBody>
          <a:bodyPr/>
          <a:lstStyle>
            <a:lvl1pPr>
              <a:defRPr>
                <a:solidFill>
                  <a:schemeClr val="accent1">
                    <a:tint val="20000"/>
                  </a:schemeClr>
                </a:solidFill>
              </a:defRPr>
            </a:lvl1pPr>
            <a:extLst/>
          </a:lstStyle>
          <a:p>
            <a:endParaRPr lang="cs-CZ"/>
          </a:p>
        </p:txBody>
      </p:sp>
      <p:sp>
        <p:nvSpPr>
          <p:cNvPr id="27" name="Zástupný symbol pro číslo snímku 26"/>
          <p:cNvSpPr>
            <a:spLocks noGrp="1"/>
          </p:cNvSpPr>
          <p:nvPr>
            <p:ph type="sldNum" sz="quarter" idx="12"/>
          </p:nvPr>
        </p:nvSpPr>
        <p:spPr/>
        <p:txBody>
          <a:bodyPr/>
          <a:lstStyle>
            <a:lvl1pPr>
              <a:defRPr>
                <a:solidFill>
                  <a:srgbClr val="FFFFFF"/>
                </a:solidFill>
              </a:defRPr>
            </a:lvl1pPr>
            <a:extLst/>
          </a:lstStyle>
          <a:p>
            <a:fld id="{779D3B36-8A53-4F2B-B32E-E82504131FEF}"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FACEB1B7-D778-4A83-BDD8-75078562E710}" type="datetimeFigureOut">
              <a:rPr lang="cs-CZ" smtClean="0"/>
              <a:pPr/>
              <a:t>29.11.2012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779D3B36-8A53-4F2B-B32E-E82504131FEF}" type="slidenum">
              <a:rPr lang="cs-CZ" smtClean="0"/>
              <a:pPr/>
              <a:t>‹#›</a:t>
            </a:fld>
            <a:endParaRPr lang="cs-CZ"/>
          </a:p>
        </p:txBody>
      </p:sp>
      <p:sp>
        <p:nvSpPr>
          <p:cNvPr id="7" name="Nadpis 6"/>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FACEB1B7-D778-4A83-BDD8-75078562E710}" type="datetimeFigureOut">
              <a:rPr lang="cs-CZ" smtClean="0"/>
              <a:pPr/>
              <a:t>29.11.2012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779D3B36-8A53-4F2B-B32E-E82504131FEF}" type="slidenum">
              <a:rPr lang="cs-CZ" smtClean="0"/>
              <a:pPr/>
              <a:t>‹#›</a:t>
            </a:fld>
            <a:endParaRPr lang="cs-CZ"/>
          </a:p>
        </p:txBody>
      </p:sp>
      <p:sp>
        <p:nvSpPr>
          <p:cNvPr id="7" name="Dvojitá šipka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Dvojitá šipka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bg>
      <p:bgRef idx="1002">
        <a:schemeClr val="bg1"/>
      </p:bgRef>
    </p:bg>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FACEB1B7-D778-4A83-BDD8-75078562E710}" type="datetimeFigureOut">
              <a:rPr lang="cs-CZ" smtClean="0"/>
              <a:pPr/>
              <a:t>29.11.2012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779D3B36-8A53-4F2B-B32E-E82504131FEF}" type="slidenum">
              <a:rPr lang="cs-CZ" smtClean="0"/>
              <a:pPr/>
              <a:t>‹#›</a:t>
            </a:fld>
            <a:endParaRPr lang="cs-CZ"/>
          </a:p>
        </p:txBody>
      </p:sp>
      <p:sp>
        <p:nvSpPr>
          <p:cNvPr id="8" name="Nadpis 7"/>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FACEB1B7-D778-4A83-BDD8-75078562E710}" type="datetimeFigureOut">
              <a:rPr lang="cs-CZ" smtClean="0"/>
              <a:pPr/>
              <a:t>29.11.2012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779D3B36-8A53-4F2B-B32E-E82504131FEF}"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bg>
      <p:bgRef idx="1002">
        <a:schemeClr val="bg1"/>
      </p:bgRef>
    </p:bg>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extLst/>
          </a:lstStyle>
          <a:p>
            <a:fld id="{FACEB1B7-D778-4A83-BDD8-75078562E710}" type="datetimeFigureOut">
              <a:rPr lang="cs-CZ" smtClean="0"/>
              <a:pPr/>
              <a:t>29.11.2012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779D3B36-8A53-4F2B-B32E-E82504131FEF}" type="slidenum">
              <a:rPr lang="cs-CZ" smtClean="0"/>
              <a:pPr/>
              <a:t>‹#›</a:t>
            </a:fld>
            <a:endParaRPr lang="cs-CZ"/>
          </a:p>
        </p:txBody>
      </p:sp>
      <p:sp>
        <p:nvSpPr>
          <p:cNvPr id="6" name="Nadpis 5"/>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FACEB1B7-D778-4A83-BDD8-75078562E710}" type="datetimeFigureOut">
              <a:rPr lang="cs-CZ" smtClean="0"/>
              <a:pPr/>
              <a:t>29.11.2012</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779D3B36-8A53-4F2B-B32E-E82504131FEF}"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6727032" y="6407944"/>
            <a:ext cx="1920240" cy="365760"/>
          </a:xfrm>
        </p:spPr>
        <p:txBody>
          <a:bodyPr/>
          <a:lstStyle>
            <a:extLst/>
          </a:lstStyle>
          <a:p>
            <a:fld id="{FACEB1B7-D778-4A83-BDD8-75078562E710}" type="datetimeFigureOut">
              <a:rPr lang="cs-CZ" smtClean="0"/>
              <a:pPr/>
              <a:t>29.11.2012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779D3B36-8A53-4F2B-B32E-E82504131FEF}"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3" name="Zástupný symbol pro obrázek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cs-CZ" smtClean="0"/>
              <a:t>Klepnutím na ikonu přidáte obrázek.</a:t>
            </a:r>
            <a:endParaRPr kumimoji="0" lang="en-US" dirty="0"/>
          </a:p>
        </p:txBody>
      </p:sp>
      <p:sp>
        <p:nvSpPr>
          <p:cNvPr id="5" name="Zástupný symbol pro datum 4"/>
          <p:cNvSpPr>
            <a:spLocks noGrp="1"/>
          </p:cNvSpPr>
          <p:nvPr>
            <p:ph type="dt" sz="half" idx="10"/>
          </p:nvPr>
        </p:nvSpPr>
        <p:spPr/>
        <p:txBody>
          <a:bodyPr/>
          <a:lstStyle>
            <a:lvl1pPr>
              <a:defRPr>
                <a:solidFill>
                  <a:schemeClr val="tx1"/>
                </a:solidFill>
              </a:defRPr>
            </a:lvl1pPr>
            <a:extLst/>
          </a:lstStyle>
          <a:p>
            <a:fld id="{FACEB1B7-D778-4A83-BDD8-75078562E710}" type="datetimeFigureOut">
              <a:rPr lang="cs-CZ" smtClean="0"/>
              <a:pPr/>
              <a:t>29.11.2012</a:t>
            </a:fld>
            <a:endParaRPr lang="cs-CZ"/>
          </a:p>
        </p:txBody>
      </p:sp>
      <p:sp>
        <p:nvSpPr>
          <p:cNvPr id="6" name="Zástupný symbol pro zápatí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cs-CZ"/>
          </a:p>
        </p:txBody>
      </p:sp>
      <p:sp>
        <p:nvSpPr>
          <p:cNvPr id="7" name="Zástupný symbol pro číslo snímku 6"/>
          <p:cNvSpPr>
            <a:spLocks noGrp="1"/>
          </p:cNvSpPr>
          <p:nvPr>
            <p:ph type="sldNum" sz="quarter" idx="12"/>
          </p:nvPr>
        </p:nvSpPr>
        <p:spPr/>
        <p:txBody>
          <a:bodyPr/>
          <a:lstStyle>
            <a:lvl1pPr>
              <a:defRPr>
                <a:solidFill>
                  <a:schemeClr val="tx1"/>
                </a:solidFill>
              </a:defRPr>
            </a:lvl1pPr>
            <a:extLst/>
          </a:lstStyle>
          <a:p>
            <a:fld id="{779D3B36-8A53-4F2B-B32E-E82504131FEF}" type="slidenum">
              <a:rPr lang="cs-CZ" smtClean="0"/>
              <a:pPr/>
              <a:t>‹#›</a:t>
            </a:fld>
            <a:endParaRPr lang="cs-CZ"/>
          </a:p>
        </p:txBody>
      </p:sp>
      <p:sp>
        <p:nvSpPr>
          <p:cNvPr id="2" name="Nadpis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cs-CZ" smtClean="0"/>
              <a:t>Klepnutím lze upravit styl předlohy nadpisů.</a:t>
            </a:r>
            <a:endParaRPr kumimoji="0" lang="en-US"/>
          </a:p>
        </p:txBody>
      </p:sp>
      <p:sp>
        <p:nvSpPr>
          <p:cNvPr id="8" name="Volný tvar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Volný tvar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Pravoúhlý trojúhelník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Přímá spojovací čára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Dvojitá šipka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Dvojitá šipka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1481329"/>
            <a:ext cx="8229600" cy="4386071"/>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FACEB1B7-D778-4A83-BDD8-75078562E710}" type="datetimeFigureOut">
              <a:rPr lang="cs-CZ" smtClean="0"/>
              <a:pPr/>
              <a:t>29.11.2012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779D3B36-8A53-4F2B-B32E-E82504131FEF}"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44013" y="274640"/>
            <a:ext cx="1777470" cy="5592761"/>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41"/>
            <a:ext cx="6324600" cy="5592760"/>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FACEB1B7-D778-4A83-BDD8-75078562E710}" type="datetimeFigureOut">
              <a:rPr lang="cs-CZ" smtClean="0"/>
              <a:pPr/>
              <a:t>29.11.2012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779D3B36-8A53-4F2B-B32E-E82504131FEF}"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Volný tvar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Volný tvar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Pravoúhlý trojúhelník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Přímá spojovací čára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Zástupný symbol pro nadpis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FACEB1B7-D778-4A83-BDD8-75078562E710}" type="datetimeFigureOut">
              <a:rPr lang="cs-CZ" smtClean="0"/>
              <a:pPr/>
              <a:t>29.11.2012</a:t>
            </a:fld>
            <a:endParaRPr lang="cs-CZ"/>
          </a:p>
        </p:txBody>
      </p:sp>
      <p:sp>
        <p:nvSpPr>
          <p:cNvPr id="22" name="Zástupný symbol pro zápatí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cs-CZ"/>
          </a:p>
        </p:txBody>
      </p:sp>
      <p:sp>
        <p:nvSpPr>
          <p:cNvPr id="18" name="Zástupný symbol pro číslo snímku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779D3B36-8A53-4F2B-B32E-E82504131FEF}"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hyperlink" Target="http://cs.wikipedia.org/wiki/Cueva_de_las_Manos" TargetMode="External"/><Relationship Id="rId2" Type="http://schemas.openxmlformats.org/officeDocument/2006/relationships/hyperlink" Target="http://cs.wikipedia.org/wiki/Tassili"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commons.wikimedia.org/wiki/Category:Altamira_(cave)?uselang=cs" TargetMode="External"/><Relationship Id="rId2" Type="http://schemas.openxmlformats.org/officeDocument/2006/relationships/hyperlink" Target="http://cs.wikipedia.org/wiki/Anthropo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commons.wikimedia.org/wiki/Category:Lascaux?uselang=cs" TargetMode="External"/><Relationship Id="rId2" Type="http://schemas.openxmlformats.org/officeDocument/2006/relationships/hyperlink" Target="http://www.lascaux.culture.fr/"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3"/>
          <p:cNvSpPr>
            <a:spLocks noGrp="1"/>
          </p:cNvSpPr>
          <p:nvPr>
            <p:ph idx="1"/>
          </p:nvPr>
        </p:nvSpPr>
        <p:spPr/>
        <p:txBody>
          <a:bodyPr>
            <a:normAutofit fontScale="92500" lnSpcReduction="10000"/>
          </a:bodyPr>
          <a:lstStyle/>
          <a:p>
            <a:r>
              <a:rPr lang="cs-CZ" dirty="0" smtClean="0"/>
              <a:t>Řada nálezů z období mladého paleolitu svědčí o estetickém cítění tehdejších lidí. </a:t>
            </a:r>
          </a:p>
          <a:p>
            <a:r>
              <a:rPr lang="cs-CZ" dirty="0" smtClean="0"/>
              <a:t>První umělecké předměty paleolitického stáří byly objeveny ve Francii již v roce 1835 a nástěnné umění následovalo ve Španělsku (</a:t>
            </a:r>
            <a:r>
              <a:rPr lang="cs-CZ" dirty="0" err="1" smtClean="0"/>
              <a:t>Altamira</a:t>
            </a:r>
            <a:r>
              <a:rPr lang="cs-CZ" dirty="0" smtClean="0"/>
              <a:t>) v roce 1879. Protože však tato díla svou kvalitou nezapadala do  tehdejší představy „primitivního člověka“, tak jak ji zformoval zjednodušující a </a:t>
            </a:r>
            <a:r>
              <a:rPr lang="cs-CZ" dirty="0" err="1" smtClean="0"/>
              <a:t>biologizující</a:t>
            </a:r>
            <a:r>
              <a:rPr lang="cs-CZ" dirty="0" smtClean="0"/>
              <a:t> evolucionismus té doby, vědecká komunita uznala jejich existenci teprve pod silným tlakem nových objevů – a to o několik dekád později. </a:t>
            </a:r>
          </a:p>
        </p:txBody>
      </p:sp>
      <p:sp>
        <p:nvSpPr>
          <p:cNvPr id="2" name="Nadpis 1"/>
          <p:cNvSpPr>
            <a:spLocks noGrp="1"/>
          </p:cNvSpPr>
          <p:nvPr>
            <p:ph type="title"/>
          </p:nvPr>
        </p:nvSpPr>
        <p:spPr/>
        <p:txBody>
          <a:bodyPr/>
          <a:lstStyle/>
          <a:p>
            <a:r>
              <a:rPr lang="cs-CZ" dirty="0" smtClean="0"/>
              <a:t>Úvod</a:t>
            </a: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pPr>
              <a:buNone/>
            </a:pPr>
            <a:r>
              <a:rPr lang="cs-CZ" dirty="0" smtClean="0"/>
              <a:t>Pravěké umění představují</a:t>
            </a:r>
          </a:p>
          <a:p>
            <a:r>
              <a:rPr lang="cs-CZ" dirty="0" smtClean="0"/>
              <a:t>jeskynní malby,</a:t>
            </a:r>
          </a:p>
          <a:p>
            <a:r>
              <a:rPr lang="cs-CZ" dirty="0" smtClean="0"/>
              <a:t>reliéfy a rytiny,</a:t>
            </a:r>
          </a:p>
          <a:p>
            <a:r>
              <a:rPr lang="cs-CZ" dirty="0" smtClean="0"/>
              <a:t>drobné plastiky.</a:t>
            </a:r>
          </a:p>
          <a:p>
            <a:r>
              <a:rPr lang="cs-CZ" dirty="0" smtClean="0"/>
              <a:t>Mají vysokou uměleckou hodnotu, určit jejich skutečnou funkci v pravěku je velmi obtížné.</a:t>
            </a:r>
          </a:p>
          <a:p>
            <a:r>
              <a:rPr lang="cs-CZ" dirty="0" smtClean="0"/>
              <a:t>V průběhu 19. a 20. století se vyskytly různé teorie: od lovecká magie, tabu, iniciačních rituálů až po umění pro umění.</a:t>
            </a:r>
          </a:p>
          <a:p>
            <a:endParaRPr lang="cs-CZ" dirty="0"/>
          </a:p>
        </p:txBody>
      </p:sp>
      <p:sp>
        <p:nvSpPr>
          <p:cNvPr id="3" name="Nadpis 2"/>
          <p:cNvSpPr>
            <a:spLocks noGrp="1"/>
          </p:cNvSpPr>
          <p:nvPr>
            <p:ph type="title"/>
          </p:nvPr>
        </p:nvSpPr>
        <p:spPr/>
        <p:txBody>
          <a:bodyPr/>
          <a:lstStyle/>
          <a:p>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dirty="0" smtClean="0"/>
              <a:t>Jako první se objevily výtvory z pálené hlíny – drobné zvířecí figurky (díky nim získáváme představu o fauně mladého paleolitu). Z pálené hlíny jsou modelovány i figurky lidské, především tzv. venuše. </a:t>
            </a:r>
          </a:p>
          <a:p>
            <a:r>
              <a:rPr lang="cs-CZ" dirty="0" smtClean="0"/>
              <a:t>Vedle nich se dochovaly i řezby z mamutoviny (lovné zvěř i plastiky žen) a dále rytiny na menších předmětech, většinou kostěných.</a:t>
            </a:r>
          </a:p>
          <a:p>
            <a:endParaRPr lang="cs-CZ" dirty="0"/>
          </a:p>
        </p:txBody>
      </p:sp>
      <p:sp>
        <p:nvSpPr>
          <p:cNvPr id="3" name="Nadpis 2"/>
          <p:cNvSpPr>
            <a:spLocks noGrp="1"/>
          </p:cNvSpPr>
          <p:nvPr>
            <p:ph type="title"/>
          </p:nvPr>
        </p:nvSpPr>
        <p:spPr/>
        <p:txBody>
          <a:bodyPr/>
          <a:lstStyle/>
          <a:p>
            <a:r>
              <a:rPr lang="cs-CZ" dirty="0" smtClean="0"/>
              <a:t>Počátky umění</a:t>
            </a:r>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text 5"/>
          <p:cNvSpPr>
            <a:spLocks noGrp="1"/>
          </p:cNvSpPr>
          <p:nvPr>
            <p:ph type="body" sz="half" idx="2"/>
          </p:nvPr>
        </p:nvSpPr>
        <p:spPr>
          <a:xfrm>
            <a:off x="838200" y="6165304"/>
            <a:ext cx="4419600" cy="692696"/>
          </a:xfrm>
        </p:spPr>
        <p:txBody>
          <a:bodyPr/>
          <a:lstStyle/>
          <a:p>
            <a:endParaRPr lang="cs-CZ" dirty="0"/>
          </a:p>
        </p:txBody>
      </p:sp>
      <p:pic>
        <p:nvPicPr>
          <p:cNvPr id="7" name="Zástupný symbol pro obrázek 6" descr="800px-Map_of_Palaeolithic_Art.png"/>
          <p:cNvPicPr>
            <a:picLocks noGrp="1" noChangeAspect="1"/>
          </p:cNvPicPr>
          <p:nvPr>
            <p:ph type="pic" idx="1"/>
          </p:nvPr>
        </p:nvPicPr>
        <p:blipFill>
          <a:blip r:embed="rId2" cstate="print"/>
          <a:srcRect t="9671" b="9671"/>
          <a:stretch>
            <a:fillRect/>
          </a:stretch>
        </p:blipFill>
        <p:spPr>
          <a:prstGeom prst="roundRect">
            <a:avLst>
              <a:gd name="adj" fmla="val 0"/>
            </a:avLst>
          </a:prstGeom>
        </p:spPr>
      </p:pic>
      <p:sp>
        <p:nvSpPr>
          <p:cNvPr id="4" name="Nadpis 3"/>
          <p:cNvSpPr>
            <a:spLocks noGrp="1"/>
          </p:cNvSpPr>
          <p:nvPr>
            <p:ph type="title"/>
          </p:nvPr>
        </p:nvSpPr>
        <p:spPr/>
        <p:txBody>
          <a:bodyPr>
            <a:noAutofit/>
          </a:bodyPr>
          <a:lstStyle/>
          <a:p>
            <a:r>
              <a:rPr lang="cs-CZ" sz="2800" dirty="0" smtClean="0"/>
              <a:t>Mapa nalezišť paleolitického umění</a:t>
            </a:r>
            <a:r>
              <a:rPr lang="cs-CZ" sz="2000" dirty="0" smtClean="0"/>
              <a:t/>
            </a:r>
            <a:br>
              <a:rPr lang="cs-CZ" sz="2000" dirty="0" smtClean="0"/>
            </a:br>
            <a:r>
              <a:rPr lang="cs-CZ" sz="2000" dirty="0" smtClean="0"/>
              <a:t>(modře rozsah posledního zalednění)</a:t>
            </a:r>
            <a:br>
              <a:rPr lang="cs-CZ" sz="2000" dirty="0" smtClean="0"/>
            </a:br>
            <a:endParaRPr lang="cs-CZ" sz="2000" dirty="0"/>
          </a:p>
        </p:txBody>
      </p:sp>
      <p:sp>
        <p:nvSpPr>
          <p:cNvPr id="8" name="TextovéPole 7"/>
          <p:cNvSpPr txBox="1"/>
          <p:nvPr/>
        </p:nvSpPr>
        <p:spPr>
          <a:xfrm>
            <a:off x="8748464" y="4581128"/>
            <a:ext cx="405880" cy="369332"/>
          </a:xfrm>
          <a:prstGeom prst="rect">
            <a:avLst/>
          </a:prstGeom>
          <a:noFill/>
        </p:spPr>
        <p:txBody>
          <a:bodyPr wrap="none" rtlCol="0">
            <a:spAutoFit/>
          </a:bodyPr>
          <a:lstStyle/>
          <a:p>
            <a:r>
              <a:rPr lang="cs-CZ" dirty="0" smtClean="0"/>
              <a:t>1)</a:t>
            </a:r>
            <a:endParaRPr lang="cs-CZ"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r>
              <a:rPr lang="cs-CZ" dirty="0" smtClean="0"/>
              <a:t>Mezi vrcholy umění mladého paleolitu patří jeskynní malby, a to především v severním Španělsku – </a:t>
            </a:r>
            <a:r>
              <a:rPr lang="cs-CZ" dirty="0" err="1" smtClean="0"/>
              <a:t>Altamira</a:t>
            </a:r>
            <a:r>
              <a:rPr lang="cs-CZ" dirty="0" smtClean="0"/>
              <a:t>-a v jižní Francii – </a:t>
            </a:r>
            <a:r>
              <a:rPr lang="cs-CZ" dirty="0" err="1" smtClean="0"/>
              <a:t>Lascaux</a:t>
            </a:r>
            <a:r>
              <a:rPr lang="cs-CZ" dirty="0" smtClean="0"/>
              <a:t>.</a:t>
            </a:r>
          </a:p>
          <a:p>
            <a:r>
              <a:rPr lang="cs-CZ" dirty="0" smtClean="0"/>
              <a:t>Projevy jeskynního malířství však nacházíme i mimo Evropu - v Africe, Americe.</a:t>
            </a:r>
          </a:p>
          <a:p>
            <a:pPr>
              <a:buNone/>
            </a:pPr>
            <a:r>
              <a:rPr lang="cs-CZ" dirty="0" smtClean="0"/>
              <a:t>  Příklady: Afrika - </a:t>
            </a:r>
            <a:r>
              <a:rPr lang="cs-CZ" dirty="0" err="1" smtClean="0">
                <a:solidFill>
                  <a:schemeClr val="accent2"/>
                </a:solidFill>
                <a:hlinkClick r:id="rId2" tooltip="Tassili"/>
              </a:rPr>
              <a:t>Tassilí</a:t>
            </a:r>
            <a:r>
              <a:rPr lang="cs-CZ" dirty="0" smtClean="0"/>
              <a:t> (Alžír), </a:t>
            </a:r>
          </a:p>
          <a:p>
            <a:pPr>
              <a:buNone/>
            </a:pPr>
            <a:r>
              <a:rPr lang="cs-CZ" dirty="0" smtClean="0"/>
              <a:t>                Amerika - </a:t>
            </a:r>
            <a:r>
              <a:rPr lang="es-ES" dirty="0" smtClean="0">
                <a:hlinkClick r:id="rId3" tooltip="Cueva de las Manos"/>
              </a:rPr>
              <a:t>Cueva de las Manos</a:t>
            </a:r>
            <a:r>
              <a:rPr lang="cs-CZ" dirty="0" smtClean="0"/>
              <a:t>.</a:t>
            </a:r>
            <a:endParaRPr lang="cs-CZ" dirty="0"/>
          </a:p>
        </p:txBody>
      </p:sp>
      <p:sp>
        <p:nvSpPr>
          <p:cNvPr id="3" name="Nadpis 2"/>
          <p:cNvSpPr>
            <a:spLocks noGrp="1"/>
          </p:cNvSpPr>
          <p:nvPr>
            <p:ph type="title"/>
          </p:nvPr>
        </p:nvSpPr>
        <p:spPr/>
        <p:txBody>
          <a:bodyPr/>
          <a:lstStyle/>
          <a:p>
            <a:r>
              <a:rPr lang="cs-CZ" dirty="0" err="1" smtClean="0"/>
              <a:t>Nejznámnější</a:t>
            </a:r>
            <a:r>
              <a:rPr lang="cs-CZ" dirty="0" smtClean="0"/>
              <a:t> lokality</a:t>
            </a:r>
            <a:endParaRPr lang="cs-CZ"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text 5"/>
          <p:cNvSpPr>
            <a:spLocks noGrp="1"/>
          </p:cNvSpPr>
          <p:nvPr>
            <p:ph type="body" sz="half" idx="2"/>
          </p:nvPr>
        </p:nvSpPr>
        <p:spPr/>
        <p:txBody>
          <a:bodyPr/>
          <a:lstStyle/>
          <a:p>
            <a:endParaRPr lang="cs-CZ"/>
          </a:p>
        </p:txBody>
      </p:sp>
      <p:pic>
        <p:nvPicPr>
          <p:cNvPr id="7" name="Zástupný symbol pro obrázek 6" descr="Altamira_cave_plan_Breuils_numbers.jpg"/>
          <p:cNvPicPr>
            <a:picLocks noGrp="1" noChangeAspect="1"/>
          </p:cNvPicPr>
          <p:nvPr>
            <p:ph type="pic" idx="1"/>
          </p:nvPr>
        </p:nvPicPr>
        <p:blipFill>
          <a:blip r:embed="rId2" cstate="print"/>
          <a:srcRect t="6504" b="6504"/>
          <a:stretch>
            <a:fillRect/>
          </a:stretch>
        </p:blipFill>
        <p:spPr/>
      </p:pic>
      <p:sp>
        <p:nvSpPr>
          <p:cNvPr id="4" name="Nadpis 3"/>
          <p:cNvSpPr>
            <a:spLocks noGrp="1"/>
          </p:cNvSpPr>
          <p:nvPr>
            <p:ph type="title"/>
          </p:nvPr>
        </p:nvSpPr>
        <p:spPr/>
        <p:txBody>
          <a:bodyPr/>
          <a:lstStyle/>
          <a:p>
            <a:r>
              <a:rPr lang="cs-CZ" dirty="0" smtClean="0"/>
              <a:t>Plán jeskyně </a:t>
            </a:r>
            <a:r>
              <a:rPr lang="cs-CZ" dirty="0" err="1" smtClean="0"/>
              <a:t>Altamira</a:t>
            </a:r>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5"/>
          <p:cNvSpPr>
            <a:spLocks noGrp="1"/>
          </p:cNvSpPr>
          <p:nvPr>
            <p:ph idx="1"/>
          </p:nvPr>
        </p:nvSpPr>
        <p:spPr/>
        <p:txBody>
          <a:bodyPr>
            <a:normAutofit fontScale="55000" lnSpcReduction="20000"/>
          </a:bodyPr>
          <a:lstStyle/>
          <a:p>
            <a:r>
              <a:rPr lang="cs-CZ" sz="5100" dirty="0" smtClean="0"/>
              <a:t>Jejím objevitelem se stal místní lovec, který na nález upozornil majitele pozemku.Ten zpočátku objevu nevěnoval velkou pozornost, až po několika letech začal místo podrobně zkoumat. Nashromáždil řadu podivuhodných archeologických vykopávek, které však odborná veřejnost nepřijala. Přesto pokračoval ve výzkumech, přičemž jeho pětiletá dcera Marie šťastnou náhodou nalezla v postranní chodbě rozsáhlé nástěnné malby, později datované do mladšího paleolitu (magdalénien).</a:t>
            </a:r>
          </a:p>
          <a:p>
            <a:pPr>
              <a:buNone/>
            </a:pPr>
            <a:endParaRPr lang="cs-CZ" sz="5100" dirty="0" smtClean="0"/>
          </a:p>
          <a:p>
            <a:endParaRPr lang="cs-CZ" dirty="0"/>
          </a:p>
        </p:txBody>
      </p:sp>
      <p:sp>
        <p:nvSpPr>
          <p:cNvPr id="5" name="Nadpis 4"/>
          <p:cNvSpPr>
            <a:spLocks noGrp="1"/>
          </p:cNvSpPr>
          <p:nvPr>
            <p:ph type="title"/>
          </p:nvPr>
        </p:nvSpPr>
        <p:spPr/>
        <p:txBody>
          <a:bodyPr/>
          <a:lstStyle/>
          <a:p>
            <a:r>
              <a:rPr lang="cs-CZ" dirty="0" err="1" smtClean="0"/>
              <a:t>Altamira</a:t>
            </a:r>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fontScale="92500" lnSpcReduction="20000"/>
          </a:bodyPr>
          <a:lstStyle/>
          <a:p>
            <a:r>
              <a:rPr lang="cs-CZ" sz="2800" dirty="0" smtClean="0"/>
              <a:t>Tento unikátní nález se svou celistvostí a rozsáhlostí stal prvním z významných dokladů o výtvarném cítění pravěkých lidí Roku 1985 byla </a:t>
            </a:r>
            <a:r>
              <a:rPr lang="cs-CZ" sz="2800" dirty="0" err="1" smtClean="0"/>
              <a:t>Altamira</a:t>
            </a:r>
            <a:r>
              <a:rPr lang="cs-CZ" sz="2800" dirty="0" smtClean="0"/>
              <a:t> zapsána na seznam světového dědictví UNESCO.</a:t>
            </a:r>
          </a:p>
          <a:p>
            <a:r>
              <a:rPr lang="cs-CZ" sz="2800" dirty="0" smtClean="0"/>
              <a:t>V areálu muzea byla vytvořena velmi přesná kopie </a:t>
            </a:r>
            <a:r>
              <a:rPr lang="cs-CZ" sz="2800" dirty="0" err="1" smtClean="0"/>
              <a:t>Altamiry</a:t>
            </a:r>
            <a:r>
              <a:rPr lang="cs-CZ" sz="2800" dirty="0" smtClean="0"/>
              <a:t>, jenž je přístupná návštěvníkům, zejména jako náhrada v době, kdy je samotná jeskyně uzavřena.</a:t>
            </a:r>
          </a:p>
          <a:p>
            <a:r>
              <a:rPr lang="cs-CZ" sz="2800" dirty="0" smtClean="0"/>
              <a:t>U nás je možné zhlédnout repliky maleb v pavilonu Anthropos Moravského zemského muzea v Brně</a:t>
            </a:r>
            <a:r>
              <a:rPr lang="cs-CZ" sz="2800" dirty="0" smtClean="0"/>
              <a:t>. </a:t>
            </a:r>
            <a:r>
              <a:rPr lang="cs-CZ" sz="2800" smtClean="0"/>
              <a:t>Informace </a:t>
            </a:r>
            <a:r>
              <a:rPr lang="cs-CZ" sz="2800" smtClean="0">
                <a:hlinkClick r:id="rId2"/>
              </a:rPr>
              <a:t>zde</a:t>
            </a:r>
            <a:endParaRPr lang="cs-CZ" sz="2800" dirty="0" smtClean="0"/>
          </a:p>
          <a:p>
            <a:r>
              <a:rPr lang="cs-CZ" sz="2800" dirty="0" smtClean="0"/>
              <a:t>Další obrázky k tématu </a:t>
            </a:r>
            <a:r>
              <a:rPr lang="cs-CZ" sz="2800" dirty="0" smtClean="0">
                <a:hlinkClick r:id="rId3"/>
              </a:rPr>
              <a:t>zde</a:t>
            </a:r>
            <a:endParaRPr lang="cs-CZ" sz="2800" dirty="0" smtClean="0"/>
          </a:p>
          <a:p>
            <a:endParaRPr lang="cs-CZ" dirty="0"/>
          </a:p>
        </p:txBody>
      </p:sp>
      <p:sp>
        <p:nvSpPr>
          <p:cNvPr id="3" name="Nadpis 2"/>
          <p:cNvSpPr>
            <a:spLocks noGrp="1"/>
          </p:cNvSpPr>
          <p:nvPr>
            <p:ph type="title"/>
          </p:nvPr>
        </p:nvSpPr>
        <p:spPr/>
        <p:txBody>
          <a:bodyPr/>
          <a:lstStyle/>
          <a:p>
            <a:endParaRPr lang="cs-CZ"/>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Obrázek 8" descr="415px-Lascaux_plan.jpg"/>
          <p:cNvPicPr>
            <a:picLocks noChangeAspect="1"/>
          </p:cNvPicPr>
          <p:nvPr/>
        </p:nvPicPr>
        <p:blipFill>
          <a:blip r:embed="rId2" cstate="print"/>
          <a:stretch>
            <a:fillRect/>
          </a:stretch>
        </p:blipFill>
        <p:spPr>
          <a:xfrm>
            <a:off x="683568" y="116632"/>
            <a:ext cx="4896544" cy="6264696"/>
          </a:xfrm>
          <a:prstGeom prst="rect">
            <a:avLst/>
          </a:prstGeom>
        </p:spPr>
      </p:pic>
      <p:sp>
        <p:nvSpPr>
          <p:cNvPr id="10" name="Nadpis 9"/>
          <p:cNvSpPr>
            <a:spLocks noGrp="1"/>
          </p:cNvSpPr>
          <p:nvPr>
            <p:ph type="title"/>
          </p:nvPr>
        </p:nvSpPr>
        <p:spPr>
          <a:xfrm>
            <a:off x="5580112" y="1628800"/>
            <a:ext cx="2952328" cy="3798994"/>
          </a:xfrm>
        </p:spPr>
        <p:txBody>
          <a:bodyPr>
            <a:normAutofit/>
          </a:bodyPr>
          <a:lstStyle/>
          <a:p>
            <a:r>
              <a:rPr lang="cs-CZ" dirty="0" smtClean="0"/>
              <a:t>Plán jeskyně </a:t>
            </a:r>
            <a:r>
              <a:rPr lang="cs-CZ" dirty="0" err="1" smtClean="0"/>
              <a:t>Lascaux</a:t>
            </a:r>
            <a:endParaRPr lang="cs-CZ" dirty="0"/>
          </a:p>
        </p:txBody>
      </p:sp>
      <p:sp>
        <p:nvSpPr>
          <p:cNvPr id="11" name="Zástupný symbol pro obrázek 10"/>
          <p:cNvSpPr>
            <a:spLocks noGrp="1"/>
          </p:cNvSpPr>
          <p:nvPr>
            <p:ph type="pic" idx="1"/>
          </p:nvPr>
        </p:nvSpPr>
        <p:spPr>
          <a:xfrm flipH="1">
            <a:off x="179512" y="189968"/>
            <a:ext cx="49088" cy="1294816"/>
          </a:xfrm>
        </p:spPr>
      </p:sp>
      <p:sp>
        <p:nvSpPr>
          <p:cNvPr id="12" name="Zástupný symbol pro text 11"/>
          <p:cNvSpPr>
            <a:spLocks noGrp="1"/>
          </p:cNvSpPr>
          <p:nvPr>
            <p:ph type="body" sz="half" idx="2"/>
          </p:nvPr>
        </p:nvSpPr>
        <p:spPr/>
        <p:txBody>
          <a:bodyPr/>
          <a:lstStyle/>
          <a:p>
            <a:endParaRPr lang="cs-CZ"/>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r>
              <a:rPr lang="cs-CZ" sz="2800" dirty="0" smtClean="0"/>
              <a:t>Jde o jeskynní komplex v jihozápadní Francii proslavený díky jeskynním malbám z doby mladšího paleolitu (kultura magdalénien) datované mezi roky 15 000 až 13 000 př. n. l.</a:t>
            </a:r>
          </a:p>
          <a:p>
            <a:r>
              <a:rPr lang="cs-CZ" sz="2800" dirty="0" smtClean="0"/>
              <a:t> Jeskyně byla náhodně objevena 12. září roku 1940 čtyřmi dětmi, doprovázenými Marcelovým psem Robotem; ten zapadl do skalní a pukliny jeho vyprošťování chlapci objevili výzdobu jeskyně.</a:t>
            </a:r>
          </a:p>
          <a:p>
            <a:endParaRPr lang="cs-CZ" dirty="0"/>
          </a:p>
        </p:txBody>
      </p:sp>
      <p:sp>
        <p:nvSpPr>
          <p:cNvPr id="3" name="Nadpis 2"/>
          <p:cNvSpPr>
            <a:spLocks noGrp="1"/>
          </p:cNvSpPr>
          <p:nvPr>
            <p:ph type="title"/>
          </p:nvPr>
        </p:nvSpPr>
        <p:spPr/>
        <p:txBody>
          <a:bodyPr/>
          <a:lstStyle/>
          <a:p>
            <a:r>
              <a:rPr lang="cs-CZ" dirty="0" err="1" smtClean="0"/>
              <a:t>Lascaux</a:t>
            </a:r>
            <a:endParaRPr lang="cs-CZ"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4294967295"/>
          </p:nvPr>
        </p:nvSpPr>
        <p:spPr>
          <a:xfrm>
            <a:off x="0" y="332656"/>
            <a:ext cx="8229600" cy="5674444"/>
          </a:xfrm>
        </p:spPr>
        <p:txBody>
          <a:bodyPr>
            <a:normAutofit/>
          </a:bodyPr>
          <a:lstStyle/>
          <a:p>
            <a:r>
              <a:rPr lang="cs-CZ" dirty="0" smtClean="0"/>
              <a:t>Cca 150 m stěn  zdobí  asi 150 maleb a více než 15 000 skalních rytin. Vyobrazena jsou především býložravá zvířata (jeleni, bizoni, koně, býci), tedy zvěř. Jejich provedení je velmi výstižné a věrně realistické . Je zjevné, že obrazy vznikaly v průběhu delší doby, s různě dlouhými odstupy (snad i několik desítek let) a u některých je možné pozorovat postupné zdokonalování a vylepšování pravěkými umělci. Výjimečně se objeví i vyobrazení člověka, na rozdíl od dokonalého postižení zvířat jde o obrazy provedené velmi jednoduchým silně stylizované. </a:t>
            </a:r>
          </a:p>
          <a:p>
            <a:endParaRPr lang="cs-CZ"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4294967295"/>
          </p:nvPr>
        </p:nvSpPr>
        <p:spPr>
          <a:xfrm>
            <a:off x="0" y="260648"/>
            <a:ext cx="8229600" cy="5746452"/>
          </a:xfrm>
        </p:spPr>
        <p:txBody>
          <a:bodyPr>
            <a:normAutofit fontScale="92500"/>
          </a:bodyPr>
          <a:lstStyle/>
          <a:p>
            <a:r>
              <a:rPr lang="cs-CZ" dirty="0" smtClean="0"/>
              <a:t>Veřejnosti byla památka zpřístupněna záhy po skončení války, v roce 1948. K usnadnění přístupu musela být jeskyně prohloubena, upraven vstup a vybudovány schody, bylo instalováno elektrické osvětlení a vchod byl osazen těžkými bronzovými vraty, aby jeskynní mikroklima (konstantních 14 °C) nebylo příliš silně destabilizováno. Přesto se v roce 1955 začaly projevovat neblahé důsledky působení oxidu uhličitého, vydechovaného návštěvníky (cca 1200 denně), který začal způsobovat destrukci a blednutí maleb, proto byla jeskyně v roce 1963 pro veřejnost uzavřena a vybavena nákladným větracím systémem a klimatizačním zařízením. </a:t>
            </a:r>
          </a:p>
          <a:p>
            <a:endParaRPr lang="cs-CZ"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4294967295"/>
          </p:nvPr>
        </p:nvSpPr>
        <p:spPr>
          <a:xfrm>
            <a:off x="0" y="188640"/>
            <a:ext cx="8229600" cy="5818460"/>
          </a:xfrm>
        </p:spPr>
        <p:txBody>
          <a:bodyPr>
            <a:normAutofit fontScale="92500"/>
          </a:bodyPr>
          <a:lstStyle/>
          <a:p>
            <a:r>
              <a:rPr lang="cs-CZ" dirty="0" smtClean="0"/>
              <a:t>V březnu roku 1980 se započalo s pracemi na replice jeskyně, konkrétně a dvou jeho nejreprezentativnějších a nejatraktivnějších částí - </a:t>
            </a:r>
            <a:r>
              <a:rPr lang="cs-CZ" i="1" dirty="0" smtClean="0"/>
              <a:t>Sálu býků  a Axiálního výklenku . </a:t>
            </a:r>
            <a:r>
              <a:rPr lang="cs-CZ" dirty="0" smtClean="0"/>
              <a:t> Tato replika je situovaná ve vzdálenosti 200 m od původní jeskyně. Je z poloviny zahloubená do země a překrytá betonovou skořepinou, jejíž vnitřek imituje originální vnitřní povrch jeskyně. K dosažení co nejpřesvědčivějšího efektu byla na betonový podklad připevněna kovová armatura překrytá drátěným pletivem s velmi malými oky, na něž byla nanesena další betonová vrstva, imitující dokonale texturu původního skalního povrchu. Na ni byla provedena vyobrazení - jak malby, tak rytiny.</a:t>
            </a:r>
          </a:p>
          <a:p>
            <a:endParaRPr lang="cs-CZ"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V českých zemích je možné vidět některé repliky z </a:t>
            </a:r>
            <a:r>
              <a:rPr lang="cs-CZ" dirty="0" err="1" smtClean="0"/>
              <a:t>Lascaux</a:t>
            </a:r>
            <a:r>
              <a:rPr lang="cs-CZ" dirty="0" smtClean="0"/>
              <a:t> v pavilonu Anthropos Moravského zemského muzea v Brně.</a:t>
            </a:r>
          </a:p>
          <a:p>
            <a:r>
              <a:rPr lang="cs-CZ" dirty="0" smtClean="0"/>
              <a:t>Virtuální prohlídka </a:t>
            </a:r>
            <a:r>
              <a:rPr lang="cs-CZ" dirty="0" smtClean="0">
                <a:hlinkClick r:id="rId2"/>
              </a:rPr>
              <a:t>zde</a:t>
            </a:r>
            <a:endParaRPr lang="cs-CZ" dirty="0" smtClean="0"/>
          </a:p>
          <a:p>
            <a:r>
              <a:rPr lang="cs-CZ" dirty="0" smtClean="0"/>
              <a:t>Obrázky k tématu </a:t>
            </a:r>
            <a:r>
              <a:rPr lang="cs-CZ" dirty="0" smtClean="0">
                <a:hlinkClick r:id="rId3"/>
              </a:rPr>
              <a:t>zde</a:t>
            </a:r>
            <a:endParaRPr lang="cs-CZ" dirty="0" smtClean="0"/>
          </a:p>
          <a:p>
            <a:endParaRPr lang="cs-CZ"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5"/>
          <p:cNvSpPr>
            <a:spLocks noGrp="1"/>
          </p:cNvSpPr>
          <p:nvPr>
            <p:ph idx="1"/>
          </p:nvPr>
        </p:nvSpPr>
        <p:spPr/>
        <p:txBody>
          <a:bodyPr>
            <a:normAutofit fontScale="70000" lnSpcReduction="20000"/>
          </a:bodyPr>
          <a:lstStyle/>
          <a:p>
            <a:r>
              <a:rPr lang="cs-CZ" dirty="0" smtClean="0"/>
              <a:t>1) VINCENT MOURRE AND JOSÉ-MANUEL BENITO. </a:t>
            </a:r>
            <a:r>
              <a:rPr lang="cs-CZ" i="1" dirty="0" err="1" smtClean="0"/>
              <a:t>Wikimedia</a:t>
            </a:r>
            <a:r>
              <a:rPr lang="cs-CZ" i="1" dirty="0" smtClean="0"/>
              <a:t> </a:t>
            </a:r>
            <a:r>
              <a:rPr lang="cs-CZ" i="1" dirty="0" err="1" smtClean="0"/>
              <a:t>Commons</a:t>
            </a:r>
            <a:r>
              <a:rPr lang="cs-CZ" dirty="0" smtClean="0"/>
              <a:t> [online]. [cit. 29.11.2012]. Dostupný na WWW: http://cs.wikipedia.org/wiki/Soubor:Map_of_Palaeolithic_Art.png </a:t>
            </a:r>
          </a:p>
          <a:p>
            <a:r>
              <a:rPr lang="cs-CZ" dirty="0" smtClean="0"/>
              <a:t>2) NACHOSAN. </a:t>
            </a:r>
            <a:r>
              <a:rPr lang="cs-CZ" i="1" dirty="0" err="1" smtClean="0"/>
              <a:t>Wikimedia</a:t>
            </a:r>
            <a:r>
              <a:rPr lang="cs-CZ" i="1" dirty="0" smtClean="0"/>
              <a:t> </a:t>
            </a:r>
            <a:r>
              <a:rPr lang="cs-CZ" i="1" dirty="0" err="1" smtClean="0"/>
              <a:t>Commons</a:t>
            </a:r>
            <a:r>
              <a:rPr lang="cs-CZ" dirty="0" smtClean="0"/>
              <a:t> [online]. [cit. 29.11.2012]. Dostupný na WWW: http://commons.wikimedia.org/wiki/File:Altamira_cave_plan_Breuils_numbers.jpg </a:t>
            </a:r>
          </a:p>
          <a:p>
            <a:r>
              <a:rPr lang="cs-CZ" dirty="0" smtClean="0"/>
              <a:t>3) AUTOR NEUVEDEN. </a:t>
            </a:r>
            <a:r>
              <a:rPr lang="cs-CZ" i="1" dirty="0" err="1" smtClean="0"/>
              <a:t>Wikimedia</a:t>
            </a:r>
            <a:r>
              <a:rPr lang="cs-CZ" i="1" dirty="0" smtClean="0"/>
              <a:t> </a:t>
            </a:r>
            <a:r>
              <a:rPr lang="cs-CZ" i="1" dirty="0" err="1" smtClean="0"/>
              <a:t>Commons</a:t>
            </a:r>
            <a:r>
              <a:rPr lang="cs-CZ" dirty="0" smtClean="0"/>
              <a:t> [online]. [cit. 29.11.2012]. Dostupný na WWW: http://commons.wikimedia.org/wiki/File:Lascaux_plan.jpg?uselang=cs </a:t>
            </a:r>
          </a:p>
          <a:p>
            <a:r>
              <a:rPr lang="cs-CZ" dirty="0" smtClean="0"/>
              <a:t>AUTOR NEUVEDEN. </a:t>
            </a:r>
            <a:r>
              <a:rPr lang="cs-CZ" i="1" dirty="0" err="1" smtClean="0"/>
              <a:t>Altamira</a:t>
            </a:r>
            <a:r>
              <a:rPr lang="cs-CZ" dirty="0" smtClean="0"/>
              <a:t> [online]. [cit. 29.11.2012]. Dostupný na WWW: http://cs.wikipedia.org/wiki/Altamira </a:t>
            </a:r>
          </a:p>
          <a:p>
            <a:r>
              <a:rPr lang="cs-CZ" dirty="0" smtClean="0"/>
              <a:t>AUTOR NEUVEDEN. </a:t>
            </a:r>
            <a:r>
              <a:rPr lang="cs-CZ" i="1" dirty="0" err="1" smtClean="0"/>
              <a:t>Lascaux</a:t>
            </a:r>
            <a:r>
              <a:rPr lang="cs-CZ" dirty="0" smtClean="0"/>
              <a:t> [online]. [cit. 29.11.2012]. Dostupný na WWW: http://cs.wikipedia.org/wiki/Lascaux</a:t>
            </a:r>
          </a:p>
          <a:p>
            <a:r>
              <a:rPr lang="cs-CZ" dirty="0" smtClean="0"/>
              <a:t>POPELKA, Miroslav; VÁLKOVÁ, Veronika. </a:t>
            </a:r>
            <a:r>
              <a:rPr lang="cs-CZ" i="1" dirty="0" smtClean="0"/>
              <a:t>Dějepis 1 - pravěk a starověk</a:t>
            </a:r>
            <a:r>
              <a:rPr lang="cs-CZ" dirty="0" smtClean="0"/>
              <a:t>. Praha: SPN, 2001, ISBN 80-7235-145-1. </a:t>
            </a:r>
          </a:p>
          <a:p>
            <a:endParaRPr lang="cs-CZ" dirty="0"/>
          </a:p>
        </p:txBody>
      </p:sp>
      <p:sp>
        <p:nvSpPr>
          <p:cNvPr id="5" name="Nadpis 4"/>
          <p:cNvSpPr>
            <a:spLocks noGrp="1"/>
          </p:cNvSpPr>
          <p:nvPr>
            <p:ph type="title"/>
          </p:nvPr>
        </p:nvSpPr>
        <p:spPr/>
        <p:txBody>
          <a:bodyPr/>
          <a:lstStyle/>
          <a:p>
            <a:r>
              <a:rPr lang="cs-CZ" dirty="0" smtClean="0"/>
              <a:t>Zdroje</a:t>
            </a:r>
            <a:endParaRPr lang="cs-CZ"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hluk">
  <a:themeElements>
    <a:clrScheme name="Shluk">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Shluk">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Shluk">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169</TotalTime>
  <Words>943</Words>
  <Application>Microsoft Office PowerPoint</Application>
  <PresentationFormat>Předvádění na obrazovce (4:3)</PresentationFormat>
  <Paragraphs>43</Paragraphs>
  <Slides>17</Slides>
  <Notes>0</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Shluk</vt:lpstr>
      <vt:lpstr>Snímek 1</vt:lpstr>
      <vt:lpstr>Snímek 2</vt:lpstr>
      <vt:lpstr>Úvod</vt:lpstr>
      <vt:lpstr>Snímek 4</vt:lpstr>
      <vt:lpstr>Počátky umění</vt:lpstr>
      <vt:lpstr>Mapa nalezišť paleolitického umění (modře rozsah posledního zalednění) </vt:lpstr>
      <vt:lpstr>Nejznámnější lokality</vt:lpstr>
      <vt:lpstr>Plán jeskyně Altamira</vt:lpstr>
      <vt:lpstr>Altamira</vt:lpstr>
      <vt:lpstr>Snímek 10</vt:lpstr>
      <vt:lpstr>Plán jeskyně Lascaux</vt:lpstr>
      <vt:lpstr>Lascaux</vt:lpstr>
      <vt:lpstr>Snímek 13</vt:lpstr>
      <vt:lpstr>Snímek 14</vt:lpstr>
      <vt:lpstr>Snímek 15</vt:lpstr>
      <vt:lpstr>Snímek 16</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Libor</dc:creator>
  <cp:lastModifiedBy>Libor</cp:lastModifiedBy>
  <cp:revision>20</cp:revision>
  <dcterms:created xsi:type="dcterms:W3CDTF">2012-11-29T14:52:39Z</dcterms:created>
  <dcterms:modified xsi:type="dcterms:W3CDTF">2012-11-29T22:53:54Z</dcterms:modified>
</cp:coreProperties>
</file>