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4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D6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36" autoAdjust="0"/>
  </p:normalViewPr>
  <p:slideViewPr>
    <p:cSldViewPr>
      <p:cViewPr varScale="1">
        <p:scale>
          <a:sx n="70" d="100"/>
          <a:sy n="70" d="100"/>
        </p:scale>
        <p:origin x="-138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1C132D0-CA54-471A-A5CB-CD2AA97C7BD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1DD6C1F-F382-48CC-BE16-1BBFF7666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DD6C1F-F382-48CC-BE16-1BBFF7666E90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83F9F-0BC5-488F-B0FC-4C79B1BC2AC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A1F56-D38E-4FA9-9E4E-2688DDD3C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C62B-EE4B-4ED4-93AA-44BF0FEDE25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14312-E574-4261-890C-7D4033860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9624E-3411-4D47-8F9C-77219A32274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EA9A4-04BF-4DBE-8581-DD661EF36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848E9-48A9-4D96-B100-EF3E0F5B94B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A98D1-57C4-4D14-B59B-C00B408E2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F1AC1-F895-4235-B0EF-BB79D8527E7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E15AF-5D50-4DC0-8423-41D7DC207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F498D-77FD-4888-A092-62EE975FC8C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60013-8F96-41E1-B895-A242D110E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CC1FB-9027-4BFB-B748-2B13E22E32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F9638-1B64-437A-A0E6-566805C7C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6CDF5-3C1D-4E4D-AA20-05DB392FFEF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54B2C-CEF6-4959-9B4C-D169BF4A3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B36CA-B0AF-4005-8AFD-7117D01765F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8A6EC-A92F-4051-BCF8-69245943A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AF221-D1B5-4E48-B899-860CD310BCA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726DA-DD19-424B-9D5C-9A9207FE5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876A-BFDF-4BC8-8282-D1B6B4EE52F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00975-0C07-4C91-93AA-952F4EC51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03689B-6D8C-41A4-B66B-D0372CB9102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F2990B-713E-47F1-B76F-0AFFD0F60A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00875" cy="3933825"/>
          </a:xfrm>
        </p:spPr>
        <p:txBody>
          <a:bodyPr/>
          <a:lstStyle/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AUTOR:			Müllerová	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TEMATICKÁ OBLAST: 		Matematika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NÁZEV DUMu:		Funkce II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POŘADOVÉ ČÍSLO DUMu:	11	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KÓD DUMu:			DM_FUNKCE_II_11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DATUM TVORBY:		15.7. 2012</a:t>
            </a:r>
          </a:p>
          <a:p>
            <a:pPr algn="l" eaLnBrk="1" hangingPunct="1"/>
            <a:r>
              <a:rPr lang="cs-CZ" sz="1400" smtClean="0">
                <a:solidFill>
                  <a:schemeClr val="tx1"/>
                </a:solidFill>
              </a:rPr>
              <a:t>ANOTACE (ROČNÍK):		Prezentace určena pro 2. ročník gymnázií (sexta).  				Prezentace ukazuje posouvání grafů, překlápění grafů a 			absolutní hodnotu z dané funkce. Jednotlivé snímky lze 			vytisknout a použít jako studijní materiál nebo je lze, 			vzhledem k animacím ,využít při zkoušení.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056" name="Picture 10"/>
          <p:cNvPicPr>
            <a:picLocks noChangeAspect="1" noChangeArrowheads="1"/>
          </p:cNvPicPr>
          <p:nvPr>
            <p:ph type="ctrTitle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813" y="1143000"/>
            <a:ext cx="7929562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8000" dirty="0" smtClean="0">
                <a:latin typeface="+mj-lt"/>
              </a:rPr>
              <a:t>Využití </a:t>
            </a:r>
            <a:r>
              <a:rPr lang="cs-CZ" sz="8000" dirty="0">
                <a:latin typeface="+mj-lt"/>
              </a:rPr>
              <a:t>Exponenciálních funkcí</a:t>
            </a:r>
            <a:endParaRPr lang="en-GB" sz="4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00" name="TextovéPole 6"/>
          <p:cNvSpPr txBox="1">
            <a:spLocks noChangeArrowheads="1"/>
          </p:cNvSpPr>
          <p:nvPr/>
        </p:nvSpPr>
        <p:spPr bwMode="auto">
          <a:xfrm>
            <a:off x="428625" y="714375"/>
            <a:ext cx="82153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Bez použití kalkulačky, s pomocí exponenciálních funkcí rozhodněte, zda platí:</a:t>
            </a:r>
            <a:endParaRPr lang="en-GB" sz="240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03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04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0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06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07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08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09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10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11" name="Rectangle 3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12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13" name="Rectangle 4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14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15" name="Rectangle 4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16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17" name="Rectangle 4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18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19" name="Rectangle 5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20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21" name="Rectangle 5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22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23" name="Rectangle 5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24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25" name="Rectangle 4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26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428625" y="1785938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a)</a:t>
            </a:r>
            <a:endParaRPr lang="en-GB" sz="2800"/>
          </a:p>
        </p:txBody>
      </p:sp>
      <p:sp>
        <p:nvSpPr>
          <p:cNvPr id="4128" name="Rectangle 4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29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30" name="Rectangle 4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31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32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33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9" name="TextovéPole 6"/>
          <p:cNvSpPr txBox="1">
            <a:spLocks noChangeArrowheads="1"/>
          </p:cNvSpPr>
          <p:nvPr/>
        </p:nvSpPr>
        <p:spPr bwMode="auto">
          <a:xfrm>
            <a:off x="928688" y="1785938"/>
            <a:ext cx="77152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			nejprve musíme rozhodnout o základu „a“			      pak tedy funkce </a:t>
            </a:r>
          </a:p>
          <a:p>
            <a:pPr>
              <a:lnSpc>
                <a:spcPct val="150000"/>
              </a:lnSpc>
            </a:pPr>
            <a:r>
              <a:rPr lang="cs-CZ" sz="2400"/>
              <a:t>bude klesající</a:t>
            </a:r>
            <a:endParaRPr lang="en-GB" sz="2400"/>
          </a:p>
        </p:txBody>
      </p:sp>
      <p:sp>
        <p:nvSpPr>
          <p:cNvPr id="4135" name="Rectangle 5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149" name="Picture 5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25" y="1714500"/>
            <a:ext cx="2803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37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38" name="Rectangle 5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152" name="Picture 5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57875" y="5357813"/>
            <a:ext cx="2803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40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41" name="Rectangle 6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155" name="Picture 5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88" y="2357438"/>
            <a:ext cx="2438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43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4144" name="Rectangle 6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158" name="Picture 6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29500" y="2428875"/>
            <a:ext cx="830263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46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pic>
        <p:nvPicPr>
          <p:cNvPr id="72" name="Obrázek 71" descr="p1.pn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71750" y="3000375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" name="Obdélník 75"/>
          <p:cNvSpPr/>
          <p:nvPr/>
        </p:nvSpPr>
        <p:spPr>
          <a:xfrm>
            <a:off x="5429250" y="5072063"/>
            <a:ext cx="3500438" cy="135731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59" grpId="0"/>
      <p:bldP spid="7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3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4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5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6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7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8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29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0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1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2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3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4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5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6" name="TextovéPole 42"/>
          <p:cNvSpPr txBox="1">
            <a:spLocks noChangeArrowheads="1"/>
          </p:cNvSpPr>
          <p:nvPr/>
        </p:nvSpPr>
        <p:spPr bwMode="auto">
          <a:xfrm>
            <a:off x="428625" y="571500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b)</a:t>
            </a:r>
            <a:endParaRPr lang="en-GB" sz="2800"/>
          </a:p>
        </p:txBody>
      </p:sp>
      <p:sp>
        <p:nvSpPr>
          <p:cNvPr id="5137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8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39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0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9" name="TextovéPole 6"/>
          <p:cNvSpPr txBox="1">
            <a:spLocks noChangeArrowheads="1"/>
          </p:cNvSpPr>
          <p:nvPr/>
        </p:nvSpPr>
        <p:spPr bwMode="auto">
          <a:xfrm>
            <a:off x="1000125" y="571500"/>
            <a:ext cx="7715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			základ		       funkce rostoucí</a:t>
            </a:r>
            <a:endParaRPr lang="en-GB" sz="2400"/>
          </a:p>
        </p:txBody>
      </p:sp>
      <p:sp>
        <p:nvSpPr>
          <p:cNvPr id="5142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3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4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5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147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48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7750" y="714375"/>
            <a:ext cx="11811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0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5151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5152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88" y="642938"/>
            <a:ext cx="2659062" cy="41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3" name="Rectangle 9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pic>
        <p:nvPicPr>
          <p:cNvPr id="60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86438" y="5786438"/>
            <a:ext cx="2659062" cy="41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Obrázek 60" descr="p2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57375" y="1285875"/>
            <a:ext cx="5080000" cy="5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" name="Obdélník 61"/>
          <p:cNvSpPr/>
          <p:nvPr/>
        </p:nvSpPr>
        <p:spPr>
          <a:xfrm>
            <a:off x="5429250" y="5572125"/>
            <a:ext cx="3500438" cy="1000125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48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49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0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1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2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3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4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5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6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7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8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59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0" name="TextovéPole 42"/>
          <p:cNvSpPr txBox="1">
            <a:spLocks noChangeArrowheads="1"/>
          </p:cNvSpPr>
          <p:nvPr/>
        </p:nvSpPr>
        <p:spPr bwMode="auto">
          <a:xfrm>
            <a:off x="428625" y="571500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c)</a:t>
            </a:r>
            <a:endParaRPr lang="en-GB" sz="2800"/>
          </a:p>
        </p:txBody>
      </p:sp>
      <p:sp>
        <p:nvSpPr>
          <p:cNvPr id="6161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2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3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4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5" name="TextovéPole 6"/>
          <p:cNvSpPr txBox="1">
            <a:spLocks noChangeArrowheads="1"/>
          </p:cNvSpPr>
          <p:nvPr/>
        </p:nvSpPr>
        <p:spPr bwMode="auto">
          <a:xfrm>
            <a:off x="1000125" y="571500"/>
            <a:ext cx="42195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Co platí pro základ „a“ platí-li:</a:t>
            </a:r>
            <a:endParaRPr lang="en-GB" sz="2400"/>
          </a:p>
        </p:txBody>
      </p:sp>
      <p:sp>
        <p:nvSpPr>
          <p:cNvPr id="6166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7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8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69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71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72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73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7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75" name="Rectangle 9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35" name="TextovéPole 6"/>
          <p:cNvSpPr txBox="1">
            <a:spLocks noChangeArrowheads="1"/>
          </p:cNvSpPr>
          <p:nvPr/>
        </p:nvSpPr>
        <p:spPr bwMode="auto">
          <a:xfrm>
            <a:off x="1000125" y="1285875"/>
            <a:ext cx="50720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nakreslíme si hodnoty v bodě 4 a 3</a:t>
            </a:r>
            <a:endParaRPr lang="en-GB" sz="2400"/>
          </a:p>
        </p:txBody>
      </p:sp>
      <p:sp>
        <p:nvSpPr>
          <p:cNvPr id="617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6178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0" y="714375"/>
            <a:ext cx="944563" cy="41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9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6180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0813" y="5715000"/>
            <a:ext cx="1203325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82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pic>
        <p:nvPicPr>
          <p:cNvPr id="42" name="Obrázek 41" descr="p3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25" y="1928813"/>
            <a:ext cx="4643438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429375" y="5357813"/>
            <a:ext cx="1785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funkce klesá</a:t>
            </a:r>
            <a:endParaRPr lang="en-GB"/>
          </a:p>
        </p:txBody>
      </p:sp>
      <p:sp>
        <p:nvSpPr>
          <p:cNvPr id="45" name="Obdélník 44"/>
          <p:cNvSpPr/>
          <p:nvPr/>
        </p:nvSpPr>
        <p:spPr>
          <a:xfrm>
            <a:off x="6000750" y="5072063"/>
            <a:ext cx="2071688" cy="135731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4" grpId="0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2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3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4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5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6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7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8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79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0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1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2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3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4" name="TextovéPole 42"/>
          <p:cNvSpPr txBox="1">
            <a:spLocks noChangeArrowheads="1"/>
          </p:cNvSpPr>
          <p:nvPr/>
        </p:nvSpPr>
        <p:spPr bwMode="auto">
          <a:xfrm>
            <a:off x="428625" y="571500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d)</a:t>
            </a:r>
            <a:endParaRPr lang="en-GB" sz="2800"/>
          </a:p>
        </p:txBody>
      </p:sp>
      <p:sp>
        <p:nvSpPr>
          <p:cNvPr id="7185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6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7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88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189" name="TextovéPole 6"/>
          <p:cNvSpPr txBox="1">
            <a:spLocks noChangeArrowheads="1"/>
          </p:cNvSpPr>
          <p:nvPr/>
        </p:nvSpPr>
        <p:spPr bwMode="auto">
          <a:xfrm>
            <a:off x="1000125" y="571500"/>
            <a:ext cx="4364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Co platí pro základ „a“ platí-li:</a:t>
            </a:r>
            <a:endParaRPr lang="en-GB" sz="2400"/>
          </a:p>
        </p:txBody>
      </p:sp>
      <p:sp>
        <p:nvSpPr>
          <p:cNvPr id="7190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1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2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3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195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6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197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19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199" name="Rectangle 9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35" name="TextovéPole 6"/>
          <p:cNvSpPr txBox="1">
            <a:spLocks noChangeArrowheads="1"/>
          </p:cNvSpPr>
          <p:nvPr/>
        </p:nvSpPr>
        <p:spPr bwMode="auto">
          <a:xfrm>
            <a:off x="1000125" y="1285875"/>
            <a:ext cx="5072063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přepíšeme		  a zakreslíme</a:t>
            </a:r>
            <a:endParaRPr lang="en-GB" sz="2400"/>
          </a:p>
        </p:txBody>
      </p:sp>
      <p:sp>
        <p:nvSpPr>
          <p:cNvPr id="720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202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20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204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20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608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88" y="1428750"/>
            <a:ext cx="1241425" cy="41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07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208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720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0" y="571500"/>
            <a:ext cx="944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10" name="Rectangle 6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7211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6563" y="5643563"/>
            <a:ext cx="677862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6786563" y="5214938"/>
            <a:ext cx="17859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funkce roste</a:t>
            </a:r>
            <a:endParaRPr lang="en-GB"/>
          </a:p>
        </p:txBody>
      </p:sp>
      <p:pic>
        <p:nvPicPr>
          <p:cNvPr id="48" name="Obrázek 47" descr="p4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6000" y="1857375"/>
            <a:ext cx="4714875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" name="Obdélník 48"/>
          <p:cNvSpPr/>
          <p:nvPr/>
        </p:nvSpPr>
        <p:spPr>
          <a:xfrm>
            <a:off x="6500813" y="5072063"/>
            <a:ext cx="1928812" cy="114300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6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7" grpId="0"/>
      <p:bldP spid="4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195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196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197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198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199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0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1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2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3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4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5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6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7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08" name="TextovéPole 42"/>
          <p:cNvSpPr txBox="1">
            <a:spLocks noChangeArrowheads="1"/>
          </p:cNvSpPr>
          <p:nvPr/>
        </p:nvSpPr>
        <p:spPr bwMode="auto">
          <a:xfrm>
            <a:off x="428625" y="571500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e)</a:t>
            </a:r>
            <a:endParaRPr lang="en-GB" sz="2800"/>
          </a:p>
        </p:txBody>
      </p:sp>
      <p:sp>
        <p:nvSpPr>
          <p:cNvPr id="8209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0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1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2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13" name="TextovéPole 6"/>
          <p:cNvSpPr txBox="1">
            <a:spLocks noChangeArrowheads="1"/>
          </p:cNvSpPr>
          <p:nvPr/>
        </p:nvSpPr>
        <p:spPr bwMode="auto">
          <a:xfrm>
            <a:off x="1000125" y="571500"/>
            <a:ext cx="4643438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Co platí pro čísla „r“ a „s“ platí-li:</a:t>
            </a:r>
            <a:endParaRPr lang="en-GB" sz="2400"/>
          </a:p>
        </p:txBody>
      </p:sp>
      <p:sp>
        <p:nvSpPr>
          <p:cNvPr id="8214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5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6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7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19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20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21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2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23" name="Rectangle 9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35" name="TextovéPole 6"/>
          <p:cNvSpPr txBox="1">
            <a:spLocks noChangeArrowheads="1"/>
          </p:cNvSpPr>
          <p:nvPr/>
        </p:nvSpPr>
        <p:spPr bwMode="auto">
          <a:xfrm>
            <a:off x="1000125" y="1285875"/>
            <a:ext cx="5072063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načrtneme klesající funkci</a:t>
            </a:r>
            <a:endParaRPr lang="en-GB" sz="2400"/>
          </a:p>
        </p:txBody>
      </p:sp>
      <p:sp>
        <p:nvSpPr>
          <p:cNvPr id="822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26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2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28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2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30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3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32" name="Rectangle 6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33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23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823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0688" y="714375"/>
            <a:ext cx="1341437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36" name="Rectangle 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823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710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00875" y="5500688"/>
            <a:ext cx="639763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39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pic>
        <p:nvPicPr>
          <p:cNvPr id="51" name="Obrázek 50" descr="p5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25" y="1928813"/>
            <a:ext cx="4643438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" name="Obdélník 51"/>
          <p:cNvSpPr/>
          <p:nvPr/>
        </p:nvSpPr>
        <p:spPr>
          <a:xfrm>
            <a:off x="6858000" y="5500688"/>
            <a:ext cx="1000125" cy="57150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0" name="Rectangle 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1" name="Rectangle 12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2" name="Rectangle 15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3" name="Rectangle 18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4" name="Rectangle 32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5" name="Rectangle 42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6" name="Rectangle 45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7" name="Rectangle 48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8" name="Rectangle 51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29" name="Rectangle 5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0" name="Rectangle 57"/>
          <p:cNvSpPr>
            <a:spLocks noChangeArrowheads="1"/>
          </p:cNvSpPr>
          <p:nvPr/>
        </p:nvSpPr>
        <p:spPr bwMode="auto">
          <a:xfrm>
            <a:off x="0" y="1287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1" name="Rectangle 4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2" name="TextovéPole 42"/>
          <p:cNvSpPr txBox="1">
            <a:spLocks noChangeArrowheads="1"/>
          </p:cNvSpPr>
          <p:nvPr/>
        </p:nvSpPr>
        <p:spPr bwMode="auto">
          <a:xfrm>
            <a:off x="428625" y="571500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f)</a:t>
            </a:r>
            <a:endParaRPr lang="en-GB" sz="2800"/>
          </a:p>
        </p:txBody>
      </p:sp>
      <p:sp>
        <p:nvSpPr>
          <p:cNvPr id="9233" name="Rectangle 45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4" name="Rectangle 49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5" name="Rectangle 50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6" name="Rectangle 5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37" name="TextovéPole 6"/>
          <p:cNvSpPr txBox="1">
            <a:spLocks noChangeArrowheads="1"/>
          </p:cNvSpPr>
          <p:nvPr/>
        </p:nvSpPr>
        <p:spPr bwMode="auto">
          <a:xfrm>
            <a:off x="1000125" y="571500"/>
            <a:ext cx="4643438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Co platí pro čísla „r“ a „s“ platí-li:</a:t>
            </a:r>
            <a:endParaRPr lang="en-GB" sz="2400"/>
          </a:p>
        </p:txBody>
      </p:sp>
      <p:sp>
        <p:nvSpPr>
          <p:cNvPr id="9238" name="Rectangle 55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39" name="Rectangle 58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40" name="Rectangle 61"/>
          <p:cNvSpPr>
            <a:spLocks noChangeArrowheads="1"/>
          </p:cNvSpPr>
          <p:nvPr/>
        </p:nvSpPr>
        <p:spPr bwMode="auto">
          <a:xfrm>
            <a:off x="0" y="1181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41" name="Rectangle 64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4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43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4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45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4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47" name="Rectangle 9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35" name="TextovéPole 6"/>
          <p:cNvSpPr txBox="1">
            <a:spLocks noChangeArrowheads="1"/>
          </p:cNvSpPr>
          <p:nvPr/>
        </p:nvSpPr>
        <p:spPr bwMode="auto">
          <a:xfrm>
            <a:off x="1000125" y="1285875"/>
            <a:ext cx="50720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/>
              <a:t>načrtneme rostoucí funkci</a:t>
            </a:r>
            <a:endParaRPr lang="en-GB" sz="2400"/>
          </a:p>
        </p:txBody>
      </p:sp>
      <p:sp>
        <p:nvSpPr>
          <p:cNvPr id="924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0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5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2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5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4" name="Rectangle 3"/>
          <p:cNvSpPr>
            <a:spLocks noChangeArrowheads="1"/>
          </p:cNvSpPr>
          <p:nvPr/>
        </p:nvSpPr>
        <p:spPr bwMode="auto">
          <a:xfrm>
            <a:off x="0" y="944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5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6" name="Rectangle 6"/>
          <p:cNvSpPr>
            <a:spLocks noChangeArrowheads="1"/>
          </p:cNvSpPr>
          <p:nvPr/>
        </p:nvSpPr>
        <p:spPr bwMode="auto">
          <a:xfrm>
            <a:off x="0" y="1241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5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59" name="Rectangle 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60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9261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926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0688" y="714375"/>
            <a:ext cx="1341437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64" name="Rectangle 3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926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00875" y="5643563"/>
            <a:ext cx="639763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67" name="Rectangle 6"/>
          <p:cNvSpPr>
            <a:spLocks noChangeArrowheads="1"/>
          </p:cNvSpPr>
          <p:nvPr/>
        </p:nvSpPr>
        <p:spPr bwMode="auto">
          <a:xfrm>
            <a:off x="0" y="936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pic>
        <p:nvPicPr>
          <p:cNvPr id="54" name="Obrázek 53" descr="p6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25" y="1928813"/>
            <a:ext cx="4643438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Obdélník 54"/>
          <p:cNvSpPr/>
          <p:nvPr/>
        </p:nvSpPr>
        <p:spPr>
          <a:xfrm>
            <a:off x="6715125" y="5643563"/>
            <a:ext cx="1285875" cy="57150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Program Funkce (verze 2.01)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2105</TotalTime>
  <Words>110</Words>
  <Application>Microsoft Office PowerPoint</Application>
  <PresentationFormat>Předvádění na obrazovce (4:3)</PresentationFormat>
  <Paragraphs>43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Viki</dc:creator>
  <cp:lastModifiedBy>šárka</cp:lastModifiedBy>
  <cp:revision>91</cp:revision>
  <dcterms:created xsi:type="dcterms:W3CDTF">2012-06-16T16:19:43Z</dcterms:created>
  <dcterms:modified xsi:type="dcterms:W3CDTF">2013-05-18T19:26:35Z</dcterms:modified>
</cp:coreProperties>
</file>