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8" r:id="rId1"/>
  </p:sldMasterIdLst>
  <p:sldIdLst>
    <p:sldId id="264" r:id="rId2"/>
    <p:sldId id="256" r:id="rId3"/>
    <p:sldId id="257" r:id="rId4"/>
    <p:sldId id="262" r:id="rId5"/>
    <p:sldId id="260" r:id="rId6"/>
    <p:sldId id="258" r:id="rId7"/>
    <p:sldId id="259" r:id="rId8"/>
    <p:sldId id="265" r:id="rId9"/>
    <p:sldId id="266" r:id="rId10"/>
    <p:sldId id="261" r:id="rId11"/>
    <p:sldId id="263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47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9DCC3-F7C6-44BC-9D69-B79CEF1F3B61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911EFBE5-3BCC-42A5-A521-690851D99BE1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9DCC3-F7C6-44BC-9D69-B79CEF1F3B61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911EFBE5-3BCC-42A5-A521-690851D99BE1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9DCC3-F7C6-44BC-9D69-B79CEF1F3B61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911EFBE5-3BCC-42A5-A521-690851D99BE1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0E99DCC3-F7C6-44BC-9D69-B79CEF1F3B61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EFBE5-3BCC-42A5-A521-690851D99BE1}" type="slidenum">
              <a:rPr lang="cs-CZ" smtClean="0"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9DCC3-F7C6-44BC-9D69-B79CEF1F3B61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911EFBE5-3BCC-42A5-A521-690851D99BE1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9DCC3-F7C6-44BC-9D69-B79CEF1F3B61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911EFBE5-3BCC-42A5-A521-690851D99B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9DCC3-F7C6-44BC-9D69-B79CEF1F3B61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11EFBE5-3BCC-42A5-A521-690851D99B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911EFBE5-3BCC-42A5-A521-690851D99BE1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9DCC3-F7C6-44BC-9D69-B79CEF1F3B61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911EFBE5-3BCC-42A5-A521-690851D99BE1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0E99DCC3-F7C6-44BC-9D69-B79CEF1F3B61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9DCC3-F7C6-44BC-9D69-B79CEF1F3B61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EFBE5-3BCC-42A5-A521-690851D99BE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911EFBE5-3BCC-42A5-A521-690851D99BE1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9DCC3-F7C6-44BC-9D69-B79CEF1F3B61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0E99DCC3-F7C6-44BC-9D69-B79CEF1F3B61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911EFBE5-3BCC-42A5-A521-690851D99BE1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67" r:id="rId9"/>
    <p:sldLayoutId id="2147483768" r:id="rId10"/>
    <p:sldLayoutId id="2147483769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autosas.cz/public/images/prodej_stroju/p216_produkt.jpg" TargetMode="External"/><Relationship Id="rId3" Type="http://schemas.openxmlformats.org/officeDocument/2006/relationships/hyperlink" Target="http://www.vpd.cz/2485-thickbox/colti4000b-rudlik-200-kg.jpg" TargetMode="External"/><Relationship Id="rId7" Type="http://schemas.openxmlformats.org/officeDocument/2006/relationships/hyperlink" Target="http://stavebni-technika.cz/obr/clanky2/2009_04_still_2.jpg" TargetMode="External"/><Relationship Id="rId2" Type="http://schemas.openxmlformats.org/officeDocument/2006/relationships/hyperlink" Target="http://www.vpd.cz/2486-thickbox/colti4200b-rudlik-250-kg-galvanizovany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agrifair.cz/upload/catalogue/image/small/HU%2025-115%20FBTP.JPG" TargetMode="External"/><Relationship Id="rId5" Type="http://schemas.openxmlformats.org/officeDocument/2006/relationships/hyperlink" Target="http://www.tisicajedenfor.cz/files/e/4951/4552_w318_h431.jpeg?imgWidth=318&amp;imgHeight=431" TargetMode="External"/><Relationship Id="rId10" Type="http://schemas.openxmlformats.org/officeDocument/2006/relationships/hyperlink" Target="http://www.armanni.cz/images/armanni-foto.jpg" TargetMode="External"/><Relationship Id="rId4" Type="http://schemas.openxmlformats.org/officeDocument/2006/relationships/hyperlink" Target="http://www.vpd.cz/2472-large/colrm35004-prepravni-vozik.jpg" TargetMode="External"/><Relationship Id="rId9" Type="http://schemas.openxmlformats.org/officeDocument/2006/relationships/hyperlink" Target="http://www.zeman-servis.cz/fotky2305/fotos/_vyr_1731.jpg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835696" y="228600"/>
            <a:ext cx="6197690" cy="1066800"/>
          </a:xfrm>
        </p:spPr>
        <p:txBody>
          <a:bodyPr/>
          <a:lstStyle/>
          <a:p>
            <a:r>
              <a:rPr lang="cs-CZ" sz="1600" b="1" cap="small" dirty="0">
                <a:solidFill>
                  <a:srgbClr val="575F6D"/>
                </a:solidFill>
                <a:latin typeface="Century Schoolbook"/>
                <a:cs typeface="+mj-cs"/>
              </a:rPr>
              <a:t>Střední průmyslová škola</a:t>
            </a:r>
            <a:br>
              <a:rPr lang="cs-CZ" sz="1600" b="1" cap="small" dirty="0">
                <a:solidFill>
                  <a:srgbClr val="575F6D"/>
                </a:solidFill>
                <a:latin typeface="Century Schoolbook"/>
                <a:cs typeface="+mj-cs"/>
              </a:rPr>
            </a:br>
            <a:r>
              <a:rPr lang="cs-CZ" sz="1600" b="1" cap="small" dirty="0">
                <a:solidFill>
                  <a:srgbClr val="575F6D"/>
                </a:solidFill>
                <a:latin typeface="Century Schoolbook"/>
                <a:cs typeface="+mj-cs"/>
              </a:rPr>
              <a:t>a Střední odborná škola gastronomie a služeb, Most, příspěvková organizace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>
          <a:xfrm>
            <a:off x="352426" y="1463040"/>
            <a:ext cx="8396038" cy="4342224"/>
          </a:xfrm>
        </p:spPr>
        <p:txBody>
          <a:bodyPr/>
          <a:lstStyle/>
          <a:p>
            <a:pPr marL="0" lvl="0" indent="0" algn="ctr">
              <a:spcBef>
                <a:spcPct val="20000"/>
              </a:spcBef>
              <a:buClr>
                <a:srgbClr val="0BD0D9"/>
              </a:buClr>
              <a:buSzPct val="95000"/>
              <a:buNone/>
            </a:pPr>
            <a:r>
              <a:rPr lang="cs-CZ" sz="4400" spc="0" dirty="0" smtClean="0">
                <a:solidFill>
                  <a:prstClr val="black"/>
                </a:solidFill>
                <a:latin typeface="Calibri"/>
                <a:cs typeface="+mn-cs"/>
              </a:rPr>
              <a:t>DI</a:t>
            </a:r>
            <a:r>
              <a:rPr lang="cs-CZ" sz="4400" spc="0" dirty="0" smtClean="0">
                <a:latin typeface="Calibri"/>
                <a:cs typeface="+mn-cs"/>
              </a:rPr>
              <a:t>DIGITÁLNÍ </a:t>
            </a:r>
            <a:r>
              <a:rPr lang="cs-CZ" sz="4400" spc="0" dirty="0">
                <a:latin typeface="Calibri"/>
                <a:cs typeface="+mn-cs"/>
              </a:rPr>
              <a:t>UČEBNÍ </a:t>
            </a:r>
            <a:r>
              <a:rPr lang="cs-CZ" sz="4400" spc="0" dirty="0" smtClean="0">
                <a:latin typeface="Calibri"/>
                <a:cs typeface="+mn-cs"/>
              </a:rPr>
              <a:t>MATERIÁL</a:t>
            </a:r>
          </a:p>
          <a:p>
            <a:pPr marL="0" lvl="0" indent="0" algn="ctr">
              <a:spcBef>
                <a:spcPct val="20000"/>
              </a:spcBef>
              <a:buClr>
                <a:srgbClr val="0BD0D9"/>
              </a:buClr>
              <a:buSzPct val="95000"/>
              <a:buNone/>
            </a:pPr>
            <a:endParaRPr lang="cs-CZ" sz="4400" spc="0" dirty="0" smtClean="0">
              <a:latin typeface="Calibri"/>
              <a:cs typeface="+mn-cs"/>
            </a:endParaRPr>
          </a:p>
          <a:p>
            <a:pPr lvl="0">
              <a:spcBef>
                <a:spcPct val="20000"/>
              </a:spcBef>
              <a:buClr>
                <a:srgbClr val="0BD0D9"/>
              </a:buClr>
              <a:buSzPct val="95000"/>
            </a:pPr>
            <a:endParaRPr lang="cs-CZ" sz="4400" spc="0" dirty="0" smtClean="0">
              <a:latin typeface="Calibri"/>
              <a:cs typeface="+mn-cs"/>
            </a:endParaRPr>
          </a:p>
          <a:p>
            <a:pPr lvl="0">
              <a:spcBef>
                <a:spcPct val="20000"/>
              </a:spcBef>
              <a:buClr>
                <a:srgbClr val="0BD0D9"/>
              </a:buClr>
              <a:buSzPct val="95000"/>
            </a:pPr>
            <a:endParaRPr lang="cs-CZ" sz="4400" spc="0" dirty="0">
              <a:latin typeface="Calibri"/>
              <a:cs typeface="+mn-cs"/>
            </a:endParaRPr>
          </a:p>
          <a:p>
            <a:pPr lvl="0" algn="ctr">
              <a:spcBef>
                <a:spcPct val="20000"/>
              </a:spcBef>
              <a:buClr>
                <a:srgbClr val="0BD0D9"/>
              </a:buClr>
              <a:buSzPct val="95000"/>
            </a:pPr>
            <a:endParaRPr lang="cs-CZ" sz="2600" spc="0" dirty="0">
              <a:solidFill>
                <a:prstClr val="black"/>
              </a:solidFill>
              <a:latin typeface="Constantia"/>
              <a:cs typeface="+mn-cs"/>
            </a:endParaRPr>
          </a:p>
          <a:p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2656"/>
            <a:ext cx="938213" cy="884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6058775"/>
            <a:ext cx="38227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348880"/>
            <a:ext cx="7920880" cy="37098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27215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POUŽÍVANÉ V PRODEJNÁCH POTRAVINÁŘSKÉHO ZBOŽÍ</a:t>
            </a:r>
            <a:endParaRPr lang="cs-CZ" sz="2400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MECHANIZAČNÍ PROSTŘEDKY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67959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RUDLÍK      (rudl)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556792"/>
            <a:ext cx="2857500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3429000"/>
            <a:ext cx="2857500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82926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PŘEPRAVNÍ VOZÍK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250" y="2000250"/>
            <a:ext cx="2857500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44096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844824"/>
            <a:ext cx="4716016" cy="3585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52426" y="228600"/>
            <a:ext cx="7963990" cy="1066800"/>
          </a:xfrm>
        </p:spPr>
        <p:txBody>
          <a:bodyPr/>
          <a:lstStyle/>
          <a:p>
            <a:r>
              <a:rPr lang="cs-CZ" dirty="0" smtClean="0"/>
              <a:t>STANDARDNÍ PALETIZAČNÍ VOZÍK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74" y="3109527"/>
            <a:ext cx="4792588" cy="3748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21161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NÍZKOZVIŽNÝ VOZÍK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214239"/>
            <a:ext cx="3810000" cy="2790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005064"/>
            <a:ext cx="5695950" cy="266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7741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VYSOKOZVIŽNÝ VOZÍK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844824"/>
            <a:ext cx="2971800" cy="388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635149"/>
            <a:ext cx="2286000" cy="2419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1651" y="4221088"/>
            <a:ext cx="3057525" cy="2371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08788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OPAKOVÁNÍ: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>
          <a:xfrm>
            <a:off x="352426" y="1628800"/>
            <a:ext cx="7680960" cy="4558640"/>
          </a:xfrm>
        </p:spPr>
        <p:txBody>
          <a:bodyPr/>
          <a:lstStyle/>
          <a:p>
            <a:pPr marL="342900" indent="-342900">
              <a:buAutoNum type="arabicPeriod"/>
            </a:pPr>
            <a:r>
              <a:rPr lang="cs-CZ" sz="2400" dirty="0" smtClean="0"/>
              <a:t>Které mechanizační prostředky nejvíce využíváte na vaší prodejně?</a:t>
            </a:r>
          </a:p>
          <a:p>
            <a:pPr marL="342900" indent="-342900">
              <a:buAutoNum type="arabicPeriod"/>
            </a:pPr>
            <a:r>
              <a:rPr lang="cs-CZ" sz="2400" dirty="0">
                <a:solidFill>
                  <a:prstClr val="white"/>
                </a:solidFill>
              </a:rPr>
              <a:t>Uveďte 3 příklady </a:t>
            </a:r>
            <a:r>
              <a:rPr lang="cs-CZ" sz="2400" dirty="0" smtClean="0">
                <a:solidFill>
                  <a:prstClr val="white"/>
                </a:solidFill>
              </a:rPr>
              <a:t>zboží, </a:t>
            </a:r>
            <a:r>
              <a:rPr lang="cs-CZ" sz="2400" dirty="0" smtClean="0"/>
              <a:t>které se přepravují </a:t>
            </a:r>
            <a:r>
              <a:rPr lang="cs-CZ" sz="2400" dirty="0" err="1" smtClean="0"/>
              <a:t>rudlem</a:t>
            </a:r>
            <a:r>
              <a:rPr lang="cs-CZ" sz="2400" dirty="0" smtClean="0"/>
              <a:t>?</a:t>
            </a:r>
          </a:p>
          <a:p>
            <a:pPr marL="342900" indent="-342900">
              <a:buAutoNum type="arabicPeriod"/>
            </a:pPr>
            <a:r>
              <a:rPr lang="cs-CZ" sz="2400" dirty="0" smtClean="0">
                <a:solidFill>
                  <a:prstClr val="white"/>
                </a:solidFill>
              </a:rPr>
              <a:t>.Uveďte </a:t>
            </a:r>
            <a:r>
              <a:rPr lang="cs-CZ" sz="2400" dirty="0">
                <a:solidFill>
                  <a:prstClr val="white"/>
                </a:solidFill>
              </a:rPr>
              <a:t>3 </a:t>
            </a:r>
            <a:r>
              <a:rPr lang="cs-CZ" sz="2400" dirty="0" smtClean="0">
                <a:solidFill>
                  <a:prstClr val="white"/>
                </a:solidFill>
              </a:rPr>
              <a:t>příklady zboží, které se  </a:t>
            </a:r>
            <a:r>
              <a:rPr lang="cs-CZ" sz="2400" dirty="0" smtClean="0"/>
              <a:t>přepravují na přepravním vozíku.</a:t>
            </a:r>
          </a:p>
          <a:p>
            <a:pPr marL="342900" indent="-342900">
              <a:buAutoNum type="arabicPeriod"/>
            </a:pPr>
            <a:r>
              <a:rPr lang="cs-CZ" sz="2400" dirty="0" smtClean="0"/>
              <a:t>Které mechanizační prostředky použijete pro přepravu zboží uloženého na paletě?</a:t>
            </a:r>
          </a:p>
          <a:p>
            <a:pPr marL="342900" indent="-342900">
              <a:buAutoNum type="arabicPeriod"/>
            </a:pPr>
            <a:endParaRPr lang="cs-CZ" dirty="0" smtClean="0"/>
          </a:p>
          <a:p>
            <a:pPr marL="342900" indent="-342900"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36826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VYPRACOVÁNÍ: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342900" indent="-342900">
              <a:buFont typeface="+mj-lt"/>
              <a:buAutoNum type="arabicPeriod"/>
            </a:pPr>
            <a:r>
              <a:rPr lang="cs-CZ" sz="2400" dirty="0" err="1" smtClean="0"/>
              <a:t>Rudlík</a:t>
            </a:r>
            <a:r>
              <a:rPr lang="cs-CZ" sz="2400" dirty="0" smtClean="0"/>
              <a:t>, přepravní vozík, paletizační vozík, nízkozdvižný vozík.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400" dirty="0" smtClean="0"/>
              <a:t>Přepravky s nápoji (pivo, víno), nealkoholické nápoje (smrštitelná fólie-celé balení), balení mouky, cukru po 10kg na doplnění.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400" dirty="0" smtClean="0"/>
              <a:t>Při přejímce uzeniny, masa, zeleniny, ovoce..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400" dirty="0" smtClean="0"/>
              <a:t>Paletizační vozík a ve skladu nízkozdvižný vozík pro ukládání palet do regálů, popřípadě 2 palety se zbožím na sebe.</a:t>
            </a:r>
          </a:p>
          <a:p>
            <a:pPr marL="342900" indent="-342900">
              <a:buFont typeface="+mj-lt"/>
              <a:buAutoNum type="arabicPeriod"/>
            </a:pPr>
            <a:endParaRPr lang="cs-CZ" dirty="0" smtClean="0"/>
          </a:p>
          <a:p>
            <a:pPr marL="342900" indent="-342900">
              <a:buFont typeface="+mj-lt"/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71743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1400" dirty="0">
                <a:hlinkClick r:id="rId2"/>
              </a:rPr>
              <a:t>http://</a:t>
            </a:r>
            <a:r>
              <a:rPr lang="cs-CZ" sz="1400" dirty="0" smtClean="0">
                <a:hlinkClick r:id="rId2"/>
              </a:rPr>
              <a:t>www.vpd.cz/2486-thickbox/colti4200b-rudlik-250-kg-galvanizovany.jpg</a:t>
            </a:r>
            <a:endParaRPr lang="cs-CZ" sz="1400" dirty="0" smtClean="0"/>
          </a:p>
          <a:p>
            <a:r>
              <a:rPr lang="cs-CZ" sz="1400" dirty="0">
                <a:hlinkClick r:id="rId3"/>
              </a:rPr>
              <a:t>http://</a:t>
            </a:r>
            <a:r>
              <a:rPr lang="cs-CZ" sz="1400" dirty="0" smtClean="0">
                <a:hlinkClick r:id="rId3"/>
              </a:rPr>
              <a:t>www.vpd.cz/2485-thickbox/colti4000b-rudlik-200-kg.jpg</a:t>
            </a:r>
            <a:endParaRPr lang="cs-CZ" sz="1400" dirty="0" smtClean="0"/>
          </a:p>
          <a:p>
            <a:r>
              <a:rPr lang="cs-CZ" sz="1400" dirty="0">
                <a:hlinkClick r:id="rId4"/>
              </a:rPr>
              <a:t>http://</a:t>
            </a:r>
            <a:r>
              <a:rPr lang="cs-CZ" sz="1400" dirty="0" smtClean="0">
                <a:hlinkClick r:id="rId4"/>
              </a:rPr>
              <a:t>www.vpd.cz/2472-large/colrm35004-prepravni-vozik.jpg</a:t>
            </a:r>
            <a:endParaRPr lang="cs-CZ" sz="1400" dirty="0" smtClean="0"/>
          </a:p>
          <a:p>
            <a:r>
              <a:rPr lang="cs-CZ" sz="1400" dirty="0">
                <a:hlinkClick r:id="rId5"/>
              </a:rPr>
              <a:t>http://</a:t>
            </a:r>
            <a:r>
              <a:rPr lang="cs-CZ" sz="1400" dirty="0" smtClean="0">
                <a:hlinkClick r:id="rId5"/>
              </a:rPr>
              <a:t>www.tisicajedenfor.cz/files/e/4951/4552_w318_h431.jpeg?imgWidth=318&amp;imgHeight=431</a:t>
            </a:r>
            <a:endParaRPr lang="cs-CZ" sz="1400" dirty="0" smtClean="0"/>
          </a:p>
          <a:p>
            <a:r>
              <a:rPr lang="cs-CZ" sz="1400" dirty="0">
                <a:hlinkClick r:id="rId6"/>
              </a:rPr>
              <a:t>http://</a:t>
            </a:r>
            <a:r>
              <a:rPr lang="cs-CZ" sz="1400" dirty="0" smtClean="0">
                <a:hlinkClick r:id="rId6"/>
              </a:rPr>
              <a:t>www.agrifair.cz/upload/catalogue/image/small/HU%2025-115%20FBTP.JPG</a:t>
            </a:r>
            <a:endParaRPr lang="cs-CZ" sz="1400" dirty="0" smtClean="0"/>
          </a:p>
          <a:p>
            <a:r>
              <a:rPr lang="cs-CZ" sz="1400" dirty="0">
                <a:hlinkClick r:id="rId7"/>
              </a:rPr>
              <a:t>http://</a:t>
            </a:r>
            <a:r>
              <a:rPr lang="cs-CZ" sz="1400" dirty="0" smtClean="0">
                <a:hlinkClick r:id="rId7"/>
              </a:rPr>
              <a:t>stavebni-technika.cz/obr/clanky2/2009_04_still_2.jpg</a:t>
            </a:r>
            <a:endParaRPr lang="cs-CZ" sz="1400" dirty="0" smtClean="0"/>
          </a:p>
          <a:p>
            <a:r>
              <a:rPr lang="cs-CZ" sz="1400" dirty="0">
                <a:hlinkClick r:id="rId8"/>
              </a:rPr>
              <a:t>http://</a:t>
            </a:r>
            <a:r>
              <a:rPr lang="cs-CZ" sz="1400" dirty="0" smtClean="0">
                <a:hlinkClick r:id="rId8"/>
              </a:rPr>
              <a:t>www.autosas.cz/public/images/prodej_stroju/p216_produkt.jpg</a:t>
            </a:r>
            <a:endParaRPr lang="cs-CZ" sz="1400" dirty="0" smtClean="0"/>
          </a:p>
          <a:p>
            <a:r>
              <a:rPr lang="cs-CZ" sz="1400" dirty="0">
                <a:hlinkClick r:id="rId8"/>
              </a:rPr>
              <a:t>http://</a:t>
            </a:r>
            <a:r>
              <a:rPr lang="cs-CZ" sz="1400" dirty="0" smtClean="0">
                <a:hlinkClick r:id="rId8"/>
              </a:rPr>
              <a:t>www.autosas.cz/public/images/prodej_stroju/p216_produkt.jpg</a:t>
            </a:r>
            <a:endParaRPr lang="cs-CZ" sz="1400" dirty="0" smtClean="0"/>
          </a:p>
          <a:p>
            <a:r>
              <a:rPr lang="cs-CZ" sz="1400" dirty="0">
                <a:hlinkClick r:id="rId9"/>
              </a:rPr>
              <a:t>http://www.zeman-servis.cz/fotky2305/fotos/_</a:t>
            </a:r>
            <a:r>
              <a:rPr lang="cs-CZ" sz="1400" dirty="0" smtClean="0">
                <a:hlinkClick r:id="rId9"/>
              </a:rPr>
              <a:t>vyr_1731.jpg</a:t>
            </a:r>
            <a:endParaRPr lang="cs-CZ" sz="1400" dirty="0" smtClean="0"/>
          </a:p>
          <a:p>
            <a:r>
              <a:rPr lang="cs-CZ" sz="1400" dirty="0">
                <a:hlinkClick r:id="rId10"/>
              </a:rPr>
              <a:t>http://</a:t>
            </a:r>
            <a:r>
              <a:rPr lang="cs-CZ" sz="1400" dirty="0" smtClean="0">
                <a:hlinkClick r:id="rId10"/>
              </a:rPr>
              <a:t>www.armanni.cz/images/armanni-foto.jpg</a:t>
            </a:r>
            <a:endParaRPr lang="cs-CZ" sz="1400" dirty="0" smtClean="0"/>
          </a:p>
          <a:p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3957086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9600" dirty="0" smtClean="0"/>
              <a:t>KONEC</a:t>
            </a:r>
            <a:endParaRPr lang="cs-CZ" sz="96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221088"/>
            <a:ext cx="2857500" cy="2181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872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73</TotalTime>
  <Words>173</Words>
  <Application>Microsoft Office PowerPoint</Application>
  <PresentationFormat>Předvádění na obrazovce (4:3)</PresentationFormat>
  <Paragraphs>34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Administrativní</vt:lpstr>
      <vt:lpstr>Střední průmyslová škola a Střední odborná škola gastronomie a služeb, Most, příspěvková organizace</vt:lpstr>
      <vt:lpstr>MECHANIZAČNÍ PROSTŘEDKY</vt:lpstr>
      <vt:lpstr>RUDLÍK      (rudl)</vt:lpstr>
      <vt:lpstr>PŘEPRAVNÍ VOZÍK</vt:lpstr>
      <vt:lpstr>STANDARDNÍ PALETIZAČNÍ VOZÍK</vt:lpstr>
      <vt:lpstr>NÍZKOZVIŽNÝ VOZÍK</vt:lpstr>
      <vt:lpstr>VYSOKOZVIŽNÝ VOZÍK</vt:lpstr>
      <vt:lpstr>OPAKOVÁNÍ:</vt:lpstr>
      <vt:lpstr>VYPRACOVÁNÍ:</vt:lpstr>
      <vt:lpstr>ZDROJE</vt:lpstr>
      <vt:lpstr>KONEC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MECHANIZAČNÍ PROSTŘEDKY</dc:title>
  <dc:creator>Pepe</dc:creator>
  <cp:lastModifiedBy>Pepe</cp:lastModifiedBy>
  <cp:revision>12</cp:revision>
  <dcterms:created xsi:type="dcterms:W3CDTF">2013-04-22T19:01:25Z</dcterms:created>
  <dcterms:modified xsi:type="dcterms:W3CDTF">2013-05-18T15:18:33Z</dcterms:modified>
</cp:coreProperties>
</file>