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1" r:id="rId2"/>
    <p:sldId id="265" r:id="rId3"/>
    <p:sldId id="256" r:id="rId4"/>
    <p:sldId id="257" r:id="rId5"/>
    <p:sldId id="258" r:id="rId6"/>
    <p:sldId id="259" r:id="rId7"/>
    <p:sldId id="262" r:id="rId8"/>
    <p:sldId id="263" r:id="rId9"/>
    <p:sldId id="264" r:id="rId10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1428" y="-8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AB4F23F-7BC6-4346-9B7B-60D8F6E53DAB}" type="slidenum"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1210534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F42B1869-1E56-43FE-B18B-FFA56AAFBA1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519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ln w="9528">
            <a:solidFill>
              <a:srgbClr val="000000"/>
            </a:solidFill>
            <a:prstDash val="solid"/>
            <a:miter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41433BF-2E2E-4A29-BE21-39086973B0BD}" type="slidenum"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1"/>
            <a:ext cx="5345116" cy="4008436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755651" y="2347914"/>
            <a:ext cx="8569327" cy="16208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512883" y="4283077"/>
            <a:ext cx="7056433" cy="1931990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EB86E7-25A6-47A5-90E7-971C949C404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10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83CC3D-85C3-4F04-851E-B6EB3406C03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50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96927" y="4857749"/>
            <a:ext cx="8567735" cy="1501773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96927" y="3203572"/>
            <a:ext cx="8567735" cy="1654177"/>
          </a:xfrm>
        </p:spPr>
        <p:txBody>
          <a:bodyPr anchor="b"/>
          <a:lstStyle>
            <a:lvl1pPr marL="0" indent="0"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4B3D98-1D45-404C-B02B-724CA4781D2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869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03240" y="1768477"/>
            <a:ext cx="4459291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114925" y="1768477"/>
            <a:ext cx="4460872" cy="49895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4519E7-5F79-4D99-AF85-BE958F801F3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574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3215"/>
            <a:ext cx="9072567" cy="1258891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4821" y="1692270"/>
            <a:ext cx="4452935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504821" y="2397127"/>
            <a:ext cx="4452935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5121270" y="1692270"/>
            <a:ext cx="4456108" cy="704846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5121270" y="2397127"/>
            <a:ext cx="4456108" cy="43561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B99A8F-0FC8-4B3E-9B72-787CB664DED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8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D37A51-98BB-41A2-B5B3-6A514F4E8D3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81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B678BF5-8A55-4A9B-83D3-F9C9F3DD3898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29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504821" y="301623"/>
            <a:ext cx="3316291" cy="1279529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941758" y="301623"/>
            <a:ext cx="5635620" cy="645160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504821" y="1581153"/>
            <a:ext cx="3316291" cy="517207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9F4671-CBA9-48E7-877F-912386162A11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2258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976439" y="5291139"/>
            <a:ext cx="6048371" cy="625477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976439" y="674690"/>
            <a:ext cx="6048371" cy="453707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976439" y="5916616"/>
            <a:ext cx="6048371" cy="887416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0D0970-F74B-427D-BD7E-F0AD6E5BABC0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718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D9FBCA8-7366-485F-8A83-C7C5CAE2F21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087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7308854" y="301623"/>
            <a:ext cx="2266953" cy="645635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503240" y="301623"/>
            <a:ext cx="6653210" cy="645635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A51CC3-D8C0-4BE3-962E-736D154E703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432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503998" y="301322"/>
            <a:ext cx="9071643" cy="1262155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ctr" anchorCtr="1" compatLnSpc="1"/>
          <a:lstStyle/>
          <a:p>
            <a:pPr lvl="0"/>
            <a:endParaRPr lang="cs-CZ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503998" y="1769043"/>
            <a:ext cx="9071643" cy="4989240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503998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447361" y="6887160"/>
            <a:ext cx="3194995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1" compatLnSpc="1"/>
          <a:lstStyle>
            <a:lvl1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7227362" y="6887160"/>
            <a:ext cx="2348279" cy="521281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907F8084-027D-452D-A78E-713B21578805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0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1pPr>
    </p:titleStyle>
    <p:bodyStyle>
      <a:lvl1pPr marL="431999" marR="0" lvl="0" indent="-323999" defTabSz="914400" rtl="0" fontAlgn="auto" hangingPunct="0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1pPr>
      <a:lvl2pPr marL="863998" marR="0" lvl="1" indent="-323999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2pPr>
      <a:lvl3pPr marL="1295997" marR="0" lvl="2" indent="-287999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3pPr>
      <a:lvl4pPr marL="1727996" marR="0" lvl="3" indent="-215999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4pPr>
      <a:lvl5pPr marL="2159995" marR="0" lvl="4" indent="-215999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Microsoft YaHei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gi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10" Type="http://schemas.openxmlformats.org/officeDocument/2006/relationships/image" Target="../media/image18.jpeg"/><Relationship Id="rId4" Type="http://schemas.openxmlformats.org/officeDocument/2006/relationships/image" Target="../media/image12.png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bydleni.tiscali.cz/media/k2/items/cache/ee711835a5b8be9e56ead006e30e58e2_M.jpg" TargetMode="External"/><Relationship Id="rId2" Type="http://schemas.openxmlformats.org/officeDocument/2006/relationships/hyperlink" Target="http://i4.cn.cz/protext/multimedia/foto/07/trend_plus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kronet.cz/Fotografie/Zbozi/Original/LS125.jpg" TargetMode="External"/><Relationship Id="rId2" Type="http://schemas.openxmlformats.org/officeDocument/2006/relationships/hyperlink" Target="http://www.zvak.cz/images_zbozi/zem05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kb-blok.cz/img/edee/in-pages/produkty/technicka-cast/stresni-krytina/001.jpg" TargetMode="External"/><Relationship Id="rId5" Type="http://schemas.openxmlformats.org/officeDocument/2006/relationships/hyperlink" Target="http://dodavatele.epoptavka.cz/fotografie/378011/0/y/picture.png" TargetMode="External"/><Relationship Id="rId4" Type="http://schemas.openxmlformats.org/officeDocument/2006/relationships/hyperlink" Target="http://www.e-cihla.cz/images/foto/FAMILY38.gif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psstavvm.cz/cs/pro-uchazece/ucebni-obory1/zednik/zednik-obkladac/_mod/photo/50/zednik3.jpg" TargetMode="External"/><Relationship Id="rId3" Type="http://schemas.openxmlformats.org/officeDocument/2006/relationships/hyperlink" Target="http://www.udalosti112.cz/pic/2011/10/2011-10-032007102309.jpg" TargetMode="External"/><Relationship Id="rId7" Type="http://schemas.openxmlformats.org/officeDocument/2006/relationships/hyperlink" Target="http://www.janchvistek.cz/userFiles/elektrikar.jpg" TargetMode="External"/><Relationship Id="rId2" Type="http://schemas.openxmlformats.org/officeDocument/2006/relationships/hyperlink" Target="http://www.spsstavvm.cz/cs/pro-uchazece/ucebni-obory1/instalater/instalater/snimek-01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rack.ped.muni.cz/profese/data/2/velke/velky_8.jpg" TargetMode="External"/><Relationship Id="rId5" Type="http://schemas.openxmlformats.org/officeDocument/2006/relationships/hyperlink" Target="http://img16.imageshack.us/img16/3670/rousovdotextu.jpg" TargetMode="External"/><Relationship Id="rId4" Type="http://schemas.openxmlformats.org/officeDocument/2006/relationships/hyperlink" Target="http://www.cerych.cz/klempir/obrazky/grafika/klempir-cerych-zdenek.jpg" TargetMode="External"/><Relationship Id="rId9" Type="http://schemas.openxmlformats.org/officeDocument/2006/relationships/hyperlink" Target="http://www.krachycestovek.cz/user/data/modul-images/art/1663-view-main-art-foto-kca-uklizec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182389" y="5228776"/>
            <a:ext cx="5960873" cy="11532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6" descr="LOGO_obdelnik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103632" y="589723"/>
            <a:ext cx="3410958" cy="888961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0227" y="2164083"/>
            <a:ext cx="8144259" cy="260299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učiva o </a:t>
            </a:r>
            <a:r>
              <a:rPr lang="cs-CZ" smtClean="0"/>
              <a:t>zaměstnání dospělých.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586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593847"/>
            <a:ext cx="9071643" cy="677104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i="1" u="sng" dirty="0">
                <a:solidFill>
                  <a:srgbClr val="FFC000"/>
                </a:solidFill>
              </a:rPr>
              <a:t>Na stavbě.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-2664544" y="1665515"/>
            <a:ext cx="12240185" cy="5196297"/>
          </a:xfrm>
        </p:spPr>
        <p:txBody>
          <a:bodyPr wrap="square" anchor="ctr" anchorCtr="1">
            <a:spAutoFit/>
          </a:bodyPr>
          <a:lstStyle/>
          <a:p>
            <a:pPr marL="0" lvl="0" indent="0" algn="ctr">
              <a:buNone/>
            </a:pPr>
            <a:r>
              <a:rPr lang="cs-CZ" dirty="0"/>
              <a:t> S cihlami a s kolečkem</a:t>
            </a:r>
          </a:p>
          <a:p>
            <a:pPr marL="0" lvl="0" indent="0" algn="ctr">
              <a:buNone/>
            </a:pPr>
            <a:r>
              <a:rPr lang="cs-CZ" dirty="0"/>
              <a:t>jezdí táta s dědečkem.</a:t>
            </a:r>
          </a:p>
          <a:p>
            <a:pPr marL="0" lvl="0" indent="0" algn="ctr">
              <a:buNone/>
            </a:pPr>
            <a:r>
              <a:rPr lang="cs-CZ" dirty="0"/>
              <a:t>Staví novou chaloupku</a:t>
            </a:r>
          </a:p>
          <a:p>
            <a:pPr marL="0" lvl="0" indent="0" algn="ctr">
              <a:buNone/>
            </a:pPr>
            <a:r>
              <a:rPr lang="cs-CZ" dirty="0"/>
              <a:t>s výhledem až na louku.</a:t>
            </a:r>
          </a:p>
          <a:p>
            <a:pPr marL="0" lvl="0" indent="0" algn="ctr">
              <a:buNone/>
            </a:pPr>
            <a:r>
              <a:rPr lang="cs-CZ" dirty="0"/>
              <a:t>Sypu písek do malty,</a:t>
            </a:r>
          </a:p>
          <a:p>
            <a:pPr marL="0" lvl="0" indent="0" algn="ctr">
              <a:buNone/>
            </a:pPr>
            <a:r>
              <a:rPr lang="cs-CZ" dirty="0"/>
              <a:t>a cos tady dělal ty?</a:t>
            </a:r>
          </a:p>
          <a:p>
            <a:pPr marL="0" lvl="0" indent="0" algn="ctr">
              <a:buNone/>
            </a:pPr>
            <a:r>
              <a:rPr lang="cs-CZ" dirty="0"/>
              <a:t>Pomáhal jsi se všemi</a:t>
            </a:r>
          </a:p>
          <a:p>
            <a:pPr marL="0" lvl="0" indent="0" algn="ctr">
              <a:buNone/>
            </a:pPr>
            <a:r>
              <a:rPr lang="cs-CZ" dirty="0"/>
              <a:t>stavět z prken lešení?</a:t>
            </a:r>
          </a:p>
        </p:txBody>
      </p:sp>
      <p:pic>
        <p:nvPicPr>
          <p:cNvPr id="1028" name="Picture 4" descr="https://encrypted-tbn0.gstatic.com/images?q=tbn:ANd9GcSYf1L1y7w3AnGI7d78L7DU_PUZLOIlVXtwLPa2VwEmtVJsnSrx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400" y="4498826"/>
            <a:ext cx="3934983" cy="295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bydleni.tiscali.cz/media/k2/items/cache/ee711835a5b8be9e56ead006e30e58e2_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281" y="1475581"/>
            <a:ext cx="3810000" cy="254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8" y="255291"/>
            <a:ext cx="9071643" cy="1354217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b="1" i="1" u="sng" dirty="0">
                <a:solidFill>
                  <a:srgbClr val="FFC000"/>
                </a:solidFill>
              </a:rPr>
              <a:t>Kteří odborníci se podílejí na stavbě domů?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721434" y="1717261"/>
            <a:ext cx="9071643" cy="4989240"/>
          </a:xfrm>
        </p:spPr>
        <p:txBody>
          <a:bodyPr anchor="ctr" anchorCtr="1"/>
          <a:lstStyle/>
          <a:p>
            <a:pPr marL="0" lvl="0" indent="0" algn="ctr">
              <a:buNone/>
            </a:pPr>
            <a:r>
              <a:rPr lang="cs-CZ" dirty="0"/>
              <a:t>Zedník, tesař, pokrývač, betonář, číšník, elektrikář, instalatér, listonoš, řidič, obkladač, malíř pokojů, kominík, hudební skladatel, lékař, uklízečka, sklenář, překladatel, zpěvák  </a:t>
            </a:r>
          </a:p>
        </p:txBody>
      </p:sp>
      <p:cxnSp>
        <p:nvCxnSpPr>
          <p:cNvPr id="9" name="Přímá spojnice 9"/>
          <p:cNvCxnSpPr/>
          <p:nvPr/>
        </p:nvCxnSpPr>
        <p:spPr>
          <a:xfrm>
            <a:off x="7560588" y="3275783"/>
            <a:ext cx="1368153" cy="432044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cxnSp>
        <p:nvCxnSpPr>
          <p:cNvPr id="10" name="Přímá spojnice 13"/>
          <p:cNvCxnSpPr/>
          <p:nvPr/>
        </p:nvCxnSpPr>
        <p:spPr>
          <a:xfrm>
            <a:off x="4464247" y="3851845"/>
            <a:ext cx="1476052" cy="360036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cxnSp>
        <p:nvCxnSpPr>
          <p:cNvPr id="11" name="Přímá spojnice 18"/>
          <p:cNvCxnSpPr/>
          <p:nvPr/>
        </p:nvCxnSpPr>
        <p:spPr>
          <a:xfrm>
            <a:off x="4464247" y="4211881"/>
            <a:ext cx="3350992" cy="324036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cxnSp>
        <p:nvCxnSpPr>
          <p:cNvPr id="12" name="Přímá spojnice 22"/>
          <p:cNvCxnSpPr/>
          <p:nvPr/>
        </p:nvCxnSpPr>
        <p:spPr>
          <a:xfrm>
            <a:off x="7892991" y="4355899"/>
            <a:ext cx="1251777" cy="360045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cxnSp>
        <p:nvCxnSpPr>
          <p:cNvPr id="13" name="Přímá spojnice 26"/>
          <p:cNvCxnSpPr/>
          <p:nvPr/>
        </p:nvCxnSpPr>
        <p:spPr>
          <a:xfrm>
            <a:off x="5202268" y="4859953"/>
            <a:ext cx="2015008" cy="360045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cxnSp>
        <p:nvCxnSpPr>
          <p:cNvPr id="14" name="Přímá spojnice 30"/>
          <p:cNvCxnSpPr/>
          <p:nvPr/>
        </p:nvCxnSpPr>
        <p:spPr>
          <a:xfrm>
            <a:off x="7416579" y="4715944"/>
            <a:ext cx="1351035" cy="324036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cxnSp>
        <p:nvCxnSpPr>
          <p:cNvPr id="15" name="Přímá spojnice 48"/>
          <p:cNvCxnSpPr/>
          <p:nvPr/>
        </p:nvCxnSpPr>
        <p:spPr>
          <a:xfrm>
            <a:off x="1655932" y="4859953"/>
            <a:ext cx="1800207" cy="360045"/>
          </a:xfrm>
          <a:prstGeom prst="straightConnector1">
            <a:avLst/>
          </a:prstGeom>
          <a:noFill/>
          <a:ln w="9528">
            <a:solidFill>
              <a:srgbClr val="4A7EBB"/>
            </a:solidFill>
            <a:prstDash val="solid"/>
          </a:ln>
        </p:spPr>
      </p:cxnSp>
      <p:pic>
        <p:nvPicPr>
          <p:cNvPr id="2050" name="Picture 2" descr="https://encrypted-tbn0.gstatic.com/images?q=tbn:ANd9GcR_-tsDd_N9J7Q6zf3rmYGVTScb2i5s9QxMbMKHT4x0446xsTiMP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" y="1201600"/>
            <a:ext cx="2654424" cy="1990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s://encrypted-tbn0.gstatic.com/images?q=tbn:ANd9GcSU19HnY5fFNiY68ze3DUw0-RRa2PHv1wziafo7w5nWUJnmv6hfE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935" y="959911"/>
            <a:ext cx="2232507" cy="2232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e-cihla.cz/images/foto/FAMILY38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786" y="5424270"/>
            <a:ext cx="1886452" cy="1886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dodavatele.epoptavka.cz/fotografie/378011/0/y/picture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192" y="5219998"/>
            <a:ext cx="2722660" cy="2041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kb-blok.cz/img/edee/in-pages/produkty/technicka-cast/stresni-krytina/001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319" y="5312307"/>
            <a:ext cx="2705100" cy="185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 b="1" i="1" u="sng">
                <a:solidFill>
                  <a:srgbClr val="FFC000"/>
                </a:solidFill>
              </a:rPr>
              <a:t>Co dělají tito odborníci na stavbě: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lvl="0"/>
            <a:r>
              <a:rPr lang="cs-CZ"/>
              <a:t>Tesaři stavějí zdi.</a:t>
            </a:r>
          </a:p>
          <a:p>
            <a:pPr lvl="0"/>
            <a:r>
              <a:rPr lang="cs-CZ"/>
              <a:t>Zedníci pokryjí střechu.</a:t>
            </a:r>
          </a:p>
          <a:p>
            <a:pPr lvl="0"/>
            <a:r>
              <a:rPr lang="cs-CZ"/>
              <a:t>Pokrývač zavede do domu vodu.</a:t>
            </a:r>
          </a:p>
          <a:p>
            <a:pPr lvl="0"/>
            <a:r>
              <a:rPr lang="cs-CZ"/>
              <a:t>Instalatér připraví krovy.</a:t>
            </a:r>
          </a:p>
          <a:p>
            <a:pPr lvl="0"/>
            <a:r>
              <a:rPr lang="cs-CZ"/>
              <a:t>Elektrikář pokládá dlažbu a obkládá stěny.</a:t>
            </a:r>
          </a:p>
          <a:p>
            <a:pPr lvl="0"/>
            <a:r>
              <a:rPr lang="cs-CZ"/>
              <a:t>Obkladač udělá podlahy a dveře.</a:t>
            </a:r>
          </a:p>
          <a:p>
            <a:pPr lvl="0"/>
            <a:r>
              <a:rPr lang="cs-CZ"/>
              <a:t>Truhlář připraví elektrické rozvody.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lvl="0">
              <a:buNone/>
            </a:pPr>
            <a:r>
              <a:rPr lang="cs-CZ" b="1" i="1" u="sng">
                <a:solidFill>
                  <a:srgbClr val="FFC000"/>
                </a:solidFill>
              </a:rPr>
              <a:t>Kdo na stavbě domů nepracuje?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3600001" y="1752475"/>
            <a:ext cx="2466722" cy="184751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7020004" y="5219998"/>
            <a:ext cx="2618997" cy="174276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719998" y="5219998"/>
            <a:ext cx="2647434" cy="173303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Šipka doprava 10"/>
          <p:cNvSpPr/>
          <p:nvPr/>
        </p:nvSpPr>
        <p:spPr>
          <a:xfrm>
            <a:off x="694148" y="4178158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2" name="Šipka dolů 11"/>
          <p:cNvSpPr/>
          <p:nvPr/>
        </p:nvSpPr>
        <p:spPr>
          <a:xfrm>
            <a:off x="8614416" y="4188957"/>
            <a:ext cx="484632" cy="978408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pin 0 f1 10800"/>
              <a:gd name="f15" fmla="pin 0 f0 21600"/>
              <a:gd name="f16" fmla="*/ f10 f2 1"/>
              <a:gd name="f17" fmla="*/ f11 f2 1"/>
              <a:gd name="f18" fmla="val f14"/>
              <a:gd name="f19" fmla="val f15"/>
              <a:gd name="f20" fmla="+- 21600 0 f14"/>
              <a:gd name="f21" fmla="*/ f14 f12 1"/>
              <a:gd name="f22" fmla="*/ f15 f13 1"/>
              <a:gd name="f23" fmla="*/ 0 f13 1"/>
              <a:gd name="f24" fmla="*/ 0 f12 1"/>
              <a:gd name="f25" fmla="*/ f16 1 f4"/>
              <a:gd name="f26" fmla="*/ 21600 f12 1"/>
              <a:gd name="f27" fmla="*/ f17 1 f4"/>
              <a:gd name="f28" fmla="+- 21600 0 f19"/>
              <a:gd name="f29" fmla="*/ f18 f12 1"/>
              <a:gd name="f30" fmla="*/ f20 f12 1"/>
              <a:gd name="f31" fmla="*/ f19 f13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3 1"/>
            </a:gdLst>
            <a:ahLst>
              <a:ahXY gdRefX="f1" minX="f7" maxX="f9" gdRefY="f0" minY="f7" maxY="f8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24" y="f31"/>
              </a:cxn>
              <a:cxn ang="f33">
                <a:pos x="f26" y="f31"/>
              </a:cxn>
            </a:cxnLst>
            <a:rect l="f29" t="f23" r="f30" b="f37"/>
            <a:pathLst>
              <a:path w="21600" h="21600">
                <a:moveTo>
                  <a:pt x="f18" y="f7"/>
                </a:moveTo>
                <a:lnTo>
                  <a:pt x="f18" y="f19"/>
                </a:lnTo>
                <a:lnTo>
                  <a:pt x="f7" y="f19"/>
                </a:lnTo>
                <a:lnTo>
                  <a:pt x="f9" y="f8"/>
                </a:lnTo>
                <a:lnTo>
                  <a:pt x="f8" y="f19"/>
                </a:lnTo>
                <a:lnTo>
                  <a:pt x="f20" y="f19"/>
                </a:lnTo>
                <a:lnTo>
                  <a:pt x="f20" y="f7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3" name="Šipka doprava 12"/>
          <p:cNvSpPr/>
          <p:nvPr/>
        </p:nvSpPr>
        <p:spPr>
          <a:xfrm rot="10799991">
            <a:off x="5974168" y="2411684"/>
            <a:ext cx="978408" cy="484632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0"/>
              <a:gd name="f11" fmla="+- 0 0 180"/>
              <a:gd name="f12" fmla="*/ f5 1 21600"/>
              <a:gd name="f13" fmla="*/ f6 1 21600"/>
              <a:gd name="f14" fmla="pin 0 f0 21600"/>
              <a:gd name="f15" fmla="pin 0 f1 10800"/>
              <a:gd name="f16" fmla="*/ f10 f2 1"/>
              <a:gd name="f17" fmla="*/ f11 f2 1"/>
              <a:gd name="f18" fmla="val f15"/>
              <a:gd name="f19" fmla="val f14"/>
              <a:gd name="f20" fmla="+- 21600 0 f15"/>
              <a:gd name="f21" fmla="*/ f14 f12 1"/>
              <a:gd name="f22" fmla="*/ f15 f13 1"/>
              <a:gd name="f23" fmla="*/ 0 f12 1"/>
              <a:gd name="f24" fmla="*/ 0 f13 1"/>
              <a:gd name="f25" fmla="*/ f16 1 f4"/>
              <a:gd name="f26" fmla="*/ 21600 f13 1"/>
              <a:gd name="f27" fmla="*/ f17 1 f4"/>
              <a:gd name="f28" fmla="+- 21600 0 f19"/>
              <a:gd name="f29" fmla="*/ f20 f13 1"/>
              <a:gd name="f30" fmla="*/ f18 f13 1"/>
              <a:gd name="f31" fmla="*/ f19 f12 1"/>
              <a:gd name="f32" fmla="+- f25 0 f3"/>
              <a:gd name="f33" fmla="+- f27 0 f3"/>
              <a:gd name="f34" fmla="*/ f28 f18 1"/>
              <a:gd name="f35" fmla="*/ f34 1 10800"/>
              <a:gd name="f36" fmla="+- f19 f35 0"/>
              <a:gd name="f37" fmla="*/ f36 f12 1"/>
            </a:gdLst>
            <a:ahLst>
              <a:ahXY gdRefX="f0" minX="f7" maxX="f8" gdRefY="f1" minY="f7" maxY="f9">
                <a:pos x="f21" y="f22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31" y="f24"/>
              </a:cxn>
              <a:cxn ang="f33">
                <a:pos x="f31" y="f26"/>
              </a:cxn>
            </a:cxnLst>
            <a:rect l="f23" t="f30" r="f37" b="f29"/>
            <a:pathLst>
              <a:path w="21600" h="21600">
                <a:moveTo>
                  <a:pt x="f7" y="f18"/>
                </a:moveTo>
                <a:lnTo>
                  <a:pt x="f19" y="f18"/>
                </a:lnTo>
                <a:lnTo>
                  <a:pt x="f19" y="f7"/>
                </a:lnTo>
                <a:lnTo>
                  <a:pt x="f8" y="f9"/>
                </a:lnTo>
                <a:lnTo>
                  <a:pt x="f19" y="f8"/>
                </a:lnTo>
                <a:lnTo>
                  <a:pt x="f19" y="f20"/>
                </a:lnTo>
                <a:lnTo>
                  <a:pt x="f7" y="f20"/>
                </a:lnTo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074" name="Picture 2" descr="http://www.spsstavvm.cz/cs/pro-uchazece/ucebni-obory1/instalater/instalater/snimek-01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98" y="1786244"/>
            <a:ext cx="238125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erych.cz/klempir/obrazky/grafika/klempir-cerych-zdenek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844" y="1752475"/>
            <a:ext cx="2079157" cy="2425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img16.imageshack.us/img16/3670/rousovdotextu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660" y="3345946"/>
            <a:ext cx="2637175" cy="1844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rack.ped.muni.cz/profese/data/2/velke/velky_8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7483" y="3291686"/>
            <a:ext cx="2295678" cy="1875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www.spsstavvm.cz/cs/pro-uchazece/ucebni-obory1/zednik/zednik-obkladac/_mod/photo/50/zednik3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708" y="5081370"/>
            <a:ext cx="2495549" cy="187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03998" y="-324619"/>
            <a:ext cx="9071643" cy="5760640"/>
          </a:xfrm>
        </p:spPr>
        <p:txBody>
          <a:bodyPr/>
          <a:lstStyle/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dirty="0"/>
              <a:t>Zdroje: </a:t>
            </a:r>
          </a:p>
        </p:txBody>
      </p:sp>
      <p:sp>
        <p:nvSpPr>
          <p:cNvPr id="4" name="Obdélník 3">
            <a:hlinkClick r:id="rId2"/>
          </p:cNvPr>
          <p:cNvSpPr/>
          <p:nvPr/>
        </p:nvSpPr>
        <p:spPr>
          <a:xfrm>
            <a:off x="2520950" y="345667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http://i4.cn.cz/protext/multimedia/foto/07/trend_plus.jpg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522589" y="262770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http://bydleni.tiscali.cz/media/k2/items/cache/ee711835a5b8be9e56ead006e30e58e2_M.jpg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/>
          </p:cNvPr>
          <p:cNvSpPr/>
          <p:nvPr/>
        </p:nvSpPr>
        <p:spPr>
          <a:xfrm>
            <a:off x="2778667" y="1403573"/>
            <a:ext cx="45232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http://www.zvak.cz/images_zbozi/zem050.jpg</a:t>
            </a:r>
          </a:p>
        </p:txBody>
      </p:sp>
      <p:sp>
        <p:nvSpPr>
          <p:cNvPr id="5" name="Obdélník 4">
            <a:hlinkClick r:id="rId3"/>
          </p:cNvPr>
          <p:cNvSpPr/>
          <p:nvPr/>
        </p:nvSpPr>
        <p:spPr>
          <a:xfrm>
            <a:off x="2778667" y="226766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http://www.makronet.cz/Fotografie/Zbozi/Original/LS125.jpg</a:t>
            </a:r>
          </a:p>
        </p:txBody>
      </p:sp>
      <p:sp>
        <p:nvSpPr>
          <p:cNvPr id="6" name="Obdélník 5">
            <a:hlinkClick r:id="rId4"/>
          </p:cNvPr>
          <p:cNvSpPr/>
          <p:nvPr/>
        </p:nvSpPr>
        <p:spPr>
          <a:xfrm>
            <a:off x="2670400" y="3595172"/>
            <a:ext cx="47398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http://www.e-cihla.cz/images/foto/FAMILY38.gif</a:t>
            </a:r>
          </a:p>
        </p:txBody>
      </p:sp>
      <p:sp>
        <p:nvSpPr>
          <p:cNvPr id="7" name="Obdélník 6">
            <a:hlinkClick r:id="rId5"/>
          </p:cNvPr>
          <p:cNvSpPr/>
          <p:nvPr/>
        </p:nvSpPr>
        <p:spPr>
          <a:xfrm>
            <a:off x="2778666" y="4283893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http://dodavatele.epoptavka.cz/fotografie/378011/0/y/picture.png</a:t>
            </a:r>
          </a:p>
        </p:txBody>
      </p:sp>
      <p:sp>
        <p:nvSpPr>
          <p:cNvPr id="8" name="Obdélník 7">
            <a:hlinkClick r:id="rId6"/>
          </p:cNvPr>
          <p:cNvSpPr/>
          <p:nvPr/>
        </p:nvSpPr>
        <p:spPr>
          <a:xfrm>
            <a:off x="2756787" y="5075981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http://www.kb-blok.cz/img/edee/in-pages/produkty/technicka-cast/stresni-krytina/001.jpg</a:t>
            </a:r>
          </a:p>
        </p:txBody>
      </p:sp>
    </p:spTree>
    <p:extLst>
      <p:ext uri="{BB962C8B-B14F-4D97-AF65-F5344CB8AC3E}">
        <p14:creationId xmlns:p14="http://schemas.microsoft.com/office/powerpoint/2010/main" val="1168519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hlinkClick r:id="rId2"/>
          </p:cNvPr>
          <p:cNvSpPr/>
          <p:nvPr/>
        </p:nvSpPr>
        <p:spPr>
          <a:xfrm>
            <a:off x="2533695" y="82895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http://www.spsstavvm.cz/cs/pro-uchazece/ucebni-obory1/instalater/instalater/snimek-011.jpg</a:t>
            </a:r>
          </a:p>
        </p:txBody>
      </p:sp>
      <p:sp>
        <p:nvSpPr>
          <p:cNvPr id="3" name="Obdélník 2">
            <a:hlinkClick r:id="rId3"/>
          </p:cNvPr>
          <p:cNvSpPr/>
          <p:nvPr/>
        </p:nvSpPr>
        <p:spPr>
          <a:xfrm>
            <a:off x="2533695" y="1535318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http://www.udalosti112.cz/pic/2011/10/2011-10-032007102309.jpg</a:t>
            </a:r>
          </a:p>
        </p:txBody>
      </p:sp>
      <p:sp>
        <p:nvSpPr>
          <p:cNvPr id="4" name="Obdélník 3">
            <a:hlinkClick r:id="rId4"/>
          </p:cNvPr>
          <p:cNvSpPr/>
          <p:nvPr/>
        </p:nvSpPr>
        <p:spPr>
          <a:xfrm>
            <a:off x="2556458" y="2216707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http://www.cerych.cz/klempir/obrazky/grafika/klempir-cerych-zdenek.jpg</a:t>
            </a:r>
          </a:p>
        </p:txBody>
      </p:sp>
      <p:sp>
        <p:nvSpPr>
          <p:cNvPr id="5" name="Obdélník 4">
            <a:hlinkClick r:id="rId5"/>
          </p:cNvPr>
          <p:cNvSpPr/>
          <p:nvPr/>
        </p:nvSpPr>
        <p:spPr>
          <a:xfrm>
            <a:off x="2573413" y="320006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http://img16.imageshack.us/img16/3670/rousovdotextu.jpg</a:t>
            </a:r>
          </a:p>
        </p:txBody>
      </p:sp>
      <p:sp>
        <p:nvSpPr>
          <p:cNvPr id="6" name="Obdélník 5">
            <a:hlinkClick r:id="rId6"/>
          </p:cNvPr>
          <p:cNvSpPr/>
          <p:nvPr/>
        </p:nvSpPr>
        <p:spPr>
          <a:xfrm>
            <a:off x="2589818" y="3995861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http://wrack.ped.muni.cz/profese/data/2/velke/velky_8.jpg</a:t>
            </a:r>
          </a:p>
        </p:txBody>
      </p:sp>
      <p:sp>
        <p:nvSpPr>
          <p:cNvPr id="7" name="Obdélník 6">
            <a:hlinkClick r:id="rId7"/>
          </p:cNvPr>
          <p:cNvSpPr/>
          <p:nvPr/>
        </p:nvSpPr>
        <p:spPr>
          <a:xfrm>
            <a:off x="2533695" y="4611631"/>
            <a:ext cx="48537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http://www.janchvistek.cz/userFiles/elektrikar.jpg</a:t>
            </a:r>
          </a:p>
        </p:txBody>
      </p:sp>
      <p:sp>
        <p:nvSpPr>
          <p:cNvPr id="8" name="Obdélník 7">
            <a:hlinkClick r:id="rId8"/>
          </p:cNvPr>
          <p:cNvSpPr/>
          <p:nvPr/>
        </p:nvSpPr>
        <p:spPr>
          <a:xfrm>
            <a:off x="2538237" y="5147989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http://www.spsstavvm.cz/cs/pro-uchazece/ucebni-obory1/zednik/zednik-obkladac/_mod/photo/50/zednik3.jpg</a:t>
            </a:r>
          </a:p>
        </p:txBody>
      </p:sp>
      <p:sp>
        <p:nvSpPr>
          <p:cNvPr id="9" name="Obdélník 8">
            <a:hlinkClick r:id="rId9"/>
          </p:cNvPr>
          <p:cNvSpPr/>
          <p:nvPr/>
        </p:nvSpPr>
        <p:spPr>
          <a:xfrm>
            <a:off x="2589818" y="6228109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http://www.krachycestovek.cz/user/data/modul-images/art/1663-view-main-art-foto-kca-uklizecka.jpg</a:t>
            </a:r>
          </a:p>
        </p:txBody>
      </p:sp>
    </p:spTree>
    <p:extLst>
      <p:ext uri="{BB962C8B-B14F-4D97-AF65-F5344CB8AC3E}">
        <p14:creationId xmlns:p14="http://schemas.microsoft.com/office/powerpoint/2010/main" val="2135477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196</Words>
  <Application>Microsoft Office PowerPoint</Application>
  <PresentationFormat>Vlastní</PresentationFormat>
  <Paragraphs>43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</vt:lpstr>
      <vt:lpstr>Prezentace aplikace PowerPoint</vt:lpstr>
      <vt:lpstr>Prezentace aplikace PowerPoint</vt:lpstr>
      <vt:lpstr>Na stavbě.</vt:lpstr>
      <vt:lpstr>Kteří odborníci se podílejí na stavbě domů?</vt:lpstr>
      <vt:lpstr>Co dělají tito odborníci na stavbě:</vt:lpstr>
      <vt:lpstr>Kdo na stavbě domů nepracuje?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Luďka Pavlíková</dc:creator>
  <cp:lastModifiedBy>Pavlíkova Luďka</cp:lastModifiedBy>
  <cp:revision>7</cp:revision>
  <dcterms:created xsi:type="dcterms:W3CDTF">2012-04-21T13:04:48Z</dcterms:created>
  <dcterms:modified xsi:type="dcterms:W3CDTF">2013-05-18T16:53:57Z</dcterms:modified>
</cp:coreProperties>
</file>