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29"/>
  </p:notesMasterIdLst>
  <p:sldIdLst>
    <p:sldId id="258" r:id="rId3"/>
    <p:sldId id="266" r:id="rId4"/>
    <p:sldId id="307" r:id="rId5"/>
    <p:sldId id="428" r:id="rId6"/>
    <p:sldId id="429" r:id="rId7"/>
    <p:sldId id="430" r:id="rId8"/>
    <p:sldId id="439" r:id="rId9"/>
    <p:sldId id="433" r:id="rId10"/>
    <p:sldId id="442" r:id="rId11"/>
    <p:sldId id="446" r:id="rId12"/>
    <p:sldId id="447" r:id="rId13"/>
    <p:sldId id="450" r:id="rId14"/>
    <p:sldId id="451" r:id="rId15"/>
    <p:sldId id="436" r:id="rId16"/>
    <p:sldId id="452" r:id="rId17"/>
    <p:sldId id="454" r:id="rId18"/>
    <p:sldId id="456" r:id="rId19"/>
    <p:sldId id="462" r:id="rId20"/>
    <p:sldId id="463" r:id="rId21"/>
    <p:sldId id="448" r:id="rId22"/>
    <p:sldId id="457" r:id="rId23"/>
    <p:sldId id="458" r:id="rId24"/>
    <p:sldId id="460" r:id="rId25"/>
    <p:sldId id="419" r:id="rId26"/>
    <p:sldId id="461" r:id="rId27"/>
    <p:sldId id="44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00"/>
    <a:srgbClr val="9933FF"/>
    <a:srgbClr val="008000"/>
    <a:srgbClr val="C3D69B"/>
    <a:srgbClr val="FF5050"/>
    <a:srgbClr val="FF3300"/>
    <a:srgbClr val="FFCC66"/>
    <a:srgbClr val="FFFF99"/>
    <a:srgbClr val="FFCC00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794" autoAdjust="0"/>
    <p:restoredTop sz="81895" autoAdjust="0"/>
  </p:normalViewPr>
  <p:slideViewPr>
    <p:cSldViewPr>
      <p:cViewPr varScale="1">
        <p:scale>
          <a:sx n="69" d="100"/>
          <a:sy n="69" d="100"/>
        </p:scale>
        <p:origin x="-62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povrchová voda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vodní toky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vodní nádrže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podpovrchová voda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půdní voda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podzemní voda</a:t>
          </a:r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využití vodstva na pevnině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pevninský ledovec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400" b="0" dirty="0" smtClean="0"/>
            <a:t>přírodní vodní</a:t>
          </a:r>
        </a:p>
        <a:p>
          <a:pPr algn="ctr"/>
          <a:r>
            <a:rPr lang="cs-CZ" sz="2400" b="0" dirty="0" smtClean="0"/>
            <a:t>katastrofy</a:t>
          </a:r>
        </a:p>
        <a:p>
          <a:pPr algn="ctr"/>
          <a:r>
            <a:rPr lang="cs-CZ" sz="2400" b="0" dirty="0" smtClean="0"/>
            <a:t>na pevnině</a:t>
          </a:r>
          <a:endParaRPr lang="cs-CZ" sz="24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ochrana vody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pohyby vody na pevnině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horský ledovec 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70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NeighborX="335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NeighborX="252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NeighborX="170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47D536-66F0-4C39-A2D2-526A49D6E646}" type="presOf" srcId="{1BDE75C6-E49C-4C0D-9B54-AB332D07C5E8}" destId="{327274FD-849A-4253-A88C-49EA9C8EC748}" srcOrd="0" destOrd="0" presId="urn:microsoft.com/office/officeart/2005/8/layout/default#1"/>
    <dgm:cxn modelId="{415B3D3A-4C7C-4957-B34B-F1AA1AFEEF6B}" type="presOf" srcId="{8CABA663-F140-4381-A837-528457B523EF}" destId="{D9A0A614-79EC-42F7-A674-B82117D4894F}" srcOrd="0" destOrd="0" presId="urn:microsoft.com/office/officeart/2005/8/layout/default#1"/>
    <dgm:cxn modelId="{5C319870-548F-427B-928E-26B433F45CF9}" type="presOf" srcId="{7EBCF7C0-B995-460D-9CA3-BD8B3E69F3CB}" destId="{8C8086F4-EA7A-4DA8-B360-C7A5B3E6375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18342871-60CB-4FAF-9379-396B21786A3E}" type="presOf" srcId="{7D689C6D-215A-4061-950F-D2B50FE031ED}" destId="{3C5A676D-11A3-40AD-B0C0-98AA55E96A4D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F01870C4-2C05-4E31-A523-5755CE6FAA53}" type="presOf" srcId="{7064D6C3-D3C5-48BB-ABE8-9B6F4E5F0A72}" destId="{BC96A9CA-1CEB-4AF6-A87C-FBD3AB402411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75B243D1-D411-4193-93E3-366FD2C355E9}" type="presOf" srcId="{C68AB37A-53D0-4D22-A99A-2423E0AA25C6}" destId="{D130A27F-5689-4129-A5C8-1E2E8D1BAED4}" srcOrd="0" destOrd="0" presId="urn:microsoft.com/office/officeart/2005/8/layout/default#1"/>
    <dgm:cxn modelId="{331CCD6E-B222-4ABC-A9BF-270FD76BE3AF}" type="presOf" srcId="{EC946AD9-0CA3-4444-A299-3735452357FC}" destId="{BAA9C6B7-595A-4370-8301-2396CE27676B}" srcOrd="0" destOrd="0" presId="urn:microsoft.com/office/officeart/2005/8/layout/default#1"/>
    <dgm:cxn modelId="{FDD2A616-0671-4A20-8375-DF59DBB6F9C2}" type="presOf" srcId="{6D29609A-A390-414B-A1D1-B8FB6AD99EA0}" destId="{A33118F3-006D-4DE0-85D7-BEF5B6ED5873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2D1DD53D-528F-40AF-96C3-BE549D73ABC8}" type="presOf" srcId="{0B3179CF-1808-4AF2-9A23-49E161367459}" destId="{7685899C-38FE-4CB4-8B7F-2C3F43DD35D1}" srcOrd="0" destOrd="0" presId="urn:microsoft.com/office/officeart/2005/8/layout/default#1"/>
    <dgm:cxn modelId="{8A3AF5CF-DD22-408D-9075-796671A5DEFE}" type="presOf" srcId="{0E767B01-13C3-462A-A480-36847BE14600}" destId="{802AFF8F-A710-40F3-A00D-100F373737B8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D3E68159-096E-420D-A9E8-5EF8B41ADE89}" type="presOf" srcId="{53967C97-45EB-4DD3-90B7-0B27D694F559}" destId="{12A3D154-DC56-44D7-ADBF-D1C4D58ED58A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D71E89CB-B1D7-479B-B11E-4BA90A243D4D}" type="presOf" srcId="{1E8D236F-3381-450A-8AC6-8A58F9383057}" destId="{D5B814DB-2B46-4BBC-98D8-8038F299A82F}" srcOrd="0" destOrd="0" presId="urn:microsoft.com/office/officeart/2005/8/layout/default#1"/>
    <dgm:cxn modelId="{3B19BC5F-074A-4ED5-9030-183AAED13461}" type="presOf" srcId="{1EE2DD4F-7CF7-48E0-8C07-1B8F9C6DE597}" destId="{69BA46AD-DF0A-4BBD-9AEE-440738E97DD1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DBBF7AF7-0513-426C-916B-D2AB1E4AC7C2}" type="presParOf" srcId="{3C5A676D-11A3-40AD-B0C0-98AA55E96A4D}" destId="{A33118F3-006D-4DE0-85D7-BEF5B6ED5873}" srcOrd="0" destOrd="0" presId="urn:microsoft.com/office/officeart/2005/8/layout/default#1"/>
    <dgm:cxn modelId="{62EA9B90-1D95-4BFB-9729-E5CBF0AE3F54}" type="presParOf" srcId="{3C5A676D-11A3-40AD-B0C0-98AA55E96A4D}" destId="{ED37F170-9829-48EA-8EBA-6F9CF988D086}" srcOrd="1" destOrd="0" presId="urn:microsoft.com/office/officeart/2005/8/layout/default#1"/>
    <dgm:cxn modelId="{ABF52FFA-1924-4E5E-84FC-E7977424400A}" type="presParOf" srcId="{3C5A676D-11A3-40AD-B0C0-98AA55E96A4D}" destId="{7685899C-38FE-4CB4-8B7F-2C3F43DD35D1}" srcOrd="2" destOrd="0" presId="urn:microsoft.com/office/officeart/2005/8/layout/default#1"/>
    <dgm:cxn modelId="{A64989C8-97F3-427E-A8B2-E1185FB17C89}" type="presParOf" srcId="{3C5A676D-11A3-40AD-B0C0-98AA55E96A4D}" destId="{853257FC-53A7-41E2-A65B-84FCEABD6802}" srcOrd="3" destOrd="0" presId="urn:microsoft.com/office/officeart/2005/8/layout/default#1"/>
    <dgm:cxn modelId="{2DC0D1FC-895D-4867-9F85-AD97E21313B2}" type="presParOf" srcId="{3C5A676D-11A3-40AD-B0C0-98AA55E96A4D}" destId="{D130A27F-5689-4129-A5C8-1E2E8D1BAED4}" srcOrd="4" destOrd="0" presId="urn:microsoft.com/office/officeart/2005/8/layout/default#1"/>
    <dgm:cxn modelId="{6A65C9D5-5D10-4164-AFF5-CCDBD1A83B91}" type="presParOf" srcId="{3C5A676D-11A3-40AD-B0C0-98AA55E96A4D}" destId="{7AC5A7A6-39BB-4862-9179-92A64503AD24}" srcOrd="5" destOrd="0" presId="urn:microsoft.com/office/officeart/2005/8/layout/default#1"/>
    <dgm:cxn modelId="{67FA37DD-FCDE-4836-8F98-8800E3093086}" type="presParOf" srcId="{3C5A676D-11A3-40AD-B0C0-98AA55E96A4D}" destId="{D9A0A614-79EC-42F7-A674-B82117D4894F}" srcOrd="6" destOrd="0" presId="urn:microsoft.com/office/officeart/2005/8/layout/default#1"/>
    <dgm:cxn modelId="{39C47D4E-5FB1-435A-9AF2-ACFE2E3642F5}" type="presParOf" srcId="{3C5A676D-11A3-40AD-B0C0-98AA55E96A4D}" destId="{A2AD23F2-1FB6-4CB6-A59B-48DBACFA1E36}" srcOrd="7" destOrd="0" presId="urn:microsoft.com/office/officeart/2005/8/layout/default#1"/>
    <dgm:cxn modelId="{785BC253-9BFD-4006-BED2-7C6A4928AD3C}" type="presParOf" srcId="{3C5A676D-11A3-40AD-B0C0-98AA55E96A4D}" destId="{327274FD-849A-4253-A88C-49EA9C8EC748}" srcOrd="8" destOrd="0" presId="urn:microsoft.com/office/officeart/2005/8/layout/default#1"/>
    <dgm:cxn modelId="{3E122783-1B41-44E3-B8C9-2791A990E9BB}" type="presParOf" srcId="{3C5A676D-11A3-40AD-B0C0-98AA55E96A4D}" destId="{BF9480DF-7708-4F28-AB36-28724565F072}" srcOrd="9" destOrd="0" presId="urn:microsoft.com/office/officeart/2005/8/layout/default#1"/>
    <dgm:cxn modelId="{58101A03-05D3-4F74-921A-073BF3A94907}" type="presParOf" srcId="{3C5A676D-11A3-40AD-B0C0-98AA55E96A4D}" destId="{69BA46AD-DF0A-4BBD-9AEE-440738E97DD1}" srcOrd="10" destOrd="0" presId="urn:microsoft.com/office/officeart/2005/8/layout/default#1"/>
    <dgm:cxn modelId="{C0027681-00E6-4FC2-98A0-DF1E0C9EE769}" type="presParOf" srcId="{3C5A676D-11A3-40AD-B0C0-98AA55E96A4D}" destId="{38C5E5AD-97B1-468F-8689-E19F00FEE7F1}" srcOrd="11" destOrd="0" presId="urn:microsoft.com/office/officeart/2005/8/layout/default#1"/>
    <dgm:cxn modelId="{FE8EDE05-A18B-4E28-9868-00A226AAE6AF}" type="presParOf" srcId="{3C5A676D-11A3-40AD-B0C0-98AA55E96A4D}" destId="{12A3D154-DC56-44D7-ADBF-D1C4D58ED58A}" srcOrd="12" destOrd="0" presId="urn:microsoft.com/office/officeart/2005/8/layout/default#1"/>
    <dgm:cxn modelId="{AE1D7F11-9F2C-4153-9FA4-9AD5F3769E6D}" type="presParOf" srcId="{3C5A676D-11A3-40AD-B0C0-98AA55E96A4D}" destId="{E9B9CFCC-83C0-4F3A-B471-7A937CB85CDA}" srcOrd="13" destOrd="0" presId="urn:microsoft.com/office/officeart/2005/8/layout/default#1"/>
    <dgm:cxn modelId="{4470DF91-ECAC-469B-8506-637558B72285}" type="presParOf" srcId="{3C5A676D-11A3-40AD-B0C0-98AA55E96A4D}" destId="{BC96A9CA-1CEB-4AF6-A87C-FBD3AB402411}" srcOrd="14" destOrd="0" presId="urn:microsoft.com/office/officeart/2005/8/layout/default#1"/>
    <dgm:cxn modelId="{1FF8613E-31F6-420E-9D06-8B3733D6B874}" type="presParOf" srcId="{3C5A676D-11A3-40AD-B0C0-98AA55E96A4D}" destId="{C7FAE7CC-78BC-43D4-AB69-7D7DF2438182}" srcOrd="15" destOrd="0" presId="urn:microsoft.com/office/officeart/2005/8/layout/default#1"/>
    <dgm:cxn modelId="{BB18C4FB-1FBB-4972-B4FA-47965D19E566}" type="presParOf" srcId="{3C5A676D-11A3-40AD-B0C0-98AA55E96A4D}" destId="{802AFF8F-A710-40F3-A00D-100F373737B8}" srcOrd="16" destOrd="0" presId="urn:microsoft.com/office/officeart/2005/8/layout/default#1"/>
    <dgm:cxn modelId="{6BECA125-2A96-415E-AAE9-BB5FE741151E}" type="presParOf" srcId="{3C5A676D-11A3-40AD-B0C0-98AA55E96A4D}" destId="{9D7449AA-C368-4B37-B1BC-B8324ED21AA6}" srcOrd="17" destOrd="0" presId="urn:microsoft.com/office/officeart/2005/8/layout/default#1"/>
    <dgm:cxn modelId="{15024BE2-00F8-4C7C-AE26-240B85CEA9B3}" type="presParOf" srcId="{3C5A676D-11A3-40AD-B0C0-98AA55E96A4D}" destId="{D5B814DB-2B46-4BBC-98D8-8038F299A82F}" srcOrd="18" destOrd="0" presId="urn:microsoft.com/office/officeart/2005/8/layout/default#1"/>
    <dgm:cxn modelId="{D2FDC4FF-5FF5-462B-A936-A314C8709CCC}" type="presParOf" srcId="{3C5A676D-11A3-40AD-B0C0-98AA55E96A4D}" destId="{0254AA83-F239-46A8-9A87-1EB1FB0B79F9}" srcOrd="19" destOrd="0" presId="urn:microsoft.com/office/officeart/2005/8/layout/default#1"/>
    <dgm:cxn modelId="{CE1E7902-A72C-4C24-9AFF-8F7B381BAE3E}" type="presParOf" srcId="{3C5A676D-11A3-40AD-B0C0-98AA55E96A4D}" destId="{8C8086F4-EA7A-4DA8-B360-C7A5B3E6375F}" srcOrd="20" destOrd="0" presId="urn:microsoft.com/office/officeart/2005/8/layout/default#1"/>
    <dgm:cxn modelId="{90DA9839-EE77-4B7D-B818-605D2822CFCA}" type="presParOf" srcId="{3C5A676D-11A3-40AD-B0C0-98AA55E96A4D}" destId="{7CDB8853-AB58-43AB-A5CF-0A1BC771C5FE}" srcOrd="21" destOrd="0" presId="urn:microsoft.com/office/officeart/2005/8/layout/default#1"/>
    <dgm:cxn modelId="{49A4CAED-6124-463A-A0E2-DAC9E2F16830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7536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povrchová voda</a:t>
          </a:r>
          <a:endParaRPr lang="cs-CZ" sz="2400" kern="1200" dirty="0"/>
        </a:p>
      </dsp:txBody>
      <dsp:txXfrm>
        <a:off x="87536" y="193913"/>
        <a:ext cx="2033334" cy="1220000"/>
      </dsp:txXfrm>
    </dsp:sp>
    <dsp:sp modelId="{7685899C-38FE-4CB4-8B7F-2C3F43DD35D1}">
      <dsp:nvSpPr>
        <dsp:cNvPr id="0" name=""/>
        <dsp:cNvSpPr/>
      </dsp:nvSpPr>
      <dsp:spPr>
        <a:xfrm>
          <a:off x="2307428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vodní toky</a:t>
          </a:r>
          <a:endParaRPr lang="cs-CZ" sz="2400" kern="1200" dirty="0"/>
        </a:p>
      </dsp:txBody>
      <dsp:txXfrm>
        <a:off x="2307428" y="193913"/>
        <a:ext cx="2033334" cy="1220000"/>
      </dsp:txXfrm>
    </dsp:sp>
    <dsp:sp modelId="{D130A27F-5689-4129-A5C8-1E2E8D1BAED4}">
      <dsp:nvSpPr>
        <dsp:cNvPr id="0" name=""/>
        <dsp:cNvSpPr/>
      </dsp:nvSpPr>
      <dsp:spPr>
        <a:xfrm>
          <a:off x="4527321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vodní nádrže</a:t>
          </a:r>
          <a:endParaRPr lang="cs-CZ" sz="2400" kern="1200" dirty="0"/>
        </a:p>
      </dsp:txBody>
      <dsp:txXfrm>
        <a:off x="4527321" y="193913"/>
        <a:ext cx="2033334" cy="1220000"/>
      </dsp:txXfrm>
    </dsp:sp>
    <dsp:sp modelId="{D9A0A614-79EC-42F7-A674-B82117D4894F}">
      <dsp:nvSpPr>
        <dsp:cNvPr id="0" name=""/>
        <dsp:cNvSpPr/>
      </dsp:nvSpPr>
      <dsp:spPr>
        <a:xfrm>
          <a:off x="6715129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pohyby vody na pevnině</a:t>
          </a:r>
          <a:endParaRPr lang="cs-CZ" sz="2400" kern="1200" dirty="0"/>
        </a:p>
      </dsp:txBody>
      <dsp:txXfrm>
        <a:off x="6715129" y="193913"/>
        <a:ext cx="2033334" cy="1220000"/>
      </dsp:txXfrm>
    </dsp:sp>
    <dsp:sp modelId="{327274FD-849A-4253-A88C-49EA9C8EC748}">
      <dsp:nvSpPr>
        <dsp:cNvPr id="0" name=""/>
        <dsp:cNvSpPr/>
      </dsp:nvSpPr>
      <dsp:spPr>
        <a:xfrm>
          <a:off x="87536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podpovrchová voda</a:t>
          </a:r>
          <a:endParaRPr lang="cs-CZ" sz="2400" kern="1200" dirty="0"/>
        </a:p>
      </dsp:txBody>
      <dsp:txXfrm>
        <a:off x="87536" y="1648332"/>
        <a:ext cx="2033334" cy="1220000"/>
      </dsp:txXfrm>
    </dsp:sp>
    <dsp:sp modelId="{69BA46AD-DF0A-4BBD-9AEE-440738E97DD1}">
      <dsp:nvSpPr>
        <dsp:cNvPr id="0" name=""/>
        <dsp:cNvSpPr/>
      </dsp:nvSpPr>
      <dsp:spPr>
        <a:xfrm>
          <a:off x="2307428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půdní voda</a:t>
          </a:r>
          <a:endParaRPr lang="cs-CZ" sz="2400" kern="1200" dirty="0"/>
        </a:p>
      </dsp:txBody>
      <dsp:txXfrm>
        <a:off x="2307428" y="1648332"/>
        <a:ext cx="2033334" cy="1220000"/>
      </dsp:txXfrm>
    </dsp:sp>
    <dsp:sp modelId="{12A3D154-DC56-44D7-ADBF-D1C4D58ED58A}">
      <dsp:nvSpPr>
        <dsp:cNvPr id="0" name=""/>
        <dsp:cNvSpPr/>
      </dsp:nvSpPr>
      <dsp:spPr>
        <a:xfrm>
          <a:off x="4527321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podzemní voda</a:t>
          </a:r>
        </a:p>
      </dsp:txBody>
      <dsp:txXfrm>
        <a:off x="4527321" y="1648332"/>
        <a:ext cx="2033334" cy="1220000"/>
      </dsp:txXfrm>
    </dsp:sp>
    <dsp:sp modelId="{BC96A9CA-1CEB-4AF6-A87C-FBD3AB402411}">
      <dsp:nvSpPr>
        <dsp:cNvPr id="0" name=""/>
        <dsp:cNvSpPr/>
      </dsp:nvSpPr>
      <dsp:spPr>
        <a:xfrm>
          <a:off x="6715129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využití vodstva na pevnině</a:t>
          </a:r>
          <a:endParaRPr lang="cs-CZ" sz="2400" kern="1200" dirty="0"/>
        </a:p>
      </dsp:txBody>
      <dsp:txXfrm>
        <a:off x="6715129" y="1648332"/>
        <a:ext cx="2033334" cy="1220000"/>
      </dsp:txXfrm>
    </dsp:sp>
    <dsp:sp modelId="{802AFF8F-A710-40F3-A00D-100F373737B8}">
      <dsp:nvSpPr>
        <dsp:cNvPr id="0" name=""/>
        <dsp:cNvSpPr/>
      </dsp:nvSpPr>
      <dsp:spPr>
        <a:xfrm>
          <a:off x="87536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pevninský ledovec</a:t>
          </a:r>
          <a:endParaRPr lang="cs-CZ" sz="2400" kern="1200" dirty="0"/>
        </a:p>
      </dsp:txBody>
      <dsp:txXfrm>
        <a:off x="87536" y="3102740"/>
        <a:ext cx="2033334" cy="1220000"/>
      </dsp:txXfrm>
    </dsp:sp>
    <dsp:sp modelId="{D5B814DB-2B46-4BBC-98D8-8038F299A82F}">
      <dsp:nvSpPr>
        <dsp:cNvPr id="0" name=""/>
        <dsp:cNvSpPr/>
      </dsp:nvSpPr>
      <dsp:spPr>
        <a:xfrm>
          <a:off x="2307428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horský ledovec </a:t>
          </a:r>
          <a:endParaRPr lang="cs-CZ" sz="2400" kern="1200" dirty="0"/>
        </a:p>
      </dsp:txBody>
      <dsp:txXfrm>
        <a:off x="2307428" y="3102740"/>
        <a:ext cx="2033334" cy="1220000"/>
      </dsp:txXfrm>
    </dsp:sp>
    <dsp:sp modelId="{8C8086F4-EA7A-4DA8-B360-C7A5B3E6375F}">
      <dsp:nvSpPr>
        <dsp:cNvPr id="0" name=""/>
        <dsp:cNvSpPr/>
      </dsp:nvSpPr>
      <dsp:spPr>
        <a:xfrm>
          <a:off x="4527321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přírodní vodní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katastrofy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na pevnině</a:t>
          </a:r>
          <a:endParaRPr lang="cs-CZ" sz="2400" b="0" kern="1200" dirty="0"/>
        </a:p>
      </dsp:txBody>
      <dsp:txXfrm>
        <a:off x="4527321" y="3102740"/>
        <a:ext cx="2033334" cy="1220000"/>
      </dsp:txXfrm>
    </dsp:sp>
    <dsp:sp modelId="{BAA9C6B7-595A-4370-8301-2396CE27676B}">
      <dsp:nvSpPr>
        <dsp:cNvPr id="0" name=""/>
        <dsp:cNvSpPr/>
      </dsp:nvSpPr>
      <dsp:spPr>
        <a:xfrm>
          <a:off x="6715129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ochrana vody</a:t>
          </a:r>
          <a:endParaRPr lang="cs-CZ" sz="2400" kern="1200" dirty="0"/>
        </a:p>
      </dsp:txBody>
      <dsp:txXfrm>
        <a:off x="6715129" y="3102740"/>
        <a:ext cx="2033334" cy="12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d/051027_Rybolov_Jesenice_0143.JPG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c/cd/051027_Rybolov_Jesenice_0143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c/cd/051027_Rybolov_Jesenice_0143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3.jpeg"/><Relationship Id="rId4" Type="http://schemas.openxmlformats.org/officeDocument/2006/relationships/image" Target="../media/image32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d/051027_Rybolov_Jesenice_0143.JPG" TargetMode="External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27.3.2013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VY_52_INOVACE_13_ZEMĚPIS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Vodstvo na pevnině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835696" y="332656"/>
            <a:ext cx="5472608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VODSTVO  NA  PEVNINĚ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5" descr="C:\Users\Čapková\AppData\Local\Microsoft\Windows\Temporary Internet Files\Content.IE5\3CUMML4I\MP9001452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501008"/>
            <a:ext cx="2160240" cy="2952328"/>
          </a:xfrm>
          <a:prstGeom prst="rect">
            <a:avLst/>
          </a:prstGeom>
          <a:noFill/>
        </p:spPr>
      </p:pic>
      <p:pic>
        <p:nvPicPr>
          <p:cNvPr id="6" name="Picture 24" descr="C:\Users\Čapková\AppData\Local\Microsoft\Windows\Temporary Internet Files\Content.IE5\UFXA7F2E\MP90031692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988840"/>
            <a:ext cx="3084569" cy="2452232"/>
          </a:xfrm>
          <a:prstGeom prst="rect">
            <a:avLst/>
          </a:prstGeom>
          <a:noFill/>
        </p:spPr>
      </p:pic>
      <p:pic>
        <p:nvPicPr>
          <p:cNvPr id="8" name="Picture 2" descr="C:\Users\Čapková\AppData\Local\Microsoft\Windows\Temporary Internet Files\Content.IE5\VNXXVYXE\MP9004316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212408">
            <a:off x="760010" y="1777250"/>
            <a:ext cx="1440160" cy="1440160"/>
          </a:xfrm>
          <a:prstGeom prst="rect">
            <a:avLst/>
          </a:prstGeom>
          <a:noFill/>
        </p:spPr>
      </p:pic>
      <p:pic>
        <p:nvPicPr>
          <p:cNvPr id="9" name="Picture 5" descr="Soubor:051027 Rybolov Jesenice 014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4725144"/>
            <a:ext cx="2568286" cy="1926214"/>
          </a:xfrm>
          <a:prstGeom prst="rect">
            <a:avLst/>
          </a:prstGeom>
          <a:noFill/>
        </p:spPr>
      </p:pic>
      <p:pic>
        <p:nvPicPr>
          <p:cNvPr id="37890" name="Picture 2" descr="C:\Users\Čapková\AppData\Local\Microsoft\Windows\Temporary Internet Files\Content.IE5\ZIS3903Q\MP90040129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370435">
            <a:off x="6949523" y="1774074"/>
            <a:ext cx="1440160" cy="1440160"/>
          </a:xfrm>
          <a:prstGeom prst="rect">
            <a:avLst/>
          </a:prstGeom>
          <a:noFill/>
        </p:spPr>
      </p:pic>
      <p:pic>
        <p:nvPicPr>
          <p:cNvPr id="37892" name="Picture 4" descr="C:\Users\Čapková\AppData\Local\Microsoft\Windows\Temporary Internet Files\Content.IE5\JAP29NSA\MP90040384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3501008"/>
            <a:ext cx="2160240" cy="2952328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179512" y="1772816"/>
          <a:ext cx="874846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691680" y="476672"/>
            <a:ext cx="5760640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VODSTVO NA PEVNINĚ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solidFill>
            <a:schemeClr val="tx2">
              <a:lumMod val="40000"/>
              <a:lumOff val="60000"/>
              <a:alpha val="20000"/>
            </a:schemeClr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PRAMEN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přírodní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útvar tvořený ledem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VODNÍ</a:t>
                      </a:r>
                      <a:r>
                        <a:rPr lang="cs-CZ" sz="2000" b="1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TOK</a:t>
                      </a:r>
                      <a:endParaRPr lang="cs-CZ" sz="2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potok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nebo řeka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VODNÍ NÁDRŽ</a:t>
                      </a:r>
                      <a:endParaRPr lang="cs-CZ" sz="2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podzemní voda s vyšším obsahem přírodních látek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LEDOVEC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přirozená nebo umělá vodní plocha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MINERÁLNÍ</a:t>
                      </a:r>
                      <a:r>
                        <a:rPr lang="cs-CZ" sz="2000" b="1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VODA</a:t>
                      </a:r>
                      <a:endParaRPr lang="cs-CZ" sz="2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vývěr podzemní vody na povrch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PRAMEN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přírodní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útvar tvořený ledem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VODNÍ</a:t>
                      </a:r>
                      <a:r>
                        <a:rPr lang="cs-CZ" sz="2000" b="1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TOK</a:t>
                      </a:r>
                      <a:endParaRPr lang="cs-CZ" sz="2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potok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nebo řeka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VODNÍ NÁDRŽ</a:t>
                      </a:r>
                      <a:endParaRPr lang="cs-CZ" sz="2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podzemní voda s vyšším obsahem přírodních látek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LEDOVEC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přirozená nebo umělá vodní plocha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MINERÁLNÍ</a:t>
                      </a:r>
                      <a:r>
                        <a:rPr lang="cs-CZ" sz="2000" b="1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VODA</a:t>
                      </a:r>
                      <a:endParaRPr lang="cs-CZ" sz="2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vývěr podzemní vody na povrch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Nadpis 9"/>
          <p:cNvSpPr txBox="1">
            <a:spLocks/>
          </p:cNvSpPr>
          <p:nvPr/>
        </p:nvSpPr>
        <p:spPr>
          <a:xfrm>
            <a:off x="1619672" y="476672"/>
            <a:ext cx="5976664" cy="792088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779912" y="3140968"/>
            <a:ext cx="93610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779912" y="2420888"/>
            <a:ext cx="936104" cy="26642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851920" y="3861048"/>
            <a:ext cx="864096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3851920" y="2492896"/>
            <a:ext cx="864096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3851920" y="3789040"/>
            <a:ext cx="864096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0"/>
            <a:ext cx="2644570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POVRCHOVÁ VODA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1205779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tok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3933056"/>
            <a:ext cx="8403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Název území, z kterého je voda odváděna jedním hlavním tokem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365104"/>
            <a:ext cx="1426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.............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797152"/>
            <a:ext cx="9473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Název území, z kterého je voda odváděna do jednoho moře nebo oceánu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229200"/>
            <a:ext cx="1426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.............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5661248"/>
            <a:ext cx="7521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Jak se nazývá souhrn všech řek s přítoky na určitém území?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6093296"/>
            <a:ext cx="14638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říční ......</a:t>
            </a:r>
            <a:endParaRPr lang="cs-CZ" sz="2000" b="1" dirty="0"/>
          </a:p>
        </p:txBody>
      </p:sp>
      <p:pic>
        <p:nvPicPr>
          <p:cNvPr id="13" name="Picture 22" descr="C:\Users\Čapková\AppData\Local\Microsoft\Windows\Temporary Internet Files\Content.IE5\3CUMML4I\MP9004021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124744"/>
            <a:ext cx="3258361" cy="260669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771800" y="476672"/>
            <a:ext cx="3712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správný pojem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0"/>
            <a:ext cx="2644570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POVRCHOVÁ VODA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1205779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tok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3933056"/>
            <a:ext cx="8403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Název území, z kterého je voda odváděna jedním hlavním tokem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365104"/>
            <a:ext cx="1426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.............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797152"/>
            <a:ext cx="9473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Název území, z kterého je voda odváděna do jednoho moře nebo oceánu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229200"/>
            <a:ext cx="1426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.............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5661248"/>
            <a:ext cx="7521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Jak se nazývá souhrn všech řek s přítoky na určitém území?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6093296"/>
            <a:ext cx="14638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říční ......</a:t>
            </a:r>
            <a:endParaRPr lang="cs-CZ" sz="2000" b="1" dirty="0"/>
          </a:p>
        </p:txBody>
      </p:sp>
      <p:pic>
        <p:nvPicPr>
          <p:cNvPr id="13" name="Picture 22" descr="C:\Users\Čapková\AppData\Local\Microsoft\Windows\Temporary Internet Files\Content.IE5\3CUMML4I\MP9004021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124744"/>
            <a:ext cx="3258361" cy="260669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923928" y="476672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4365104"/>
            <a:ext cx="12635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povodí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536" y="5229200"/>
            <a:ext cx="11689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úmoří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6093296"/>
            <a:ext cx="13083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říční </a:t>
            </a:r>
            <a:r>
              <a:rPr lang="cs-CZ" sz="2000" b="1" dirty="0" smtClean="0">
                <a:solidFill>
                  <a:srgbClr val="FF0000"/>
                </a:solidFill>
              </a:rPr>
              <a:t>síť</a:t>
            </a:r>
            <a:endParaRPr lang="cs-CZ" sz="20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7" grpId="1"/>
      <p:bldP spid="18" grpId="2"/>
      <p:bldP spid="19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0"/>
            <a:ext cx="264457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POVRCHOVÁ VODA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1205779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tok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124744"/>
            <a:ext cx="6034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Uveď 3 nejdelší řeky světa a jejich úmoří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700808"/>
            <a:ext cx="1285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b="1" dirty="0" smtClean="0"/>
              <a:t>…………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/>
              <a:t>…………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/>
              <a:t>…………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284984"/>
            <a:ext cx="75855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Dyje je levým nebo pravým přítokem řeky Moravy?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86104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/>
              <a:t>  …………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797152"/>
            <a:ext cx="6605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Jak se nazývá rozvětvené ústí řeky      tvaru?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5796136" y="4941168"/>
            <a:ext cx="360040" cy="288032"/>
          </a:xfrm>
          <a:prstGeom prst="triangl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373216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/>
              <a:t>  …………</a:t>
            </a:r>
            <a:endParaRPr lang="cs-CZ" sz="20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0"/>
            <a:ext cx="264457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POVRCHOVÁ VODA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1205779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tok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124744"/>
            <a:ext cx="6034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Uveď 3 nejdelší řeky světa a jejich úmoří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700808"/>
            <a:ext cx="1285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b="1" dirty="0" smtClean="0"/>
              <a:t>…………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/>
              <a:t>…………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/>
              <a:t>…………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284984"/>
            <a:ext cx="75855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Dyje je levým nebo pravým přítokem řeky Moravy?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86104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/>
              <a:t>  …………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797152"/>
            <a:ext cx="6605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Jak se nazývá rozvětvené ústí řeky      tvaru?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5796136" y="4941168"/>
            <a:ext cx="360040" cy="288032"/>
          </a:xfrm>
          <a:prstGeom prst="triangl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373216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/>
              <a:t>  …………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1700808"/>
            <a:ext cx="57358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Amazonka </a:t>
            </a:r>
            <a:r>
              <a:rPr lang="cs-CZ" sz="2000" dirty="0" smtClean="0">
                <a:solidFill>
                  <a:srgbClr val="FF0000"/>
                </a:solidFill>
              </a:rPr>
              <a:t>– Atlantský oceán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Nil </a:t>
            </a:r>
            <a:r>
              <a:rPr lang="cs-CZ" sz="2000" dirty="0" smtClean="0">
                <a:solidFill>
                  <a:srgbClr val="FF0000"/>
                </a:solidFill>
              </a:rPr>
              <a:t>– Středozemní moře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err="1" smtClean="0">
                <a:solidFill>
                  <a:srgbClr val="FF0000"/>
                </a:solidFill>
              </a:rPr>
              <a:t>Chang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Jiang</a:t>
            </a:r>
            <a:r>
              <a:rPr lang="cs-CZ" sz="2000" b="1" dirty="0" smtClean="0">
                <a:solidFill>
                  <a:srgbClr val="FF0000"/>
                </a:solidFill>
              </a:rPr>
              <a:t> (Jang-c'-</a:t>
            </a:r>
            <a:r>
              <a:rPr lang="cs-CZ" sz="2000" b="1" dirty="0" err="1" smtClean="0">
                <a:solidFill>
                  <a:srgbClr val="FF0000"/>
                </a:solidFill>
              </a:rPr>
              <a:t>ťiang</a:t>
            </a:r>
            <a:r>
              <a:rPr lang="cs-CZ" sz="2000" b="1" dirty="0" smtClean="0">
                <a:solidFill>
                  <a:srgbClr val="FF0000"/>
                </a:solidFill>
              </a:rPr>
              <a:t>) </a:t>
            </a:r>
            <a:r>
              <a:rPr lang="cs-CZ" sz="2000" dirty="0" smtClean="0">
                <a:solidFill>
                  <a:srgbClr val="FF0000"/>
                </a:solidFill>
              </a:rPr>
              <a:t>– Východočínské moře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3861048"/>
            <a:ext cx="1304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 pravým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5373216"/>
            <a:ext cx="12009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 delta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8" name="Picture 2" descr="C:\Users\Čapková\Desktop\Amazon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628800"/>
            <a:ext cx="1728192" cy="1080120"/>
          </a:xfrm>
          <a:prstGeom prst="rect">
            <a:avLst/>
          </a:prstGeom>
          <a:noFill/>
        </p:spPr>
      </p:pic>
      <p:pic>
        <p:nvPicPr>
          <p:cNvPr id="19" name="Picture 3" descr="C:\Users\Čapková\Desktop\Soutok Dyje-Mora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789040"/>
            <a:ext cx="1728192" cy="1080120"/>
          </a:xfrm>
          <a:prstGeom prst="rect">
            <a:avLst/>
          </a:prstGeom>
          <a:noFill/>
        </p:spPr>
      </p:pic>
      <p:pic>
        <p:nvPicPr>
          <p:cNvPr id="1029" name="Picture 5" descr="C:\Users\Čapková\Desktop\delta Nil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5301208"/>
            <a:ext cx="1728192" cy="108012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7164288" y="2420888"/>
            <a:ext cx="10017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 Amazonka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04248" y="4581128"/>
            <a:ext cx="16918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soutok </a:t>
            </a:r>
            <a:r>
              <a:rPr lang="cs-CZ" sz="1400" b="1" dirty="0" err="1" smtClean="0">
                <a:solidFill>
                  <a:schemeClr val="bg1"/>
                </a:solidFill>
              </a:rPr>
              <a:t>Dyje</a:t>
            </a:r>
            <a:r>
              <a:rPr lang="cs-CZ" sz="1400" b="1" dirty="0" smtClean="0">
                <a:solidFill>
                  <a:schemeClr val="bg1"/>
                </a:solidFill>
              </a:rPr>
              <a:t>-Morava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92280" y="6093296"/>
            <a:ext cx="12725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delta řeky Nilu</a:t>
            </a:r>
            <a:endParaRPr lang="cs-CZ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2" grpId="0"/>
      <p:bldP spid="13" grpId="0"/>
      <p:bldP spid="14" grpId="0"/>
      <p:bldP spid="15" grpId="0"/>
      <p:bldP spid="21" grpId="0"/>
      <p:bldP spid="22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C:\Users\Čapková\AppData\Local\Microsoft\Windows\Temporary Internet Files\Content.IE5\CSYP7OO0\MP9001773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348880"/>
            <a:ext cx="2664296" cy="1944216"/>
          </a:xfrm>
          <a:prstGeom prst="rect">
            <a:avLst/>
          </a:prstGeom>
          <a:noFill/>
        </p:spPr>
      </p:pic>
      <p:pic>
        <p:nvPicPr>
          <p:cNvPr id="82950" name="Picture 6" descr="C:\Users\Čapková\AppData\Local\Microsoft\Windows\Temporary Internet Files\Content.IE5\TEEIMP77\MP9001458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348880"/>
            <a:ext cx="2664296" cy="1944216"/>
          </a:xfrm>
          <a:prstGeom prst="rect">
            <a:avLst/>
          </a:prstGeom>
          <a:noFill/>
        </p:spPr>
      </p:pic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648" y="1196752"/>
          <a:ext cx="626469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432049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5050"/>
                          </a:solidFill>
                        </a:rPr>
                        <a:t>Vodní</a:t>
                      </a:r>
                      <a:r>
                        <a:rPr lang="cs-CZ" sz="2400" baseline="0" dirty="0" smtClean="0">
                          <a:solidFill>
                            <a:srgbClr val="FF5050"/>
                          </a:solidFill>
                        </a:rPr>
                        <a:t> nádrže</a:t>
                      </a:r>
                      <a:endParaRPr lang="cs-CZ" sz="2400" dirty="0">
                        <a:solidFill>
                          <a:srgbClr val="FF5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>
                        <a:alpha val="34902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přirozené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umělé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75856" y="0"/>
            <a:ext cx="264457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POVRCHOVÁ VODA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1580241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nádrže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Picture 5" descr="Soubor:051027 Rybolov Jesenice 014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653136"/>
            <a:ext cx="2664296" cy="1944216"/>
          </a:xfrm>
          <a:prstGeom prst="rect">
            <a:avLst/>
          </a:prstGeom>
          <a:noFill/>
        </p:spPr>
      </p:pic>
      <p:pic>
        <p:nvPicPr>
          <p:cNvPr id="3078" name="Picture 6" descr="C:\Users\Čapková\AppData\Local\Microsoft\Windows\Temporary Internet Files\Content.IE5\JAP29NSA\MP90040133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4653136"/>
            <a:ext cx="2664296" cy="194421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5436096" y="4077072"/>
            <a:ext cx="151216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436096" y="6381328"/>
            <a:ext cx="151216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195736" y="6381328"/>
            <a:ext cx="151216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195736" y="4077072"/>
            <a:ext cx="151216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619672" y="548680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Doplň k obr. obecný název nádrže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6" descr="C:\Users\Čapková\AppData\Local\Microsoft\Windows\Temporary Internet Files\Content.IE5\TEEIMP77\MP9001458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348880"/>
            <a:ext cx="2664296" cy="1944216"/>
          </a:xfrm>
          <a:prstGeom prst="rect">
            <a:avLst/>
          </a:prstGeom>
          <a:noFill/>
        </p:spPr>
      </p:pic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648" y="1196752"/>
          <a:ext cx="626469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432049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5050"/>
                          </a:solidFill>
                        </a:rPr>
                        <a:t>Vodní</a:t>
                      </a:r>
                      <a:r>
                        <a:rPr lang="cs-CZ" sz="2400" baseline="0" dirty="0" smtClean="0">
                          <a:solidFill>
                            <a:srgbClr val="FF5050"/>
                          </a:solidFill>
                        </a:rPr>
                        <a:t> nádrže</a:t>
                      </a:r>
                      <a:endParaRPr lang="cs-CZ" sz="2400" dirty="0">
                        <a:solidFill>
                          <a:srgbClr val="FF5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>
                        <a:alpha val="34902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přirozené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umělé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75856" y="0"/>
            <a:ext cx="264457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POVRCHOVÁ VODA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1580241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nádrže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7" descr="C:\Users\Čapková\AppData\Local\Microsoft\Windows\Temporary Internet Files\Content.IE5\CSYP7OO0\MP9001773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348880"/>
            <a:ext cx="2664296" cy="1944216"/>
          </a:xfrm>
          <a:prstGeom prst="rect">
            <a:avLst/>
          </a:prstGeom>
          <a:noFill/>
        </p:spPr>
      </p:pic>
      <p:pic>
        <p:nvPicPr>
          <p:cNvPr id="3077" name="Picture 5" descr="Soubor:051027 Rybolov Jesenice 014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653136"/>
            <a:ext cx="2664296" cy="1944216"/>
          </a:xfrm>
          <a:prstGeom prst="rect">
            <a:avLst/>
          </a:prstGeom>
          <a:noFill/>
        </p:spPr>
      </p:pic>
      <p:pic>
        <p:nvPicPr>
          <p:cNvPr id="3078" name="Picture 6" descr="C:\Users\Čapková\AppData\Local\Microsoft\Windows\Temporary Internet Files\Content.IE5\JAP29NSA\MP90040133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4653136"/>
            <a:ext cx="2664296" cy="194421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5436096" y="4077072"/>
            <a:ext cx="151216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4005064"/>
            <a:ext cx="1053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přehrada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436096" y="6381328"/>
            <a:ext cx="151216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195736" y="6381328"/>
            <a:ext cx="151216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195736" y="4077072"/>
            <a:ext cx="151216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555776" y="4005064"/>
            <a:ext cx="762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jezero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55776" y="6309320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bažina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6309320"/>
            <a:ext cx="790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rybník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 descr="C:\Users\Čapková\Desktop\hnědoz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140968"/>
            <a:ext cx="208823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2987824" y="0"/>
            <a:ext cx="3210431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PODPOVRCHOVÁ VODA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548680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Zařaď obr. do správné skupiny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403648" y="1196752"/>
          <a:ext cx="626469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432049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Podpovrchová</a:t>
                      </a:r>
                      <a:r>
                        <a:rPr lang="cs-CZ" sz="2400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voda</a:t>
                      </a:r>
                      <a:endParaRPr lang="cs-CZ" sz="240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3D69B">
                        <a:alpha val="9411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půdní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podzemní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13" name="Picture 2" descr="C:\Users\Čapková\Desktop\pramen řeky.jpg"/>
          <p:cNvPicPr>
            <a:picLocks noChangeAspect="1" noChangeArrowheads="1"/>
          </p:cNvPicPr>
          <p:nvPr/>
        </p:nvPicPr>
        <p:blipFill>
          <a:blip r:embed="rId3" cstate="print"/>
          <a:srcRect t="15686" r="29412" b="3921"/>
          <a:stretch>
            <a:fillRect/>
          </a:stretch>
        </p:blipFill>
        <p:spPr bwMode="auto">
          <a:xfrm>
            <a:off x="2411760" y="3140968"/>
            <a:ext cx="208823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4" name="Picture 9" descr="C:\Users\Čapková\AppData\Local\Microsoft\Windows\Temporary Internet Files\Content.IE5\ZIS3903Q\MP9002623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140968"/>
            <a:ext cx="2088232" cy="20608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5" name="Picture 10" descr="C:\Users\Čapková\Desktop\stud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140968"/>
            <a:ext cx="208823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 descr="C:\Users\Čapková\Desktop\hnědoz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140968"/>
            <a:ext cx="208823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2987824" y="0"/>
            <a:ext cx="3210431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PODPOVRCHOVÁ VODA</a:t>
            </a:r>
            <a:endParaRPr lang="cs-CZ" sz="2400" b="1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403648" y="1196752"/>
          <a:ext cx="626469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432049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Podpovrchová</a:t>
                      </a:r>
                      <a:r>
                        <a:rPr lang="cs-CZ" sz="2400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voda</a:t>
                      </a:r>
                      <a:endParaRPr lang="cs-CZ" sz="240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3D69B">
                        <a:alpha val="94902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půdní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podzemní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13" name="Picture 2" descr="C:\Users\Čapková\Desktop\pramen řeky.jpg"/>
          <p:cNvPicPr>
            <a:picLocks noChangeAspect="1" noChangeArrowheads="1"/>
          </p:cNvPicPr>
          <p:nvPr/>
        </p:nvPicPr>
        <p:blipFill>
          <a:blip r:embed="rId3" cstate="print"/>
          <a:srcRect t="15686" r="29412" b="3921"/>
          <a:stretch>
            <a:fillRect/>
          </a:stretch>
        </p:blipFill>
        <p:spPr bwMode="auto">
          <a:xfrm>
            <a:off x="2411760" y="3140968"/>
            <a:ext cx="208823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4" name="Picture 9" descr="C:\Users\Čapková\AppData\Local\Microsoft\Windows\Temporary Internet Files\Content.IE5\ZIS3903Q\MP9002623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140968"/>
            <a:ext cx="2088232" cy="20608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5" name="Picture 10" descr="C:\Users\Čapková\Desktop\stud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140968"/>
            <a:ext cx="208823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1" name="Picture 3" descr="C:\Users\Čapková\Desktop\hnědoz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276872"/>
            <a:ext cx="208823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2" name="Picture 9" descr="C:\Users\Čapková\AppData\Local\Microsoft\Windows\Temporary Internet Files\Content.IE5\ZIS3903Q\MP9002623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4581128"/>
            <a:ext cx="2088232" cy="20608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2" descr="C:\Users\Čapková\Desktop\pramen řeky.jpg"/>
          <p:cNvPicPr>
            <a:picLocks noChangeAspect="1" noChangeArrowheads="1"/>
          </p:cNvPicPr>
          <p:nvPr/>
        </p:nvPicPr>
        <p:blipFill>
          <a:blip r:embed="rId3" cstate="print"/>
          <a:srcRect t="15686" r="29412" b="3921"/>
          <a:stretch>
            <a:fillRect/>
          </a:stretch>
        </p:blipFill>
        <p:spPr bwMode="auto">
          <a:xfrm>
            <a:off x="5076056" y="2276872"/>
            <a:ext cx="208823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8" name="Picture 10" descr="C:\Users\Čapková\Desktop\stud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581128"/>
            <a:ext cx="208823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9" name="TextovéPole 18"/>
          <p:cNvSpPr txBox="1"/>
          <p:nvPr/>
        </p:nvSpPr>
        <p:spPr>
          <a:xfrm>
            <a:off x="1907704" y="4005064"/>
            <a:ext cx="21034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dostatečně vlhká půda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4005064"/>
            <a:ext cx="1261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pramen řeky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24128" y="6309320"/>
            <a:ext cx="7674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studna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11760" y="6309320"/>
            <a:ext cx="11544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suchá půda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Čapková\AppData\Local\Microsoft\Windows\Temporary Internet Files\Content.IE5\ZIS3903Q\MP900401295[1].jpg"/>
          <p:cNvPicPr>
            <a:picLocks noChangeAspect="1" noChangeArrowheads="1"/>
          </p:cNvPicPr>
          <p:nvPr/>
        </p:nvPicPr>
        <p:blipFill>
          <a:blip r:embed="rId2" cstate="print"/>
          <a:srcRect b="7143"/>
          <a:stretch>
            <a:fillRect/>
          </a:stretch>
        </p:blipFill>
        <p:spPr bwMode="auto">
          <a:xfrm>
            <a:off x="539552" y="2050124"/>
            <a:ext cx="3744416" cy="3107068"/>
          </a:xfrm>
          <a:prstGeom prst="rect">
            <a:avLst/>
          </a:prstGeom>
          <a:noFill/>
        </p:spPr>
      </p:pic>
      <p:pic>
        <p:nvPicPr>
          <p:cNvPr id="15" name="Picture 15" descr="C:\Users\Čapková\AppData\Local\Microsoft\Windows\Temporary Internet Files\Content.IE5\A10WJCDD\MP900401274[1].jpg"/>
          <p:cNvPicPr>
            <a:picLocks noChangeAspect="1" noChangeArrowheads="1"/>
          </p:cNvPicPr>
          <p:nvPr/>
        </p:nvPicPr>
        <p:blipFill>
          <a:blip r:embed="rId3" cstate="print"/>
          <a:srcRect t="5540" r="16945" b="295"/>
          <a:stretch>
            <a:fillRect/>
          </a:stretch>
        </p:blipFill>
        <p:spPr bwMode="auto">
          <a:xfrm>
            <a:off x="4788024" y="2060848"/>
            <a:ext cx="3744416" cy="3096344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923928" y="0"/>
            <a:ext cx="135428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LEDOVCE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4941168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4941168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764704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Uveď typ ledovce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:\Users\Čapková\AppData\Local\Microsoft\Windows\Temporary Internet Files\Content.IE5\A10WJCDD\MP900401274[1].jpg"/>
          <p:cNvPicPr>
            <a:picLocks noChangeAspect="1" noChangeArrowheads="1"/>
          </p:cNvPicPr>
          <p:nvPr/>
        </p:nvPicPr>
        <p:blipFill>
          <a:blip r:embed="rId2" cstate="print"/>
          <a:srcRect t="5540" r="16945" b="295"/>
          <a:stretch>
            <a:fillRect/>
          </a:stretch>
        </p:blipFill>
        <p:spPr bwMode="auto">
          <a:xfrm>
            <a:off x="4788024" y="2060848"/>
            <a:ext cx="3744416" cy="3096344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923928" y="0"/>
            <a:ext cx="135428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LEDOVCE</a:t>
            </a:r>
            <a:endParaRPr lang="cs-CZ" sz="2400" b="1" dirty="0"/>
          </a:p>
        </p:txBody>
      </p:sp>
      <p:pic>
        <p:nvPicPr>
          <p:cNvPr id="7" name="Picture 2" descr="C:\Users\Čapková\AppData\Local\Microsoft\Windows\Temporary Internet Files\Content.IE5\ZIS3903Q\MP900401295[1].jpg"/>
          <p:cNvPicPr>
            <a:picLocks noChangeAspect="1" noChangeArrowheads="1"/>
          </p:cNvPicPr>
          <p:nvPr/>
        </p:nvPicPr>
        <p:blipFill>
          <a:blip r:embed="rId3" cstate="print"/>
          <a:srcRect b="7143"/>
          <a:stretch>
            <a:fillRect/>
          </a:stretch>
        </p:blipFill>
        <p:spPr bwMode="auto">
          <a:xfrm>
            <a:off x="539552" y="2050124"/>
            <a:ext cx="3744416" cy="31070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75656" y="4941168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4941168"/>
            <a:ext cx="1036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horský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76470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2060848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Himálaj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4941168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5940152" y="4941168"/>
            <a:ext cx="1472006" cy="46166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pevninský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2060848"/>
            <a:ext cx="1201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Antarktida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0" grpId="0"/>
      <p:bldP spid="12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0"/>
            <a:ext cx="3744416" cy="461665"/>
          </a:xfrm>
          <a:prstGeom prst="rect">
            <a:avLst/>
          </a:prstGeom>
          <a:solidFill>
            <a:srgbClr val="FFC000">
              <a:alpha val="25098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6600"/>
                </a:solidFill>
              </a:rPr>
              <a:t> POHYBY VODY NA PEVNINĚ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7" name="Picture 4" descr="C:\Users\Čapková\AppData\Local\Microsoft\Windows\Temporary Internet Files\Content.IE5\JAP29NSA\MP9004038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2160240" cy="2952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8" name="Picture 2" descr="C:\Users\Čapková\AppData\Local\Microsoft\Windows\Temporary Internet Files\Content.IE5\VNXXVYXE\MP900431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556792"/>
            <a:ext cx="2160240" cy="2952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7" name="Picture 5" descr="C:\Users\Čapková\Desktop\pohyb ledov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772816"/>
            <a:ext cx="3600400" cy="25202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28" name="TextovéPole 27"/>
          <p:cNvSpPr txBox="1"/>
          <p:nvPr/>
        </p:nvSpPr>
        <p:spPr>
          <a:xfrm>
            <a:off x="899592" y="692696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Uveď název pohybu formy vody na pevnině 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11560" y="4509120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07904" y="4293096"/>
            <a:ext cx="1872208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04248" y="4509120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0"/>
            <a:ext cx="3744416" cy="461665"/>
          </a:xfrm>
          <a:prstGeom prst="rect">
            <a:avLst/>
          </a:prstGeom>
          <a:solidFill>
            <a:srgbClr val="FFC000">
              <a:alpha val="25098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6600"/>
                </a:solidFill>
              </a:rPr>
              <a:t> POHYBY VODY NA PEVNINĚ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7" name="Picture 4" descr="C:\Users\Čapková\AppData\Local\Microsoft\Windows\Temporary Internet Files\Content.IE5\JAP29NSA\MP9004038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2160240" cy="2952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8" name="Picture 2" descr="C:\Users\Čapková\AppData\Local\Microsoft\Windows\Temporary Internet Files\Content.IE5\VNXXVYXE\MP900431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556792"/>
            <a:ext cx="2160240" cy="2952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7" name="Picture 5" descr="C:\Users\Čapková\Desktop\pohyb ledov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772816"/>
            <a:ext cx="3600400" cy="25202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29" name="TextovéPole 28"/>
          <p:cNvSpPr txBox="1"/>
          <p:nvPr/>
        </p:nvSpPr>
        <p:spPr>
          <a:xfrm>
            <a:off x="611560" y="4509120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07904" y="4293096"/>
            <a:ext cx="1872208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04248" y="4509120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69269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4509120"/>
            <a:ext cx="13054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vodopád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450912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gejzír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42930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pohyb ledovce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16" descr="C:\Users\Čapková\AppData\Local\Microsoft\Windows\Temporary Internet Files\Content.IE5\647OEERQ\MP9001490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776"/>
            <a:ext cx="2736305" cy="2232248"/>
          </a:xfrm>
          <a:prstGeom prst="rect">
            <a:avLst/>
          </a:prstGeom>
          <a:noFill/>
        </p:spPr>
      </p:pic>
      <p:pic>
        <p:nvPicPr>
          <p:cNvPr id="17" name="Picture 59" descr="C:\Users\Čapková\AppData\Local\Microsoft\Windows\Temporary Internet Files\Content.IE5\QKICBSP8\MP9004075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412776"/>
            <a:ext cx="2736304" cy="223224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483768" y="0"/>
            <a:ext cx="4145943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VYUŽITÍ VODSTVA NA PEVNINĚ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620688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Doplň příklad využití vodstva na pevnině</a:t>
            </a:r>
          </a:p>
        </p:txBody>
      </p:sp>
      <p:pic>
        <p:nvPicPr>
          <p:cNvPr id="79874" name="Picture 2" descr="C:\Users\Čapková\Desktop\karlovarské vříd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221088"/>
            <a:ext cx="2088232" cy="2232248"/>
          </a:xfrm>
          <a:prstGeom prst="rect">
            <a:avLst/>
          </a:prstGeom>
          <a:noFill/>
        </p:spPr>
      </p:pic>
      <p:pic>
        <p:nvPicPr>
          <p:cNvPr id="14" name="Picture 27" descr="C:\Users\Čapková\AppData\Local\Microsoft\Windows\Temporary Internet Files\Content.IE5\LDAKE1SD\MP9004117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221088"/>
            <a:ext cx="2736305" cy="2232248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TEEIMP77\MP90032111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1412776"/>
            <a:ext cx="2088232" cy="2232248"/>
          </a:xfrm>
          <a:prstGeom prst="rect">
            <a:avLst/>
          </a:prstGeom>
          <a:noFill/>
        </p:spPr>
      </p:pic>
      <p:pic>
        <p:nvPicPr>
          <p:cNvPr id="16" name="Picture 10" descr="C:\Users\Čapková\AppData\Local\Microsoft\Windows\Temporary Internet Files\Content.IE5\QZ9U4833\MP90040653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4221088"/>
            <a:ext cx="2736305" cy="2232248"/>
          </a:xfrm>
          <a:prstGeom prst="rect">
            <a:avLst/>
          </a:prstGeom>
          <a:noFill/>
        </p:spPr>
      </p:pic>
      <p:sp>
        <p:nvSpPr>
          <p:cNvPr id="32" name="TextovéPole 31"/>
          <p:cNvSpPr txBox="1"/>
          <p:nvPr/>
        </p:nvSpPr>
        <p:spPr>
          <a:xfrm>
            <a:off x="827584" y="3501008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635896" y="3501008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00192" y="3501008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27584" y="6309320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372200" y="6309320"/>
            <a:ext cx="1944216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635896" y="6309320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16" descr="C:\Users\Čapková\AppData\Local\Microsoft\Windows\Temporary Internet Files\Content.IE5\647OEERQ\MP9001490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776"/>
            <a:ext cx="2736305" cy="2232248"/>
          </a:xfrm>
          <a:prstGeom prst="rect">
            <a:avLst/>
          </a:prstGeom>
          <a:noFill/>
        </p:spPr>
      </p:pic>
      <p:pic>
        <p:nvPicPr>
          <p:cNvPr id="17" name="Picture 59" descr="C:\Users\Čapková\AppData\Local\Microsoft\Windows\Temporary Internet Files\Content.IE5\QKICBSP8\MP9004075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412776"/>
            <a:ext cx="2736304" cy="223224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483768" y="0"/>
            <a:ext cx="4145943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VYUŽITÍ VODSTVA NA PEVNINĚ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62068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 smtClean="0">
              <a:solidFill>
                <a:srgbClr val="00B0F0"/>
              </a:solidFill>
            </a:endParaRPr>
          </a:p>
        </p:txBody>
      </p:sp>
      <p:pic>
        <p:nvPicPr>
          <p:cNvPr id="79874" name="Picture 2" descr="C:\Users\Čapková\Desktop\karlovarské vříd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221088"/>
            <a:ext cx="2088232" cy="2232248"/>
          </a:xfrm>
          <a:prstGeom prst="rect">
            <a:avLst/>
          </a:prstGeom>
          <a:noFill/>
        </p:spPr>
      </p:pic>
      <p:pic>
        <p:nvPicPr>
          <p:cNvPr id="14" name="Picture 27" descr="C:\Users\Čapková\AppData\Local\Microsoft\Windows\Temporary Internet Files\Content.IE5\LDAKE1SD\MP9004117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221088"/>
            <a:ext cx="2736305" cy="2232248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TEEIMP77\MP90032111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1412776"/>
            <a:ext cx="2088232" cy="2232248"/>
          </a:xfrm>
          <a:prstGeom prst="rect">
            <a:avLst/>
          </a:prstGeom>
          <a:noFill/>
        </p:spPr>
      </p:pic>
      <p:pic>
        <p:nvPicPr>
          <p:cNvPr id="16" name="Picture 10" descr="C:\Users\Čapková\AppData\Local\Microsoft\Windows\Temporary Internet Files\Content.IE5\QZ9U4833\MP90040653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4221088"/>
            <a:ext cx="2736305" cy="2232248"/>
          </a:xfrm>
          <a:prstGeom prst="rect">
            <a:avLst/>
          </a:prstGeom>
          <a:noFill/>
        </p:spPr>
      </p:pic>
      <p:sp>
        <p:nvSpPr>
          <p:cNvPr id="32" name="TextovéPole 31"/>
          <p:cNvSpPr txBox="1"/>
          <p:nvPr/>
        </p:nvSpPr>
        <p:spPr>
          <a:xfrm>
            <a:off x="827584" y="3501008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635896" y="3501008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00192" y="3501008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27584" y="6309320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23928" y="3501008"/>
            <a:ext cx="15598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zdroj pitné vody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259632" y="6309320"/>
            <a:ext cx="12241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zavlažování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87624" y="3501008"/>
            <a:ext cx="13572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lodní doprava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300192" y="3501008"/>
            <a:ext cx="20882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  sladkovodní rybolov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372200" y="6309320"/>
            <a:ext cx="1944216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60232" y="6309320"/>
            <a:ext cx="13000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vodní sporty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635896" y="6309320"/>
            <a:ext cx="2088232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1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563888" y="6309320"/>
            <a:ext cx="22338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léčivý minerální pramen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1" grpId="0"/>
      <p:bldP spid="30" grpId="0"/>
      <p:bldP spid="28" grpId="0"/>
      <p:bldP spid="27" grpId="0"/>
      <p:bldP spid="3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1043608" y="0"/>
            <a:ext cx="6912768" cy="461665"/>
          </a:xfrm>
          <a:prstGeom prst="rect">
            <a:avLst/>
          </a:prstGeom>
          <a:solidFill>
            <a:srgbClr val="FF0000">
              <a:alpha val="25098"/>
            </a:srgbClr>
          </a:solidFill>
        </p:spPr>
        <p:txBody>
          <a:bodyPr wrap="square" rtlCol="0">
            <a:spAutoFit/>
          </a:bodyPr>
          <a:lstStyle/>
          <a:p>
            <a:pPr algn="ctr">
              <a:tabLst>
                <a:tab pos="4032250" algn="l"/>
              </a:tabLst>
            </a:pPr>
            <a:r>
              <a:rPr lang="cs-CZ" sz="2400" b="1" dirty="0" smtClean="0"/>
              <a:t>PŘÍRODNÍ KATASTROFY FOREM VODY NA PEVNINĚ</a:t>
            </a:r>
            <a:endParaRPr lang="cs-CZ" sz="2400" b="1" dirty="0"/>
          </a:p>
        </p:txBody>
      </p:sp>
      <p:pic>
        <p:nvPicPr>
          <p:cNvPr id="18" name="Picture 6" descr="C:\Users\Čapková\Desktop\povodeň-Berounka 2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72816"/>
            <a:ext cx="3989632" cy="2952328"/>
          </a:xfrm>
          <a:prstGeom prst="rect">
            <a:avLst/>
          </a:prstGeom>
          <a:noFill/>
        </p:spPr>
      </p:pic>
      <p:pic>
        <p:nvPicPr>
          <p:cNvPr id="19" name="Picture 7" descr="C:\Users\Čapková\Desktop\lav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72816"/>
            <a:ext cx="3989632" cy="2952328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1403648" y="4725144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96136" y="4725144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692696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Doplň název přírodní katastrofy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6" descr="C:\Users\Čapková\Desktop\povodeň-Berounka 2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72816"/>
            <a:ext cx="3989632" cy="2952328"/>
          </a:xfrm>
          <a:prstGeom prst="rect">
            <a:avLst/>
          </a:prstGeom>
          <a:noFill/>
        </p:spPr>
      </p:pic>
      <p:pic>
        <p:nvPicPr>
          <p:cNvPr id="19" name="Picture 7" descr="C:\Users\Čapková\Desktop\lav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72816"/>
            <a:ext cx="3989632" cy="2952328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1403648" y="4725144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96136" y="4725144"/>
            <a:ext cx="18002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4725144"/>
            <a:ext cx="1379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povodeň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4725144"/>
            <a:ext cx="946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lavina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0"/>
            <a:ext cx="6912768" cy="461665"/>
          </a:xfrm>
          <a:prstGeom prst="rect">
            <a:avLst/>
          </a:prstGeom>
          <a:solidFill>
            <a:srgbClr val="FF0000">
              <a:alpha val="25098"/>
            </a:srgbClr>
          </a:solidFill>
        </p:spPr>
        <p:txBody>
          <a:bodyPr wrap="square" rtlCol="0">
            <a:spAutoFit/>
          </a:bodyPr>
          <a:lstStyle/>
          <a:p>
            <a:pPr algn="ctr">
              <a:tabLst>
                <a:tab pos="4032250" algn="l"/>
              </a:tabLst>
            </a:pPr>
            <a:r>
              <a:rPr lang="cs-CZ" sz="2400" b="1" dirty="0" smtClean="0"/>
              <a:t>PŘÍRODNÍ KATASTROFY FOREM VODY NA PEVNINĚ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69269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Řešení: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0"/>
            <a:ext cx="4032448" cy="461665"/>
          </a:xfrm>
          <a:prstGeom prst="rect">
            <a:avLst/>
          </a:prstGeom>
          <a:solidFill>
            <a:schemeClr val="tx2">
              <a:lumMod val="40000"/>
              <a:lumOff val="60000"/>
              <a:alpha val="25098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OCHRANA VODY NA PEVNINĚ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4" descr="C:\Users\Čapková\Desktop\ocranné pásmo"/>
          <p:cNvPicPr>
            <a:picLocks noChangeAspect="1" noChangeArrowheads="1"/>
          </p:cNvPicPr>
          <p:nvPr/>
        </p:nvPicPr>
        <p:blipFill>
          <a:blip r:embed="rId2" cstate="print"/>
          <a:srcRect l="31654" t="15250" r="13131" b="26077"/>
          <a:stretch>
            <a:fillRect/>
          </a:stretch>
        </p:blipFill>
        <p:spPr bwMode="auto">
          <a:xfrm>
            <a:off x="3707904" y="2809732"/>
            <a:ext cx="1728192" cy="2851516"/>
          </a:xfrm>
          <a:prstGeom prst="rect">
            <a:avLst/>
          </a:prstGeom>
          <a:noFill/>
        </p:spPr>
      </p:pic>
      <p:pic>
        <p:nvPicPr>
          <p:cNvPr id="5" name="Picture 2" descr="C:\Users\Čapková\Desktop\čistírna odpadních vod"/>
          <p:cNvPicPr>
            <a:picLocks noChangeAspect="1" noChangeArrowheads="1"/>
          </p:cNvPicPr>
          <p:nvPr/>
        </p:nvPicPr>
        <p:blipFill>
          <a:blip r:embed="rId3" cstate="print"/>
          <a:srcRect l="4348" t="14285" r="6522"/>
          <a:stretch>
            <a:fillRect/>
          </a:stretch>
        </p:blipFill>
        <p:spPr bwMode="auto">
          <a:xfrm>
            <a:off x="5580112" y="2132856"/>
            <a:ext cx="3312368" cy="2520280"/>
          </a:xfrm>
          <a:prstGeom prst="rect">
            <a:avLst/>
          </a:prstGeom>
          <a:noFill/>
        </p:spPr>
      </p:pic>
      <p:pic>
        <p:nvPicPr>
          <p:cNvPr id="6" name="Picture 5" descr="C:\Users\Čapková\AppData\Local\Microsoft\Windows\Temporary Internet Files\Content.IE5\A10WJCDD\MC9003120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764704"/>
            <a:ext cx="1512168" cy="15391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55576" y="4725144"/>
            <a:ext cx="231621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b="1" dirty="0" smtClean="0">
                <a:solidFill>
                  <a:schemeClr val="accent1">
                    <a:lumMod val="75000"/>
                  </a:schemeClr>
                </a:solidFill>
              </a:rPr>
              <a:t>přírodní studánka</a:t>
            </a:r>
            <a:endParaRPr lang="cs-CZ" sz="2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5661248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accent1">
                    <a:lumMod val="75000"/>
                  </a:schemeClr>
                </a:solidFill>
              </a:rPr>
              <a:t>ochranné pásmo</a:t>
            </a:r>
          </a:p>
          <a:p>
            <a:pPr algn="ctr"/>
            <a:r>
              <a:rPr lang="cs-CZ" sz="2200" b="1" dirty="0" smtClean="0">
                <a:solidFill>
                  <a:schemeClr val="accent1">
                    <a:lumMod val="75000"/>
                  </a:schemeClr>
                </a:solidFill>
              </a:rPr>
              <a:t>vodního zdroje</a:t>
            </a:r>
            <a:endParaRPr lang="cs-CZ" sz="2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4725144"/>
            <a:ext cx="283346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chemeClr val="accent1">
                    <a:lumMod val="75000"/>
                  </a:schemeClr>
                </a:solidFill>
              </a:rPr>
              <a:t>čistírna odpadních vod</a:t>
            </a:r>
            <a:endParaRPr lang="cs-CZ" sz="2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7" descr="C:\Users\Čapková\Desktop\Rejvíz-studánka.jpg"/>
          <p:cNvPicPr>
            <a:picLocks noChangeAspect="1" noChangeArrowheads="1"/>
          </p:cNvPicPr>
          <p:nvPr/>
        </p:nvPicPr>
        <p:blipFill>
          <a:blip r:embed="rId5" cstate="print"/>
          <a:srcRect l="20322" t="5714" r="6522" b="23429"/>
          <a:stretch>
            <a:fillRect/>
          </a:stretch>
        </p:blipFill>
        <p:spPr bwMode="auto">
          <a:xfrm>
            <a:off x="251520" y="2132856"/>
            <a:ext cx="3312368" cy="252028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6. ročníku k procvičení, zopakování a utřídění základních zeměpisných pojmů              o vodstvu na pevnině.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učebnicemi, svými poznámkami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atlasy světa.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si mohou vyhledávat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770485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Zdroj:</a:t>
            </a:r>
          </a:p>
          <a:p>
            <a:r>
              <a:rPr lang="cs-CZ" sz="2400" dirty="0" smtClean="0"/>
              <a:t>        Vlastní zdroj.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539552" y="3861048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3429000"/>
            <a:ext cx="2230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Pou</a:t>
            </a:r>
            <a:r>
              <a:rPr lang="cs-CZ" sz="2400" b="1" dirty="0" smtClean="0">
                <a:solidFill>
                  <a:prstClr val="black"/>
                </a:solidFill>
              </a:rPr>
              <a:t>ž</a:t>
            </a:r>
            <a:r>
              <a:rPr lang="cs-CZ" sz="2400" dirty="0" smtClean="0">
                <a:solidFill>
                  <a:prstClr val="black"/>
                </a:solidFill>
              </a:rPr>
              <a:t>ité obrázky: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9552" y="2924944"/>
            <a:ext cx="13161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9552" y="1556792"/>
            <a:ext cx="83884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HÜBELOVÁ, Dana; NOVÁK, Svatopluk; WEINHÖFER, Martin. </a:t>
            </a:r>
            <a:r>
              <a:rPr lang="cs-CZ" sz="2400" i="1" dirty="0" smtClean="0"/>
              <a:t>ZEMĚPIS pro 6. ročník 2. díl Přírodní obraz Země</a:t>
            </a:r>
            <a:r>
              <a:rPr lang="cs-CZ" sz="2400" dirty="0" smtClean="0"/>
              <a:t>. Brno: NOVÁ ŠKOLA, s. r. o., 2007, ISBN 80-7289-081-6. </a:t>
            </a:r>
            <a:endParaRPr lang="cs-CZ" sz="2400" dirty="0"/>
          </a:p>
        </p:txBody>
      </p:sp>
      <p:pic>
        <p:nvPicPr>
          <p:cNvPr id="7" name="Picture 6" descr="Soubor:051027 Rybolov Jesenice 014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365104"/>
            <a:ext cx="1008112" cy="73808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403648" y="4365104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SVAJCR.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27.3.2013]. Dostupný na WWW: http://cs.wikipedia.org/wiki/Soubor:051027_Rybolov_Jesenice_0143.JPG </a:t>
            </a:r>
            <a:endParaRPr lang="cs-CZ" dirty="0"/>
          </a:p>
        </p:txBody>
      </p:sp>
      <p:pic>
        <p:nvPicPr>
          <p:cNvPr id="12" name="Picture 2" descr="C:\Users\Čapková\Desktop\Amazon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5229200"/>
            <a:ext cx="1008112" cy="672075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403648" y="5013176"/>
            <a:ext cx="75243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LUBASI.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27.3.2013]. Dostupný na WWW: http://commons.wikimedia.org/wiki/File:Aerial_view_of_the_Amazon_Rainforest.jpg?uselang=cs </a:t>
            </a:r>
            <a:endParaRPr lang="cs-CZ" dirty="0"/>
          </a:p>
        </p:txBody>
      </p:sp>
      <p:pic>
        <p:nvPicPr>
          <p:cNvPr id="17" name="Picture 3" descr="C:\Users\Čapková\Desktop\Soutok Dyje-Morav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6021288"/>
            <a:ext cx="1008112" cy="670106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331640" y="5934670"/>
            <a:ext cx="74168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STANISLAV DORONENKO.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dirty="0" smtClean="0"/>
              <a:t> [online]. [cit. 27.3.2013]. Dostupný na WWW: http://cs.wikipedia.org/wiki/Soubor:Dyje-Morava_confluence_01.jpg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hnědoz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80728"/>
            <a:ext cx="1008112" cy="72008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259632" y="1124744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REMULAZZ.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27.3.2013]. Dostupný na WWW: http://cs.wikipedia.org/wiki/Soubor:BrownSoil.jpg </a:t>
            </a:r>
            <a:endParaRPr lang="cs-CZ" dirty="0"/>
          </a:p>
        </p:txBody>
      </p:sp>
      <p:pic>
        <p:nvPicPr>
          <p:cNvPr id="4" name="Picture 2" descr="C:\Users\Čapková\Desktop\pramen ře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772816"/>
            <a:ext cx="1008112" cy="73928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259632" y="1916832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JAPO.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27.3.2013]. Dostupný na WWW: http://cs.wikipedia.org/wiki/Soubor:Volynka-Riverhead.JPG </a:t>
            </a:r>
            <a:endParaRPr lang="cs-CZ" dirty="0"/>
          </a:p>
        </p:txBody>
      </p:sp>
      <p:pic>
        <p:nvPicPr>
          <p:cNvPr id="6" name="Picture 7" descr="C:\Users\Čapková\Desktop\stud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708920"/>
            <a:ext cx="1008111" cy="72008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259632" y="2636912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SANTHOSHVELIYANNOOR.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27.3.2013]. Dostupný na WWW: http://commons.wikimedia.org/wiki/File:Well1.jpg?uselang=cs </a:t>
            </a:r>
            <a:endParaRPr lang="cs-CZ" dirty="0"/>
          </a:p>
        </p:txBody>
      </p:sp>
      <p:pic>
        <p:nvPicPr>
          <p:cNvPr id="10" name="Picture 4" descr="C:\Users\Čapková\Desktop\karlovarské vřídl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293096"/>
            <a:ext cx="771260" cy="86409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259632" y="4365104"/>
            <a:ext cx="7884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JUAN DE VOJNÍKOV.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27.3.2013]. Dostupný na WWW: http://cs.wikipedia.org/wiki/Soubor:V%C5%99%C3%ADdlo_-_Karlovy_Vary.jpg </a:t>
            </a:r>
            <a:endParaRPr lang="cs-CZ" dirty="0"/>
          </a:p>
        </p:txBody>
      </p:sp>
      <p:pic>
        <p:nvPicPr>
          <p:cNvPr id="18" name="Picture 4" descr="C:\Users\Čapková\Desktop\delta Nilu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260648"/>
            <a:ext cx="1010117" cy="69269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259632" y="188640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NASA.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27.3.2013]. Dostupný na WWW: http://commons.wikimedia.org/wiki/File:Nile_delta_landsat_false_color.jpg?uselang=cs </a:t>
            </a:r>
            <a:endParaRPr lang="cs-CZ" dirty="0"/>
          </a:p>
        </p:txBody>
      </p:sp>
      <p:pic>
        <p:nvPicPr>
          <p:cNvPr id="20" name="Picture 5" descr="C:\Users\Čapková\Desktop\pohyb ledovc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645024"/>
            <a:ext cx="1008112" cy="590886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259632" y="3645024"/>
            <a:ext cx="7884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VAYU.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27.3.2013]. Dostupný na WWW: http://cs.wikipedia.org/wiki/Soubor:Emmons_Glacier_at_Mt_Rainier_(2007).jpg </a:t>
            </a:r>
            <a:endParaRPr lang="cs-CZ" dirty="0"/>
          </a:p>
        </p:txBody>
      </p:sp>
      <p:pic>
        <p:nvPicPr>
          <p:cNvPr id="23" name="Picture 7" descr="C:\Users\Čapková\Desktop\lavin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229200"/>
            <a:ext cx="1008112" cy="668646"/>
          </a:xfrm>
          <a:prstGeom prst="rect">
            <a:avLst/>
          </a:prstGeom>
          <a:noFill/>
        </p:spPr>
      </p:pic>
      <p:pic>
        <p:nvPicPr>
          <p:cNvPr id="25" name="Picture 7" descr="C:\Users\Čapková\Desktop\Rejvíz-studánk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6021288"/>
            <a:ext cx="936104" cy="648072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1259632" y="6021288"/>
            <a:ext cx="7884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VIKI2007.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27.3.2013]. Dostupný na WWW: http://commons.wikimedia.org/wiki/File:Rejviz_studanka.JPG?uselang=cs 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1259632" y="5229200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CHAGAI.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27.3.2013]. Dostupný na WWW: http://cs.wikipedia.org/wiki/Soubor:Avalanche_on_Everest.JPG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 descr="C:\Users\Čapková\Desktop\ocranné pásm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576064" cy="864096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187624" y="188640"/>
            <a:ext cx="73448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CHE.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27.3.2013]. Dostupný na WWW: http://cs.wikipedia.org/wiki/Soubor:Studn%C4%9B_p%C5%99irozen%C3%A9_infiltrace_v_K%C3%A1ran%C3%A9m.jpg </a:t>
            </a:r>
            <a:endParaRPr lang="cs-CZ" dirty="0"/>
          </a:p>
        </p:txBody>
      </p:sp>
      <p:pic>
        <p:nvPicPr>
          <p:cNvPr id="22" name="Picture 2" descr="C:\Users\Čapková\Desktop\čistírna odpadních vo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268760"/>
            <a:ext cx="936104" cy="720080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1187624" y="1196752"/>
            <a:ext cx="75253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AKTRON.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27.3.2013]. Dostupný na WWW: http://cs.wikipedia.org/wiki/Soubor:Praha,_Dejvice,_Baba,_%C4%8Disti%C4%8Dka_vod.JPG </a:t>
            </a:r>
            <a:endParaRPr lang="cs-CZ" dirty="0"/>
          </a:p>
        </p:txBody>
      </p:sp>
      <p:pic>
        <p:nvPicPr>
          <p:cNvPr id="13" name="Picture 6" descr="C:\Users\Čapková\Desktop\povodeň-Berounka 20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204864"/>
            <a:ext cx="960107" cy="72008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187624" y="2204864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CHE.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27.3.2013]. Dostupný na WWW: http://cs.wikipedia.org/wiki/Soubor:Povoden_2002_hlasna_treban.jpg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9008</TotalTime>
  <Words>894</Words>
  <Application>Microsoft Office PowerPoint</Application>
  <PresentationFormat>Předvádění na obrazovce (4:3)</PresentationFormat>
  <Paragraphs>192</Paragraphs>
  <Slides>26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Motiv systému Office</vt:lpstr>
      <vt:lpstr>1_Motiv sady Office</vt:lpstr>
      <vt:lpstr>Snímek 1</vt:lpstr>
      <vt:lpstr>VODSTVO  NA  PEVNINĚ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846</cp:revision>
  <dcterms:created xsi:type="dcterms:W3CDTF">2011-12-27T20:15:32Z</dcterms:created>
  <dcterms:modified xsi:type="dcterms:W3CDTF">2013-05-17T01:44:55Z</dcterms:modified>
</cp:coreProperties>
</file>