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1"/>
  </p:notesMasterIdLst>
  <p:sldIdLst>
    <p:sldId id="258" r:id="rId3"/>
    <p:sldId id="266" r:id="rId4"/>
    <p:sldId id="307" r:id="rId5"/>
    <p:sldId id="361" r:id="rId6"/>
    <p:sldId id="433" r:id="rId7"/>
    <p:sldId id="441" r:id="rId8"/>
    <p:sldId id="442" r:id="rId9"/>
    <p:sldId id="434" r:id="rId10"/>
    <p:sldId id="436" r:id="rId11"/>
    <p:sldId id="438" r:id="rId12"/>
    <p:sldId id="439" r:id="rId13"/>
    <p:sldId id="444" r:id="rId14"/>
    <p:sldId id="466" r:id="rId15"/>
    <p:sldId id="445" r:id="rId16"/>
    <p:sldId id="447" r:id="rId17"/>
    <p:sldId id="446" r:id="rId18"/>
    <p:sldId id="448" r:id="rId19"/>
    <p:sldId id="457" r:id="rId20"/>
    <p:sldId id="464" r:id="rId21"/>
    <p:sldId id="449" r:id="rId22"/>
    <p:sldId id="453" r:id="rId23"/>
    <p:sldId id="463" r:id="rId24"/>
    <p:sldId id="454" r:id="rId25"/>
    <p:sldId id="465" r:id="rId26"/>
    <p:sldId id="456" r:id="rId27"/>
    <p:sldId id="460" r:id="rId28"/>
    <p:sldId id="462" r:id="rId29"/>
    <p:sldId id="467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0000"/>
    <a:srgbClr val="FF3300"/>
    <a:srgbClr val="FF3399"/>
    <a:srgbClr val="00FFFF"/>
    <a:srgbClr val="FF6600"/>
    <a:srgbClr val="F8785E"/>
    <a:srgbClr val="F87B62"/>
    <a:srgbClr val="F5431F"/>
    <a:srgbClr val="F64044"/>
    <a:srgbClr val="99FF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794" autoAdjust="0"/>
    <p:restoredTop sz="81895" autoAdjust="0"/>
  </p:normalViewPr>
  <p:slideViewPr>
    <p:cSldViewPr>
      <p:cViewPr varScale="1">
        <p:scale>
          <a:sx n="69" d="100"/>
          <a:sy n="69" d="100"/>
        </p:scale>
        <p:origin x="-124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D689C6D-215A-4061-950F-D2B50FE031ED}" type="doc">
      <dgm:prSet loTypeId="urn:microsoft.com/office/officeart/2005/8/layout/default#1" loCatId="list" qsTypeId="urn:microsoft.com/office/officeart/2005/8/quickstyle/3d1" qsCatId="3D" csTypeId="urn:microsoft.com/office/officeart/2005/8/colors/accent0_1" csCatId="mainScheme" phldr="1"/>
      <dgm:spPr/>
      <dgm:t>
        <a:bodyPr/>
        <a:lstStyle/>
        <a:p>
          <a:endParaRPr lang="cs-CZ"/>
        </a:p>
      </dgm:t>
    </dgm:pt>
    <dgm:pt modelId="{6D29609A-A390-414B-A1D1-B8FB6AD99EA0}">
      <dgm:prSet phldrT="[Text]" custT="1"/>
      <dgm:spPr>
        <a:solidFill>
          <a:schemeClr val="accent6">
            <a:lumMod val="20000"/>
            <a:lumOff val="80000"/>
            <a:alpha val="95000"/>
          </a:schemeClr>
        </a:solidFill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světový oceán</a:t>
          </a:r>
          <a:endParaRPr lang="cs-CZ" sz="2400" dirty="0"/>
        </a:p>
      </dgm:t>
    </dgm:pt>
    <dgm:pt modelId="{A3D5D069-42C6-4C1E-8EB0-CEF123BCDE91}" type="parTrans" cxnId="{5196EA35-6A29-4E52-A33B-F96C5A571BC8}">
      <dgm:prSet/>
      <dgm:spPr/>
      <dgm:t>
        <a:bodyPr/>
        <a:lstStyle/>
        <a:p>
          <a:endParaRPr lang="cs-CZ"/>
        </a:p>
      </dgm:t>
    </dgm:pt>
    <dgm:pt modelId="{886E5966-EE12-4DEE-A867-98153897BF94}" type="sibTrans" cxnId="{5196EA35-6A29-4E52-A33B-F96C5A571BC8}">
      <dgm:prSet/>
      <dgm:spPr/>
      <dgm:t>
        <a:bodyPr/>
        <a:lstStyle/>
        <a:p>
          <a:endParaRPr lang="cs-CZ"/>
        </a:p>
      </dgm:t>
    </dgm:pt>
    <dgm:pt modelId="{0B3179CF-1808-4AF2-9A23-49E161367459}">
      <dgm:prSet phldrT="[Text]"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oceány</a:t>
          </a:r>
          <a:endParaRPr lang="cs-CZ" sz="2400" dirty="0"/>
        </a:p>
      </dgm:t>
    </dgm:pt>
    <dgm:pt modelId="{2D24B58D-ECC0-414F-88E2-1FA26FA49646}" type="parTrans" cxnId="{94808BA0-8424-4195-8501-B82066171913}">
      <dgm:prSet/>
      <dgm:spPr/>
      <dgm:t>
        <a:bodyPr/>
        <a:lstStyle/>
        <a:p>
          <a:endParaRPr lang="cs-CZ"/>
        </a:p>
      </dgm:t>
    </dgm:pt>
    <dgm:pt modelId="{A02524DA-C7FD-4709-B720-3BCFA2DB31B2}" type="sibTrans" cxnId="{94808BA0-8424-4195-8501-B82066171913}">
      <dgm:prSet/>
      <dgm:spPr/>
      <dgm:t>
        <a:bodyPr/>
        <a:lstStyle/>
        <a:p>
          <a:endParaRPr lang="cs-CZ"/>
        </a:p>
      </dgm:t>
    </dgm:pt>
    <dgm:pt modelId="{C68AB37A-53D0-4D22-A99A-2423E0AA25C6}">
      <dgm:prSet phldrT="[Text]"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moře</a:t>
          </a:r>
          <a:endParaRPr lang="cs-CZ" sz="2400" dirty="0"/>
        </a:p>
      </dgm:t>
    </dgm:pt>
    <dgm:pt modelId="{D47E6F32-DB4F-489D-820F-1E9BF0BD5FFA}" type="parTrans" cxnId="{553F8FA9-AB7E-44B9-874B-CDAAED1B40E5}">
      <dgm:prSet/>
      <dgm:spPr/>
      <dgm:t>
        <a:bodyPr/>
        <a:lstStyle/>
        <a:p>
          <a:endParaRPr lang="cs-CZ"/>
        </a:p>
      </dgm:t>
    </dgm:pt>
    <dgm:pt modelId="{5150393B-3B97-426F-A538-E72D9244B5D6}" type="sibTrans" cxnId="{553F8FA9-AB7E-44B9-874B-CDAAED1B40E5}">
      <dgm:prSet/>
      <dgm:spPr/>
      <dgm:t>
        <a:bodyPr/>
        <a:lstStyle/>
        <a:p>
          <a:endParaRPr lang="cs-CZ"/>
        </a:p>
      </dgm:t>
    </dgm:pt>
    <dgm:pt modelId="{1BDE75C6-E49C-4C0D-9B54-AB332D07C5E8}">
      <dgm:prSet custT="1"/>
      <dgm:spPr>
        <a:solidFill>
          <a:schemeClr val="accent6">
            <a:lumMod val="20000"/>
            <a:lumOff val="80000"/>
            <a:alpha val="95000"/>
          </a:schemeClr>
        </a:solidFill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průliv</a:t>
          </a:r>
          <a:endParaRPr lang="cs-CZ" sz="2400" dirty="0"/>
        </a:p>
      </dgm:t>
    </dgm:pt>
    <dgm:pt modelId="{E5115DE1-C972-4F14-A74B-1401CCB6B57B}" type="parTrans" cxnId="{27F1A402-1A45-4AF4-AFC7-DC2029A79EB6}">
      <dgm:prSet/>
      <dgm:spPr/>
      <dgm:t>
        <a:bodyPr/>
        <a:lstStyle/>
        <a:p>
          <a:endParaRPr lang="cs-CZ"/>
        </a:p>
      </dgm:t>
    </dgm:pt>
    <dgm:pt modelId="{32D81B97-ED1A-468A-9BC0-2FC6C790C948}" type="sibTrans" cxnId="{27F1A402-1A45-4AF4-AFC7-DC2029A79EB6}">
      <dgm:prSet/>
      <dgm:spPr/>
      <dgm:t>
        <a:bodyPr/>
        <a:lstStyle/>
        <a:p>
          <a:endParaRPr lang="cs-CZ"/>
        </a:p>
      </dgm:t>
    </dgm:pt>
    <dgm:pt modelId="{1EE2DD4F-7CF7-48E0-8C07-1B8F9C6DE597}">
      <dgm:prSet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průplav</a:t>
          </a:r>
          <a:endParaRPr lang="cs-CZ" sz="2400" dirty="0"/>
        </a:p>
      </dgm:t>
    </dgm:pt>
    <dgm:pt modelId="{47C13694-4136-4579-9E57-294F80AFBD05}" type="parTrans" cxnId="{E2433681-0A45-475A-B7A4-B987DB1FE173}">
      <dgm:prSet/>
      <dgm:spPr/>
      <dgm:t>
        <a:bodyPr/>
        <a:lstStyle/>
        <a:p>
          <a:endParaRPr lang="cs-CZ"/>
        </a:p>
      </dgm:t>
    </dgm:pt>
    <dgm:pt modelId="{BD2EED37-13E9-4B86-A133-FC27D313D7E9}" type="sibTrans" cxnId="{E2433681-0A45-475A-B7A4-B987DB1FE173}">
      <dgm:prSet/>
      <dgm:spPr/>
      <dgm:t>
        <a:bodyPr/>
        <a:lstStyle/>
        <a:p>
          <a:endParaRPr lang="cs-CZ"/>
        </a:p>
      </dgm:t>
    </dgm:pt>
    <dgm:pt modelId="{53967C97-45EB-4DD3-90B7-0B27D694F559}">
      <dgm:prSet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vlastnosti mořské vody</a:t>
          </a:r>
        </a:p>
      </dgm:t>
    </dgm:pt>
    <dgm:pt modelId="{365976D7-5454-40E8-87F5-C8E3C297E915}" type="parTrans" cxnId="{C37A3538-FC00-46BC-8E13-33BB9B2D8D72}">
      <dgm:prSet/>
      <dgm:spPr/>
      <dgm:t>
        <a:bodyPr/>
        <a:lstStyle/>
        <a:p>
          <a:endParaRPr lang="cs-CZ"/>
        </a:p>
      </dgm:t>
    </dgm:pt>
    <dgm:pt modelId="{908CEFEE-78EA-4900-8633-47788A31EF4C}" type="sibTrans" cxnId="{C37A3538-FC00-46BC-8E13-33BB9B2D8D72}">
      <dgm:prSet/>
      <dgm:spPr/>
      <dgm:t>
        <a:bodyPr/>
        <a:lstStyle/>
        <a:p>
          <a:endParaRPr lang="cs-CZ"/>
        </a:p>
      </dgm:t>
    </dgm:pt>
    <dgm:pt modelId="{7064D6C3-D3C5-48BB-ABE8-9B6F4E5F0A72}">
      <dgm:prSet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pohyby oceánské vody</a:t>
          </a:r>
          <a:endParaRPr lang="cs-CZ" sz="2400" dirty="0"/>
        </a:p>
      </dgm:t>
    </dgm:pt>
    <dgm:pt modelId="{E9F36483-EE12-4DB5-841B-1B5B2D6CB4F9}" type="parTrans" cxnId="{92B5A08E-3258-430A-8E36-2CFB1C1400BF}">
      <dgm:prSet/>
      <dgm:spPr/>
      <dgm:t>
        <a:bodyPr/>
        <a:lstStyle/>
        <a:p>
          <a:endParaRPr lang="cs-CZ"/>
        </a:p>
      </dgm:t>
    </dgm:pt>
    <dgm:pt modelId="{845183BE-FF56-4A4D-8C29-228FC3B5F0F6}" type="sibTrans" cxnId="{92B5A08E-3258-430A-8E36-2CFB1C1400BF}">
      <dgm:prSet/>
      <dgm:spPr/>
      <dgm:t>
        <a:bodyPr/>
        <a:lstStyle/>
        <a:p>
          <a:endParaRPr lang="cs-CZ"/>
        </a:p>
      </dgm:t>
    </dgm:pt>
    <dgm:pt modelId="{0E767B01-13C3-462A-A480-36847BE14600}">
      <dgm:prSet custT="1"/>
      <dgm:spPr>
        <a:solidFill>
          <a:schemeClr val="accent6">
            <a:lumMod val="20000"/>
            <a:lumOff val="80000"/>
            <a:alpha val="95000"/>
          </a:schemeClr>
        </a:solidFill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život v oceánu</a:t>
          </a:r>
          <a:endParaRPr lang="cs-CZ" sz="2400" dirty="0"/>
        </a:p>
      </dgm:t>
    </dgm:pt>
    <dgm:pt modelId="{92C6742D-DFB2-40B3-82D6-3A6C77DECC85}" type="parTrans" cxnId="{2BFDAC15-453D-4033-8E79-EFD866503141}">
      <dgm:prSet/>
      <dgm:spPr/>
      <dgm:t>
        <a:bodyPr/>
        <a:lstStyle/>
        <a:p>
          <a:endParaRPr lang="cs-CZ"/>
        </a:p>
      </dgm:t>
    </dgm:pt>
    <dgm:pt modelId="{4B5082E5-F459-432B-955B-08AD14ED6B7B}" type="sibTrans" cxnId="{2BFDAC15-453D-4033-8E79-EFD866503141}">
      <dgm:prSet/>
      <dgm:spPr/>
      <dgm:t>
        <a:bodyPr/>
        <a:lstStyle/>
        <a:p>
          <a:endParaRPr lang="cs-CZ"/>
        </a:p>
      </dgm:t>
    </dgm:pt>
    <dgm:pt modelId="{7EBCF7C0-B995-460D-9CA3-BD8B3E69F3CB}">
      <dgm:prSet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pPr algn="ctr"/>
          <a:r>
            <a:rPr lang="cs-CZ" sz="2400" b="0" dirty="0" smtClean="0"/>
            <a:t>přírodní katastrofy a znečištění</a:t>
          </a:r>
          <a:endParaRPr lang="cs-CZ" sz="2400" b="0" dirty="0"/>
        </a:p>
      </dgm:t>
    </dgm:pt>
    <dgm:pt modelId="{B44CE7E5-77A8-4F22-A410-E2F0A808316A}" type="parTrans" cxnId="{27B41021-7BE5-4BD4-B843-369E4414E5DB}">
      <dgm:prSet/>
      <dgm:spPr/>
      <dgm:t>
        <a:bodyPr/>
        <a:lstStyle/>
        <a:p>
          <a:endParaRPr lang="cs-CZ"/>
        </a:p>
      </dgm:t>
    </dgm:pt>
    <dgm:pt modelId="{3AFBB1D1-DB90-4B69-813F-69F79D6CC64B}" type="sibTrans" cxnId="{27B41021-7BE5-4BD4-B843-369E4414E5DB}">
      <dgm:prSet/>
      <dgm:spPr/>
      <dgm:t>
        <a:bodyPr/>
        <a:lstStyle/>
        <a:p>
          <a:endParaRPr lang="cs-CZ"/>
        </a:p>
      </dgm:t>
    </dgm:pt>
    <dgm:pt modelId="{EC946AD9-0CA3-4444-A299-3735452357FC}">
      <dgm:prSet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výzkum světového oceánu</a:t>
          </a:r>
          <a:endParaRPr lang="cs-CZ" sz="2400" dirty="0"/>
        </a:p>
      </dgm:t>
    </dgm:pt>
    <dgm:pt modelId="{B9190A19-CEA3-4D43-996A-53F74EB83307}" type="parTrans" cxnId="{3EC3097B-3055-4F11-B216-5684F7B173A9}">
      <dgm:prSet/>
      <dgm:spPr/>
      <dgm:t>
        <a:bodyPr/>
        <a:lstStyle/>
        <a:p>
          <a:endParaRPr lang="cs-CZ"/>
        </a:p>
      </dgm:t>
    </dgm:pt>
    <dgm:pt modelId="{F4E4AC8B-3E09-4622-A368-DD5DD20AE7FD}" type="sibTrans" cxnId="{3EC3097B-3055-4F11-B216-5684F7B173A9}">
      <dgm:prSet/>
      <dgm:spPr/>
      <dgm:t>
        <a:bodyPr/>
        <a:lstStyle/>
        <a:p>
          <a:endParaRPr lang="cs-CZ"/>
        </a:p>
      </dgm:t>
    </dgm:pt>
    <dgm:pt modelId="{8CABA663-F140-4381-A837-528457B523EF}">
      <dgm:prSet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záliv</a:t>
          </a:r>
          <a:endParaRPr lang="cs-CZ" sz="2400" dirty="0"/>
        </a:p>
      </dgm:t>
    </dgm:pt>
    <dgm:pt modelId="{EE0C9CAE-6B9F-40BA-9F5D-9FA192A2583E}" type="sibTrans" cxnId="{3D36074A-B81B-4635-9A83-7B935C07F261}">
      <dgm:prSet/>
      <dgm:spPr/>
      <dgm:t>
        <a:bodyPr/>
        <a:lstStyle/>
        <a:p>
          <a:endParaRPr lang="cs-CZ"/>
        </a:p>
      </dgm:t>
    </dgm:pt>
    <dgm:pt modelId="{1C54E34D-E3D9-4C65-BD2A-42EED59508D1}" type="parTrans" cxnId="{3D36074A-B81B-4635-9A83-7B935C07F261}">
      <dgm:prSet/>
      <dgm:spPr/>
      <dgm:t>
        <a:bodyPr/>
        <a:lstStyle/>
        <a:p>
          <a:endParaRPr lang="cs-CZ"/>
        </a:p>
      </dgm:t>
    </dgm:pt>
    <dgm:pt modelId="{1E8D236F-3381-450A-8AC6-8A58F9383057}">
      <dgm:prSet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 využití světového oceánu</a:t>
          </a:r>
          <a:endParaRPr lang="cs-CZ" sz="2400" dirty="0"/>
        </a:p>
      </dgm:t>
    </dgm:pt>
    <dgm:pt modelId="{2B781FFA-E304-42B3-A887-AF9EDCEA7779}" type="parTrans" cxnId="{27ED84F4-B490-420A-A4F6-6BE26392A0A7}">
      <dgm:prSet/>
      <dgm:spPr/>
      <dgm:t>
        <a:bodyPr/>
        <a:lstStyle/>
        <a:p>
          <a:endParaRPr lang="cs-CZ"/>
        </a:p>
      </dgm:t>
    </dgm:pt>
    <dgm:pt modelId="{D376DCC2-24D7-4A93-A805-643B767571F4}" type="sibTrans" cxnId="{27ED84F4-B490-420A-A4F6-6BE26392A0A7}">
      <dgm:prSet/>
      <dgm:spPr/>
      <dgm:t>
        <a:bodyPr/>
        <a:lstStyle/>
        <a:p>
          <a:endParaRPr lang="cs-CZ"/>
        </a:p>
      </dgm:t>
    </dgm:pt>
    <dgm:pt modelId="{3C5A676D-11A3-40AD-B0C0-98AA55E96A4D}" type="pres">
      <dgm:prSet presAssocID="{7D689C6D-215A-4061-950F-D2B50FE031ED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33118F3-006D-4DE0-85D7-BEF5B6ED5873}" type="pres">
      <dgm:prSet presAssocID="{6D29609A-A390-414B-A1D1-B8FB6AD99EA0}" presName="node" presStyleLbl="node1" presStyleIdx="0" presStyleCnt="12" custLinFactNeighborX="4179" custLinFactNeighborY="-292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37F170-9829-48EA-8EBA-6F9CF988D086}" type="pres">
      <dgm:prSet presAssocID="{886E5966-EE12-4DEE-A867-98153897BF94}" presName="sibTrans" presStyleCnt="0"/>
      <dgm:spPr/>
    </dgm:pt>
    <dgm:pt modelId="{7685899C-38FE-4CB4-8B7F-2C3F43DD35D1}" type="pres">
      <dgm:prSet presAssocID="{0B3179CF-1808-4AF2-9A23-49E161367459}" presName="node" presStyleLbl="node1" presStyleIdx="1" presStyleCnt="12" custLinFactNeighborX="3354" custLinFactNeighborY="-292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3257FC-53A7-41E2-A65B-84FCEABD6802}" type="pres">
      <dgm:prSet presAssocID="{A02524DA-C7FD-4709-B720-3BCFA2DB31B2}" presName="sibTrans" presStyleCnt="0"/>
      <dgm:spPr/>
    </dgm:pt>
    <dgm:pt modelId="{D130A27F-5689-4129-A5C8-1E2E8D1BAED4}" type="pres">
      <dgm:prSet presAssocID="{C68AB37A-53D0-4D22-A99A-2423E0AA25C6}" presName="node" presStyleLbl="node1" presStyleIdx="2" presStyleCnt="12" custLinFactNeighborX="2529" custLinFactNeighborY="-292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C5A7A6-39BB-4862-9179-92A64503AD24}" type="pres">
      <dgm:prSet presAssocID="{5150393B-3B97-426F-A538-E72D9244B5D6}" presName="sibTrans" presStyleCnt="0"/>
      <dgm:spPr/>
    </dgm:pt>
    <dgm:pt modelId="{D9A0A614-79EC-42F7-A674-B82117D4894F}" type="pres">
      <dgm:prSet presAssocID="{8CABA663-F140-4381-A837-528457B523EF}" presName="node" presStyleLbl="node1" presStyleIdx="3" presStyleCnt="12" custLinFactNeighborX="1704" custLinFactNeighborY="-292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AD23F2-1FB6-4CB6-A59B-48DBACFA1E36}" type="pres">
      <dgm:prSet presAssocID="{EE0C9CAE-6B9F-40BA-9F5D-9FA192A2583E}" presName="sibTrans" presStyleCnt="0"/>
      <dgm:spPr/>
    </dgm:pt>
    <dgm:pt modelId="{327274FD-849A-4253-A88C-49EA9C8EC748}" type="pres">
      <dgm:prSet presAssocID="{1BDE75C6-E49C-4C0D-9B54-AB332D07C5E8}" presName="node" presStyleLbl="node1" presStyleIdx="4" presStyleCnt="12" custLinFactNeighborX="4179" custLinFactNeighborY="-3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9480DF-7708-4F28-AB36-28724565F072}" type="pres">
      <dgm:prSet presAssocID="{32D81B97-ED1A-468A-9BC0-2FC6C790C948}" presName="sibTrans" presStyleCnt="0"/>
      <dgm:spPr/>
    </dgm:pt>
    <dgm:pt modelId="{69BA46AD-DF0A-4BBD-9AEE-440738E97DD1}" type="pres">
      <dgm:prSet presAssocID="{1EE2DD4F-7CF7-48E0-8C07-1B8F9C6DE597}" presName="node" presStyleLbl="node1" presStyleIdx="5" presStyleCnt="12" custLinFactNeighborX="3354" custLinFactNeighborY="-3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C5E5AD-97B1-468F-8689-E19F00FEE7F1}" type="pres">
      <dgm:prSet presAssocID="{BD2EED37-13E9-4B86-A133-FC27D313D7E9}" presName="sibTrans" presStyleCnt="0"/>
      <dgm:spPr/>
    </dgm:pt>
    <dgm:pt modelId="{12A3D154-DC56-44D7-ADBF-D1C4D58ED58A}" type="pres">
      <dgm:prSet presAssocID="{53967C97-45EB-4DD3-90B7-0B27D694F559}" presName="node" presStyleLbl="node1" presStyleIdx="6" presStyleCnt="12" custLinFactNeighborX="2529" custLinFactNeighborY="-3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B9CFCC-83C0-4F3A-B471-7A937CB85CDA}" type="pres">
      <dgm:prSet presAssocID="{908CEFEE-78EA-4900-8633-47788A31EF4C}" presName="sibTrans" presStyleCnt="0"/>
      <dgm:spPr/>
    </dgm:pt>
    <dgm:pt modelId="{BC96A9CA-1CEB-4AF6-A87C-FBD3AB402411}" type="pres">
      <dgm:prSet presAssocID="{7064D6C3-D3C5-48BB-ABE8-9B6F4E5F0A72}" presName="node" presStyleLbl="node1" presStyleIdx="7" presStyleCnt="12" custLinFactNeighborX="1704" custLinFactNeighborY="-3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FAE7CC-78BC-43D4-AB69-7D7DF2438182}" type="pres">
      <dgm:prSet presAssocID="{845183BE-FF56-4A4D-8C29-228FC3B5F0F6}" presName="sibTrans" presStyleCnt="0"/>
      <dgm:spPr/>
    </dgm:pt>
    <dgm:pt modelId="{802AFF8F-A710-40F3-A00D-100F373737B8}" type="pres">
      <dgm:prSet presAssocID="{0E767B01-13C3-462A-A480-36847BE14600}" presName="node" presStyleLbl="node1" presStyleIdx="8" presStyleCnt="12" custLinFactNeighborX="4179" custLinFactNeighborY="21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D7449AA-C368-4B37-B1BC-B8324ED21AA6}" type="pres">
      <dgm:prSet presAssocID="{4B5082E5-F459-432B-955B-08AD14ED6B7B}" presName="sibTrans" presStyleCnt="0"/>
      <dgm:spPr/>
    </dgm:pt>
    <dgm:pt modelId="{D5B814DB-2B46-4BBC-98D8-8038F299A82F}" type="pres">
      <dgm:prSet presAssocID="{1E8D236F-3381-450A-8AC6-8A58F9383057}" presName="node" presStyleLbl="node1" presStyleIdx="9" presStyleCnt="12" custLinFactX="12981" custLinFactNeighborX="100000" custLinFactNeighborY="16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54AA83-F239-46A8-9A87-1EB1FB0B79F9}" type="pres">
      <dgm:prSet presAssocID="{D376DCC2-24D7-4A93-A805-643B767571F4}" presName="sibTrans" presStyleCnt="0"/>
      <dgm:spPr/>
    </dgm:pt>
    <dgm:pt modelId="{8C8086F4-EA7A-4DA8-B360-C7A5B3E6375F}" type="pres">
      <dgm:prSet presAssocID="{7EBCF7C0-B995-460D-9CA3-BD8B3E69F3CB}" presName="node" presStyleLbl="node1" presStyleIdx="10" presStyleCnt="12" custLinFactX="9222" custLinFactNeighborX="100000" custLinFactNeighborY="16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DB8853-AB58-43AB-A5CF-0A1BC771C5FE}" type="pres">
      <dgm:prSet presAssocID="{3AFBB1D1-DB90-4B69-813F-69F79D6CC64B}" presName="sibTrans" presStyleCnt="0"/>
      <dgm:spPr/>
    </dgm:pt>
    <dgm:pt modelId="{BAA9C6B7-595A-4370-8301-2396CE27676B}" type="pres">
      <dgm:prSet presAssocID="{EC946AD9-0CA3-4444-A299-3735452357FC}" presName="node" presStyleLbl="node1" presStyleIdx="11" presStyleCnt="12" custLinFactX="-100000" custLinFactNeighborX="-116802" custLinFactNeighborY="16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D47D536-66F0-4C39-A2D2-526A49D6E646}" type="presOf" srcId="{1BDE75C6-E49C-4C0D-9B54-AB332D07C5E8}" destId="{327274FD-849A-4253-A88C-49EA9C8EC748}" srcOrd="0" destOrd="0" presId="urn:microsoft.com/office/officeart/2005/8/layout/default#1"/>
    <dgm:cxn modelId="{415B3D3A-4C7C-4957-B34B-F1AA1AFEEF6B}" type="presOf" srcId="{8CABA663-F140-4381-A837-528457B523EF}" destId="{D9A0A614-79EC-42F7-A674-B82117D4894F}" srcOrd="0" destOrd="0" presId="urn:microsoft.com/office/officeart/2005/8/layout/default#1"/>
    <dgm:cxn modelId="{5C319870-548F-427B-928E-26B433F45CF9}" type="presOf" srcId="{7EBCF7C0-B995-460D-9CA3-BD8B3E69F3CB}" destId="{8C8086F4-EA7A-4DA8-B360-C7A5B3E6375F}" srcOrd="0" destOrd="0" presId="urn:microsoft.com/office/officeart/2005/8/layout/default#1"/>
    <dgm:cxn modelId="{5196EA35-6A29-4E52-A33B-F96C5A571BC8}" srcId="{7D689C6D-215A-4061-950F-D2B50FE031ED}" destId="{6D29609A-A390-414B-A1D1-B8FB6AD99EA0}" srcOrd="0" destOrd="0" parTransId="{A3D5D069-42C6-4C1E-8EB0-CEF123BCDE91}" sibTransId="{886E5966-EE12-4DEE-A867-98153897BF94}"/>
    <dgm:cxn modelId="{18342871-60CB-4FAF-9379-396B21786A3E}" type="presOf" srcId="{7D689C6D-215A-4061-950F-D2B50FE031ED}" destId="{3C5A676D-11A3-40AD-B0C0-98AA55E96A4D}" srcOrd="0" destOrd="0" presId="urn:microsoft.com/office/officeart/2005/8/layout/default#1"/>
    <dgm:cxn modelId="{92B5A08E-3258-430A-8E36-2CFB1C1400BF}" srcId="{7D689C6D-215A-4061-950F-D2B50FE031ED}" destId="{7064D6C3-D3C5-48BB-ABE8-9B6F4E5F0A72}" srcOrd="7" destOrd="0" parTransId="{E9F36483-EE12-4DB5-841B-1B5B2D6CB4F9}" sibTransId="{845183BE-FF56-4A4D-8C29-228FC3B5F0F6}"/>
    <dgm:cxn modelId="{F01870C4-2C05-4E31-A523-5755CE6FAA53}" type="presOf" srcId="{7064D6C3-D3C5-48BB-ABE8-9B6F4E5F0A72}" destId="{BC96A9CA-1CEB-4AF6-A87C-FBD3AB402411}" srcOrd="0" destOrd="0" presId="urn:microsoft.com/office/officeart/2005/8/layout/default#1"/>
    <dgm:cxn modelId="{2BFDAC15-453D-4033-8E79-EFD866503141}" srcId="{7D689C6D-215A-4061-950F-D2B50FE031ED}" destId="{0E767B01-13C3-462A-A480-36847BE14600}" srcOrd="8" destOrd="0" parTransId="{92C6742D-DFB2-40B3-82D6-3A6C77DECC85}" sibTransId="{4B5082E5-F459-432B-955B-08AD14ED6B7B}"/>
    <dgm:cxn modelId="{94808BA0-8424-4195-8501-B82066171913}" srcId="{7D689C6D-215A-4061-950F-D2B50FE031ED}" destId="{0B3179CF-1808-4AF2-9A23-49E161367459}" srcOrd="1" destOrd="0" parTransId="{2D24B58D-ECC0-414F-88E2-1FA26FA49646}" sibTransId="{A02524DA-C7FD-4709-B720-3BCFA2DB31B2}"/>
    <dgm:cxn modelId="{75B243D1-D411-4193-93E3-366FD2C355E9}" type="presOf" srcId="{C68AB37A-53D0-4D22-A99A-2423E0AA25C6}" destId="{D130A27F-5689-4129-A5C8-1E2E8D1BAED4}" srcOrd="0" destOrd="0" presId="urn:microsoft.com/office/officeart/2005/8/layout/default#1"/>
    <dgm:cxn modelId="{331CCD6E-B222-4ABC-A9BF-270FD76BE3AF}" type="presOf" srcId="{EC946AD9-0CA3-4444-A299-3735452357FC}" destId="{BAA9C6B7-595A-4370-8301-2396CE27676B}" srcOrd="0" destOrd="0" presId="urn:microsoft.com/office/officeart/2005/8/layout/default#1"/>
    <dgm:cxn modelId="{FDD2A616-0671-4A20-8375-DF59DBB6F9C2}" type="presOf" srcId="{6D29609A-A390-414B-A1D1-B8FB6AD99EA0}" destId="{A33118F3-006D-4DE0-85D7-BEF5B6ED5873}" srcOrd="0" destOrd="0" presId="urn:microsoft.com/office/officeart/2005/8/layout/default#1"/>
    <dgm:cxn modelId="{27B41021-7BE5-4BD4-B843-369E4414E5DB}" srcId="{7D689C6D-215A-4061-950F-D2B50FE031ED}" destId="{7EBCF7C0-B995-460D-9CA3-BD8B3E69F3CB}" srcOrd="10" destOrd="0" parTransId="{B44CE7E5-77A8-4F22-A410-E2F0A808316A}" sibTransId="{3AFBB1D1-DB90-4B69-813F-69F79D6CC64B}"/>
    <dgm:cxn modelId="{2D1DD53D-528F-40AF-96C3-BE549D73ABC8}" type="presOf" srcId="{0B3179CF-1808-4AF2-9A23-49E161367459}" destId="{7685899C-38FE-4CB4-8B7F-2C3F43DD35D1}" srcOrd="0" destOrd="0" presId="urn:microsoft.com/office/officeart/2005/8/layout/default#1"/>
    <dgm:cxn modelId="{8A3AF5CF-DD22-408D-9075-796671A5DEFE}" type="presOf" srcId="{0E767B01-13C3-462A-A480-36847BE14600}" destId="{802AFF8F-A710-40F3-A00D-100F373737B8}" srcOrd="0" destOrd="0" presId="urn:microsoft.com/office/officeart/2005/8/layout/default#1"/>
    <dgm:cxn modelId="{27F1A402-1A45-4AF4-AFC7-DC2029A79EB6}" srcId="{7D689C6D-215A-4061-950F-D2B50FE031ED}" destId="{1BDE75C6-E49C-4C0D-9B54-AB332D07C5E8}" srcOrd="4" destOrd="0" parTransId="{E5115DE1-C972-4F14-A74B-1401CCB6B57B}" sibTransId="{32D81B97-ED1A-468A-9BC0-2FC6C790C948}"/>
    <dgm:cxn modelId="{C37A3538-FC00-46BC-8E13-33BB9B2D8D72}" srcId="{7D689C6D-215A-4061-950F-D2B50FE031ED}" destId="{53967C97-45EB-4DD3-90B7-0B27D694F559}" srcOrd="6" destOrd="0" parTransId="{365976D7-5454-40E8-87F5-C8E3C297E915}" sibTransId="{908CEFEE-78EA-4900-8633-47788A31EF4C}"/>
    <dgm:cxn modelId="{D3E68159-096E-420D-A9E8-5EF8B41ADE89}" type="presOf" srcId="{53967C97-45EB-4DD3-90B7-0B27D694F559}" destId="{12A3D154-DC56-44D7-ADBF-D1C4D58ED58A}" srcOrd="0" destOrd="0" presId="urn:microsoft.com/office/officeart/2005/8/layout/default#1"/>
    <dgm:cxn modelId="{27ED84F4-B490-420A-A4F6-6BE26392A0A7}" srcId="{7D689C6D-215A-4061-950F-D2B50FE031ED}" destId="{1E8D236F-3381-450A-8AC6-8A58F9383057}" srcOrd="9" destOrd="0" parTransId="{2B781FFA-E304-42B3-A887-AF9EDCEA7779}" sibTransId="{D376DCC2-24D7-4A93-A805-643B767571F4}"/>
    <dgm:cxn modelId="{E2433681-0A45-475A-B7A4-B987DB1FE173}" srcId="{7D689C6D-215A-4061-950F-D2B50FE031ED}" destId="{1EE2DD4F-7CF7-48E0-8C07-1B8F9C6DE597}" srcOrd="5" destOrd="0" parTransId="{47C13694-4136-4579-9E57-294F80AFBD05}" sibTransId="{BD2EED37-13E9-4B86-A133-FC27D313D7E9}"/>
    <dgm:cxn modelId="{D71E89CB-B1D7-479B-B11E-4BA90A243D4D}" type="presOf" srcId="{1E8D236F-3381-450A-8AC6-8A58F9383057}" destId="{D5B814DB-2B46-4BBC-98D8-8038F299A82F}" srcOrd="0" destOrd="0" presId="urn:microsoft.com/office/officeart/2005/8/layout/default#1"/>
    <dgm:cxn modelId="{3B19BC5F-074A-4ED5-9030-183AAED13461}" type="presOf" srcId="{1EE2DD4F-7CF7-48E0-8C07-1B8F9C6DE597}" destId="{69BA46AD-DF0A-4BBD-9AEE-440738E97DD1}" srcOrd="0" destOrd="0" presId="urn:microsoft.com/office/officeart/2005/8/layout/default#1"/>
    <dgm:cxn modelId="{553F8FA9-AB7E-44B9-874B-CDAAED1B40E5}" srcId="{7D689C6D-215A-4061-950F-D2B50FE031ED}" destId="{C68AB37A-53D0-4D22-A99A-2423E0AA25C6}" srcOrd="2" destOrd="0" parTransId="{D47E6F32-DB4F-489D-820F-1E9BF0BD5FFA}" sibTransId="{5150393B-3B97-426F-A538-E72D9244B5D6}"/>
    <dgm:cxn modelId="{3D36074A-B81B-4635-9A83-7B935C07F261}" srcId="{7D689C6D-215A-4061-950F-D2B50FE031ED}" destId="{8CABA663-F140-4381-A837-528457B523EF}" srcOrd="3" destOrd="0" parTransId="{1C54E34D-E3D9-4C65-BD2A-42EED59508D1}" sibTransId="{EE0C9CAE-6B9F-40BA-9F5D-9FA192A2583E}"/>
    <dgm:cxn modelId="{3EC3097B-3055-4F11-B216-5684F7B173A9}" srcId="{7D689C6D-215A-4061-950F-D2B50FE031ED}" destId="{EC946AD9-0CA3-4444-A299-3735452357FC}" srcOrd="11" destOrd="0" parTransId="{B9190A19-CEA3-4D43-996A-53F74EB83307}" sibTransId="{F4E4AC8B-3E09-4622-A368-DD5DD20AE7FD}"/>
    <dgm:cxn modelId="{DBBF7AF7-0513-426C-916B-D2AB1E4AC7C2}" type="presParOf" srcId="{3C5A676D-11A3-40AD-B0C0-98AA55E96A4D}" destId="{A33118F3-006D-4DE0-85D7-BEF5B6ED5873}" srcOrd="0" destOrd="0" presId="urn:microsoft.com/office/officeart/2005/8/layout/default#1"/>
    <dgm:cxn modelId="{62EA9B90-1D95-4BFB-9729-E5CBF0AE3F54}" type="presParOf" srcId="{3C5A676D-11A3-40AD-B0C0-98AA55E96A4D}" destId="{ED37F170-9829-48EA-8EBA-6F9CF988D086}" srcOrd="1" destOrd="0" presId="urn:microsoft.com/office/officeart/2005/8/layout/default#1"/>
    <dgm:cxn modelId="{ABF52FFA-1924-4E5E-84FC-E7977424400A}" type="presParOf" srcId="{3C5A676D-11A3-40AD-B0C0-98AA55E96A4D}" destId="{7685899C-38FE-4CB4-8B7F-2C3F43DD35D1}" srcOrd="2" destOrd="0" presId="urn:microsoft.com/office/officeart/2005/8/layout/default#1"/>
    <dgm:cxn modelId="{A64989C8-97F3-427E-A8B2-E1185FB17C89}" type="presParOf" srcId="{3C5A676D-11A3-40AD-B0C0-98AA55E96A4D}" destId="{853257FC-53A7-41E2-A65B-84FCEABD6802}" srcOrd="3" destOrd="0" presId="urn:microsoft.com/office/officeart/2005/8/layout/default#1"/>
    <dgm:cxn modelId="{2DC0D1FC-895D-4867-9F85-AD97E21313B2}" type="presParOf" srcId="{3C5A676D-11A3-40AD-B0C0-98AA55E96A4D}" destId="{D130A27F-5689-4129-A5C8-1E2E8D1BAED4}" srcOrd="4" destOrd="0" presId="urn:microsoft.com/office/officeart/2005/8/layout/default#1"/>
    <dgm:cxn modelId="{6A65C9D5-5D10-4164-AFF5-CCDBD1A83B91}" type="presParOf" srcId="{3C5A676D-11A3-40AD-B0C0-98AA55E96A4D}" destId="{7AC5A7A6-39BB-4862-9179-92A64503AD24}" srcOrd="5" destOrd="0" presId="urn:microsoft.com/office/officeart/2005/8/layout/default#1"/>
    <dgm:cxn modelId="{67FA37DD-FCDE-4836-8F98-8800E3093086}" type="presParOf" srcId="{3C5A676D-11A3-40AD-B0C0-98AA55E96A4D}" destId="{D9A0A614-79EC-42F7-A674-B82117D4894F}" srcOrd="6" destOrd="0" presId="urn:microsoft.com/office/officeart/2005/8/layout/default#1"/>
    <dgm:cxn modelId="{39C47D4E-5FB1-435A-9AF2-ACFE2E3642F5}" type="presParOf" srcId="{3C5A676D-11A3-40AD-B0C0-98AA55E96A4D}" destId="{A2AD23F2-1FB6-4CB6-A59B-48DBACFA1E36}" srcOrd="7" destOrd="0" presId="urn:microsoft.com/office/officeart/2005/8/layout/default#1"/>
    <dgm:cxn modelId="{785BC253-9BFD-4006-BED2-7C6A4928AD3C}" type="presParOf" srcId="{3C5A676D-11A3-40AD-B0C0-98AA55E96A4D}" destId="{327274FD-849A-4253-A88C-49EA9C8EC748}" srcOrd="8" destOrd="0" presId="urn:microsoft.com/office/officeart/2005/8/layout/default#1"/>
    <dgm:cxn modelId="{3E122783-1B41-44E3-B8C9-2791A990E9BB}" type="presParOf" srcId="{3C5A676D-11A3-40AD-B0C0-98AA55E96A4D}" destId="{BF9480DF-7708-4F28-AB36-28724565F072}" srcOrd="9" destOrd="0" presId="urn:microsoft.com/office/officeart/2005/8/layout/default#1"/>
    <dgm:cxn modelId="{58101A03-05D3-4F74-921A-073BF3A94907}" type="presParOf" srcId="{3C5A676D-11A3-40AD-B0C0-98AA55E96A4D}" destId="{69BA46AD-DF0A-4BBD-9AEE-440738E97DD1}" srcOrd="10" destOrd="0" presId="urn:microsoft.com/office/officeart/2005/8/layout/default#1"/>
    <dgm:cxn modelId="{C0027681-00E6-4FC2-98A0-DF1E0C9EE769}" type="presParOf" srcId="{3C5A676D-11A3-40AD-B0C0-98AA55E96A4D}" destId="{38C5E5AD-97B1-468F-8689-E19F00FEE7F1}" srcOrd="11" destOrd="0" presId="urn:microsoft.com/office/officeart/2005/8/layout/default#1"/>
    <dgm:cxn modelId="{FE8EDE05-A18B-4E28-9868-00A226AAE6AF}" type="presParOf" srcId="{3C5A676D-11A3-40AD-B0C0-98AA55E96A4D}" destId="{12A3D154-DC56-44D7-ADBF-D1C4D58ED58A}" srcOrd="12" destOrd="0" presId="urn:microsoft.com/office/officeart/2005/8/layout/default#1"/>
    <dgm:cxn modelId="{AE1D7F11-9F2C-4153-9FA4-9AD5F3769E6D}" type="presParOf" srcId="{3C5A676D-11A3-40AD-B0C0-98AA55E96A4D}" destId="{E9B9CFCC-83C0-4F3A-B471-7A937CB85CDA}" srcOrd="13" destOrd="0" presId="urn:microsoft.com/office/officeart/2005/8/layout/default#1"/>
    <dgm:cxn modelId="{4470DF91-ECAC-469B-8506-637558B72285}" type="presParOf" srcId="{3C5A676D-11A3-40AD-B0C0-98AA55E96A4D}" destId="{BC96A9CA-1CEB-4AF6-A87C-FBD3AB402411}" srcOrd="14" destOrd="0" presId="urn:microsoft.com/office/officeart/2005/8/layout/default#1"/>
    <dgm:cxn modelId="{1FF8613E-31F6-420E-9D06-8B3733D6B874}" type="presParOf" srcId="{3C5A676D-11A3-40AD-B0C0-98AA55E96A4D}" destId="{C7FAE7CC-78BC-43D4-AB69-7D7DF2438182}" srcOrd="15" destOrd="0" presId="urn:microsoft.com/office/officeart/2005/8/layout/default#1"/>
    <dgm:cxn modelId="{BB18C4FB-1FBB-4972-B4FA-47965D19E566}" type="presParOf" srcId="{3C5A676D-11A3-40AD-B0C0-98AA55E96A4D}" destId="{802AFF8F-A710-40F3-A00D-100F373737B8}" srcOrd="16" destOrd="0" presId="urn:microsoft.com/office/officeart/2005/8/layout/default#1"/>
    <dgm:cxn modelId="{6BECA125-2A96-415E-AAE9-BB5FE741151E}" type="presParOf" srcId="{3C5A676D-11A3-40AD-B0C0-98AA55E96A4D}" destId="{9D7449AA-C368-4B37-B1BC-B8324ED21AA6}" srcOrd="17" destOrd="0" presId="urn:microsoft.com/office/officeart/2005/8/layout/default#1"/>
    <dgm:cxn modelId="{15024BE2-00F8-4C7C-AE26-240B85CEA9B3}" type="presParOf" srcId="{3C5A676D-11A3-40AD-B0C0-98AA55E96A4D}" destId="{D5B814DB-2B46-4BBC-98D8-8038F299A82F}" srcOrd="18" destOrd="0" presId="urn:microsoft.com/office/officeart/2005/8/layout/default#1"/>
    <dgm:cxn modelId="{D2FDC4FF-5FF5-462B-A936-A314C8709CCC}" type="presParOf" srcId="{3C5A676D-11A3-40AD-B0C0-98AA55E96A4D}" destId="{0254AA83-F239-46A8-9A87-1EB1FB0B79F9}" srcOrd="19" destOrd="0" presId="urn:microsoft.com/office/officeart/2005/8/layout/default#1"/>
    <dgm:cxn modelId="{CE1E7902-A72C-4C24-9AFF-8F7B381BAE3E}" type="presParOf" srcId="{3C5A676D-11A3-40AD-B0C0-98AA55E96A4D}" destId="{8C8086F4-EA7A-4DA8-B360-C7A5B3E6375F}" srcOrd="20" destOrd="0" presId="urn:microsoft.com/office/officeart/2005/8/layout/default#1"/>
    <dgm:cxn modelId="{90DA9839-EE77-4B7D-B818-605D2822CFCA}" type="presParOf" srcId="{3C5A676D-11A3-40AD-B0C0-98AA55E96A4D}" destId="{7CDB8853-AB58-43AB-A5CF-0A1BC771C5FE}" srcOrd="21" destOrd="0" presId="urn:microsoft.com/office/officeart/2005/8/layout/default#1"/>
    <dgm:cxn modelId="{49A4CAED-6124-463A-A0E2-DAC9E2F16830}" type="presParOf" srcId="{3C5A676D-11A3-40AD-B0C0-98AA55E96A4D}" destId="{BAA9C6B7-595A-4370-8301-2396CE27676B}" srcOrd="22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33118F3-006D-4DE0-85D7-BEF5B6ED5873}">
      <dsp:nvSpPr>
        <dsp:cNvPr id="0" name=""/>
        <dsp:cNvSpPr/>
      </dsp:nvSpPr>
      <dsp:spPr>
        <a:xfrm>
          <a:off x="87536" y="193913"/>
          <a:ext cx="2033334" cy="1220000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světový oceán</a:t>
          </a:r>
          <a:endParaRPr lang="cs-CZ" sz="2400" kern="1200" dirty="0"/>
        </a:p>
      </dsp:txBody>
      <dsp:txXfrm>
        <a:off x="87536" y="193913"/>
        <a:ext cx="2033334" cy="1220000"/>
      </dsp:txXfrm>
    </dsp:sp>
    <dsp:sp modelId="{7685899C-38FE-4CB4-8B7F-2C3F43DD35D1}">
      <dsp:nvSpPr>
        <dsp:cNvPr id="0" name=""/>
        <dsp:cNvSpPr/>
      </dsp:nvSpPr>
      <dsp:spPr>
        <a:xfrm>
          <a:off x="2307428" y="193913"/>
          <a:ext cx="2033334" cy="1220000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oceány</a:t>
          </a:r>
          <a:endParaRPr lang="cs-CZ" sz="2400" kern="1200" dirty="0"/>
        </a:p>
      </dsp:txBody>
      <dsp:txXfrm>
        <a:off x="2307428" y="193913"/>
        <a:ext cx="2033334" cy="1220000"/>
      </dsp:txXfrm>
    </dsp:sp>
    <dsp:sp modelId="{D130A27F-5689-4129-A5C8-1E2E8D1BAED4}">
      <dsp:nvSpPr>
        <dsp:cNvPr id="0" name=""/>
        <dsp:cNvSpPr/>
      </dsp:nvSpPr>
      <dsp:spPr>
        <a:xfrm>
          <a:off x="4527321" y="193913"/>
          <a:ext cx="2033334" cy="1220000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moře</a:t>
          </a:r>
          <a:endParaRPr lang="cs-CZ" sz="2400" kern="1200" dirty="0"/>
        </a:p>
      </dsp:txBody>
      <dsp:txXfrm>
        <a:off x="4527321" y="193913"/>
        <a:ext cx="2033334" cy="1220000"/>
      </dsp:txXfrm>
    </dsp:sp>
    <dsp:sp modelId="{D9A0A614-79EC-42F7-A674-B82117D4894F}">
      <dsp:nvSpPr>
        <dsp:cNvPr id="0" name=""/>
        <dsp:cNvSpPr/>
      </dsp:nvSpPr>
      <dsp:spPr>
        <a:xfrm>
          <a:off x="6715129" y="193913"/>
          <a:ext cx="2033334" cy="1220000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záliv</a:t>
          </a:r>
          <a:endParaRPr lang="cs-CZ" sz="2400" kern="1200" dirty="0"/>
        </a:p>
      </dsp:txBody>
      <dsp:txXfrm>
        <a:off x="6715129" y="193913"/>
        <a:ext cx="2033334" cy="1220000"/>
      </dsp:txXfrm>
    </dsp:sp>
    <dsp:sp modelId="{327274FD-849A-4253-A88C-49EA9C8EC748}">
      <dsp:nvSpPr>
        <dsp:cNvPr id="0" name=""/>
        <dsp:cNvSpPr/>
      </dsp:nvSpPr>
      <dsp:spPr>
        <a:xfrm>
          <a:off x="87536" y="1648332"/>
          <a:ext cx="2033334" cy="1220000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průliv</a:t>
          </a:r>
          <a:endParaRPr lang="cs-CZ" sz="2400" kern="1200" dirty="0"/>
        </a:p>
      </dsp:txBody>
      <dsp:txXfrm>
        <a:off x="87536" y="1648332"/>
        <a:ext cx="2033334" cy="1220000"/>
      </dsp:txXfrm>
    </dsp:sp>
    <dsp:sp modelId="{69BA46AD-DF0A-4BBD-9AEE-440738E97DD1}">
      <dsp:nvSpPr>
        <dsp:cNvPr id="0" name=""/>
        <dsp:cNvSpPr/>
      </dsp:nvSpPr>
      <dsp:spPr>
        <a:xfrm>
          <a:off x="2307428" y="1648332"/>
          <a:ext cx="2033334" cy="1220000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průplav</a:t>
          </a:r>
          <a:endParaRPr lang="cs-CZ" sz="2400" kern="1200" dirty="0"/>
        </a:p>
      </dsp:txBody>
      <dsp:txXfrm>
        <a:off x="2307428" y="1648332"/>
        <a:ext cx="2033334" cy="1220000"/>
      </dsp:txXfrm>
    </dsp:sp>
    <dsp:sp modelId="{12A3D154-DC56-44D7-ADBF-D1C4D58ED58A}">
      <dsp:nvSpPr>
        <dsp:cNvPr id="0" name=""/>
        <dsp:cNvSpPr/>
      </dsp:nvSpPr>
      <dsp:spPr>
        <a:xfrm>
          <a:off x="4527321" y="1648332"/>
          <a:ext cx="2033334" cy="1220000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vlastnosti mořské vody</a:t>
          </a:r>
        </a:p>
      </dsp:txBody>
      <dsp:txXfrm>
        <a:off x="4527321" y="1648332"/>
        <a:ext cx="2033334" cy="1220000"/>
      </dsp:txXfrm>
    </dsp:sp>
    <dsp:sp modelId="{BC96A9CA-1CEB-4AF6-A87C-FBD3AB402411}">
      <dsp:nvSpPr>
        <dsp:cNvPr id="0" name=""/>
        <dsp:cNvSpPr/>
      </dsp:nvSpPr>
      <dsp:spPr>
        <a:xfrm>
          <a:off x="6715129" y="1648332"/>
          <a:ext cx="2033334" cy="1220000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pohyby oceánské vody</a:t>
          </a:r>
          <a:endParaRPr lang="cs-CZ" sz="2400" kern="1200" dirty="0"/>
        </a:p>
      </dsp:txBody>
      <dsp:txXfrm>
        <a:off x="6715129" y="1648332"/>
        <a:ext cx="2033334" cy="1220000"/>
      </dsp:txXfrm>
    </dsp:sp>
    <dsp:sp modelId="{802AFF8F-A710-40F3-A00D-100F373737B8}">
      <dsp:nvSpPr>
        <dsp:cNvPr id="0" name=""/>
        <dsp:cNvSpPr/>
      </dsp:nvSpPr>
      <dsp:spPr>
        <a:xfrm>
          <a:off x="87536" y="3102740"/>
          <a:ext cx="2033334" cy="1220000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život v oceánu</a:t>
          </a:r>
          <a:endParaRPr lang="cs-CZ" sz="2400" kern="1200" dirty="0"/>
        </a:p>
      </dsp:txBody>
      <dsp:txXfrm>
        <a:off x="87536" y="3102740"/>
        <a:ext cx="2033334" cy="1220000"/>
      </dsp:txXfrm>
    </dsp:sp>
    <dsp:sp modelId="{D5B814DB-2B46-4BBC-98D8-8038F299A82F}">
      <dsp:nvSpPr>
        <dsp:cNvPr id="0" name=""/>
        <dsp:cNvSpPr/>
      </dsp:nvSpPr>
      <dsp:spPr>
        <a:xfrm>
          <a:off x="4536512" y="3096347"/>
          <a:ext cx="2033334" cy="1220000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 využití světového oceánu</a:t>
          </a:r>
          <a:endParaRPr lang="cs-CZ" sz="2400" kern="1200" dirty="0"/>
        </a:p>
      </dsp:txBody>
      <dsp:txXfrm>
        <a:off x="4536512" y="3096347"/>
        <a:ext cx="2033334" cy="1220000"/>
      </dsp:txXfrm>
    </dsp:sp>
    <dsp:sp modelId="{8C8086F4-EA7A-4DA8-B360-C7A5B3E6375F}">
      <dsp:nvSpPr>
        <dsp:cNvPr id="0" name=""/>
        <dsp:cNvSpPr/>
      </dsp:nvSpPr>
      <dsp:spPr>
        <a:xfrm>
          <a:off x="6696747" y="3096347"/>
          <a:ext cx="2033334" cy="1220000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0" kern="1200" dirty="0" smtClean="0"/>
            <a:t>přírodní katastrofy a znečištění</a:t>
          </a:r>
          <a:endParaRPr lang="cs-CZ" sz="2400" b="0" kern="1200" dirty="0"/>
        </a:p>
      </dsp:txBody>
      <dsp:txXfrm>
        <a:off x="6696747" y="3096347"/>
        <a:ext cx="2033334" cy="1220000"/>
      </dsp:txXfrm>
    </dsp:sp>
    <dsp:sp modelId="{BAA9C6B7-595A-4370-8301-2396CE27676B}">
      <dsp:nvSpPr>
        <dsp:cNvPr id="0" name=""/>
        <dsp:cNvSpPr/>
      </dsp:nvSpPr>
      <dsp:spPr>
        <a:xfrm>
          <a:off x="2304256" y="3096347"/>
          <a:ext cx="2033334" cy="1220000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výzkum světového oceánu</a:t>
          </a:r>
          <a:endParaRPr lang="cs-CZ" sz="2400" kern="1200" dirty="0"/>
        </a:p>
      </dsp:txBody>
      <dsp:txXfrm>
        <a:off x="2304256" y="3096347"/>
        <a:ext cx="2033334" cy="12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845662-10A7-4752-9E2D-8B5796096519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4239D7-A7E0-4AFA-8120-5D3156E3F58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983983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4239D7-A7E0-4AFA-8120-5D3156E3F58A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4239D7-A7E0-4AFA-8120-5D3156E3F58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16428243"/>
      </p:ext>
    </p:extLst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6271583"/>
      </p:ext>
    </p:extLst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11449361"/>
      </p:ext>
    </p:extLst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66512539"/>
      </p:ext>
    </p:extLst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1672781"/>
      </p:ext>
    </p:extLst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736958"/>
      </p:ext>
    </p:extLst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0412044"/>
      </p:ext>
    </p:extLst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06233471"/>
      </p:ext>
    </p:extLst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82087476"/>
      </p:ext>
    </p:extLst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90738270"/>
      </p:ext>
    </p:extLst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7229784"/>
      </p:ext>
    </p:extLst>
  </p:cSld>
  <p:clrMapOvr>
    <a:masterClrMapping/>
  </p:clrMapOvr>
  <p:transition spd="slow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  <a:alpha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488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12" Type="http://schemas.openxmlformats.org/officeDocument/2006/relationships/image" Target="../media/image1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11" Type="http://schemas.openxmlformats.org/officeDocument/2006/relationships/image" Target="../media/image10.jpeg"/><Relationship Id="rId5" Type="http://schemas.openxmlformats.org/officeDocument/2006/relationships/image" Target="../media/image4.jpeg"/><Relationship Id="rId10" Type="http://schemas.openxmlformats.org/officeDocument/2006/relationships/image" Target="../media/image9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17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0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0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jpeg"/><Relationship Id="rId3" Type="http://schemas.openxmlformats.org/officeDocument/2006/relationships/image" Target="../media/image4.jpeg"/><Relationship Id="rId7" Type="http://schemas.openxmlformats.org/officeDocument/2006/relationships/image" Target="../media/image28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27.jpeg"/><Relationship Id="rId5" Type="http://schemas.openxmlformats.org/officeDocument/2006/relationships/image" Target="../media/image26.jpeg"/><Relationship Id="rId4" Type="http://schemas.openxmlformats.org/officeDocument/2006/relationships/image" Target="../media/image11.jpe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image" Target="../media/image26.jpeg"/><Relationship Id="rId7" Type="http://schemas.openxmlformats.org/officeDocument/2006/relationships/image" Target="../media/image2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1.jpeg"/><Relationship Id="rId5" Type="http://schemas.openxmlformats.org/officeDocument/2006/relationships/image" Target="../media/image28.jpeg"/><Relationship Id="rId4" Type="http://schemas.openxmlformats.org/officeDocument/2006/relationships/image" Target="../media/image27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33.jpeg"/><Relationship Id="rId4" Type="http://schemas.openxmlformats.org/officeDocument/2006/relationships/image" Target="../media/image32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33.jpeg"/><Relationship Id="rId4" Type="http://schemas.openxmlformats.org/officeDocument/2006/relationships/image" Target="../media/image32.jpe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hyperlink" Target="http://www.office.microsoft/" TargetMode="Externa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35.jpe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jpeg"/><Relationship Id="rId3" Type="http://schemas.openxmlformats.org/officeDocument/2006/relationships/image" Target="../media/image37.png"/><Relationship Id="rId7" Type="http://schemas.openxmlformats.org/officeDocument/2006/relationships/image" Target="../media/image40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4.jpeg"/><Relationship Id="rId5" Type="http://schemas.openxmlformats.org/officeDocument/2006/relationships/image" Target="../media/image39.jpeg"/><Relationship Id="rId4" Type="http://schemas.openxmlformats.org/officeDocument/2006/relationships/image" Target="../media/image38.jpe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jpeg"/><Relationship Id="rId3" Type="http://schemas.openxmlformats.org/officeDocument/2006/relationships/image" Target="../media/image43.jpeg"/><Relationship Id="rId7" Type="http://schemas.openxmlformats.org/officeDocument/2006/relationships/image" Target="../media/image46.jpe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31.jpeg"/><Relationship Id="rId5" Type="http://schemas.openxmlformats.org/officeDocument/2006/relationships/image" Target="../media/image45.jpeg"/><Relationship Id="rId4" Type="http://schemas.openxmlformats.org/officeDocument/2006/relationships/image" Target="../media/image44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34023190"/>
              </p:ext>
            </p:extLst>
          </p:nvPr>
        </p:nvGraphicFramePr>
        <p:xfrm>
          <a:off x="971600" y="2564904"/>
          <a:ext cx="7200800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200800"/>
              </a:tblGrid>
              <a:tr h="53492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Michaela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Čapková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28.3.2013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VY_52_INOVACE_14_ZEMĚPIS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zeměpisné pojmy – Oceánská voda</a:t>
                      </a:r>
                    </a:p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 6.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994054989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763688" y="332656"/>
            <a:ext cx="5616624" cy="1152128"/>
          </a:xfrm>
          <a:solidFill>
            <a:srgbClr val="F7FAF0"/>
          </a:solidFill>
          <a:ln>
            <a:noFill/>
          </a:ln>
        </p:spPr>
        <p:txBody>
          <a:bodyPr>
            <a:noAutofit/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r>
              <a:rPr lang="cs-CZ" sz="4000" b="1" dirty="0" smtClean="0">
                <a:solidFill>
                  <a:schemeClr val="accent1"/>
                </a:solidFill>
                <a:effectLst>
                  <a:outerShdw blurRad="38100" dist="38100" dir="2700000" algn="ctr" rotWithShape="0">
                    <a:prstClr val="black">
                      <a:alpha val="43000"/>
                    </a:prstClr>
                  </a:outerShdw>
                </a:effectLst>
                <a:latin typeface="Calibri" pitchFamily="34" charset="0"/>
                <a:cs typeface="Calibri" pitchFamily="34" charset="0"/>
              </a:rPr>
              <a:t>OCEÁNSKÁ  VODA</a:t>
            </a:r>
            <a:endParaRPr lang="cs-CZ" sz="4000" b="1" dirty="0">
              <a:solidFill>
                <a:schemeClr val="accent1"/>
              </a:solidFill>
              <a:effectLst>
                <a:outerShdw blurRad="38100" dist="38100" dir="2700000" algn="ctr" rotWithShape="0">
                  <a:prstClr val="black">
                    <a:alpha val="43000"/>
                  </a:prst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8" name="Picture 21" descr="C:\Users\Čapková\AppData\Local\Microsoft\Windows\Temporary Internet Files\Content.IE5\N0AUNMW1\MP900400374[1].jpg"/>
          <p:cNvPicPr>
            <a:picLocks noChangeAspect="1" noChangeArrowheads="1"/>
          </p:cNvPicPr>
          <p:nvPr/>
        </p:nvPicPr>
        <p:blipFill>
          <a:blip r:embed="rId3" cstate="print">
            <a:lum bright="10000"/>
          </a:blip>
          <a:srcRect/>
          <a:stretch>
            <a:fillRect/>
          </a:stretch>
        </p:blipFill>
        <p:spPr bwMode="auto">
          <a:xfrm>
            <a:off x="2987824" y="1844824"/>
            <a:ext cx="3168352" cy="2775889"/>
          </a:xfrm>
          <a:prstGeom prst="rect">
            <a:avLst/>
          </a:prstGeom>
          <a:noFill/>
        </p:spPr>
      </p:pic>
      <p:pic>
        <p:nvPicPr>
          <p:cNvPr id="12" name="Picture 16" descr="C:\Users\Čapková\AppData\Local\Microsoft\Windows\Temporary Internet Files\Content.IE5\SF587O6V\MP900262537[1].jpg"/>
          <p:cNvPicPr>
            <a:picLocks noChangeAspect="1" noChangeArrowheads="1"/>
          </p:cNvPicPr>
          <p:nvPr/>
        </p:nvPicPr>
        <p:blipFill>
          <a:blip r:embed="rId4" cstate="print">
            <a:lum bright="10000"/>
          </a:blip>
          <a:srcRect/>
          <a:stretch>
            <a:fillRect/>
          </a:stretch>
        </p:blipFill>
        <p:spPr bwMode="auto">
          <a:xfrm rot="271654">
            <a:off x="6653288" y="1705683"/>
            <a:ext cx="2016224" cy="1728191"/>
          </a:xfrm>
          <a:prstGeom prst="rect">
            <a:avLst/>
          </a:prstGeom>
          <a:noFill/>
        </p:spPr>
      </p:pic>
      <p:pic>
        <p:nvPicPr>
          <p:cNvPr id="15" name="Picture 10" descr="C:\Users\Čapková\AppData\Local\Microsoft\Windows\Temporary Internet Files\Content.IE5\FEONWA0D\MP90028929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20272" y="3645024"/>
            <a:ext cx="1872208" cy="1224136"/>
          </a:xfrm>
          <a:prstGeom prst="rect">
            <a:avLst/>
          </a:prstGeom>
          <a:noFill/>
        </p:spPr>
      </p:pic>
      <p:pic>
        <p:nvPicPr>
          <p:cNvPr id="17" name="Picture 12" descr="C:\Users\Čapková\AppData\Local\Microsoft\Windows\Temporary Internet Files\Content.IE5\SF587O6V\MP900399912[1].jpg"/>
          <p:cNvPicPr>
            <a:picLocks noChangeAspect="1" noChangeArrowheads="1"/>
          </p:cNvPicPr>
          <p:nvPr/>
        </p:nvPicPr>
        <p:blipFill>
          <a:blip r:embed="rId6" cstate="print"/>
          <a:srcRect r="22253"/>
          <a:stretch>
            <a:fillRect/>
          </a:stretch>
        </p:blipFill>
        <p:spPr bwMode="auto">
          <a:xfrm>
            <a:off x="3635896" y="5013176"/>
            <a:ext cx="1900212" cy="1584176"/>
          </a:xfrm>
          <a:prstGeom prst="rect">
            <a:avLst/>
          </a:prstGeom>
          <a:noFill/>
        </p:spPr>
      </p:pic>
      <p:pic>
        <p:nvPicPr>
          <p:cNvPr id="20" name="Picture 3" descr="C:\Users\Čapková\Desktop\ropná skvrna.jpg"/>
          <p:cNvPicPr>
            <a:picLocks noChangeAspect="1" noChangeArrowheads="1"/>
          </p:cNvPicPr>
          <p:nvPr/>
        </p:nvPicPr>
        <p:blipFill>
          <a:blip r:embed="rId7" cstate="print"/>
          <a:srcRect l="18415" t="3833" b="54148"/>
          <a:stretch>
            <a:fillRect/>
          </a:stretch>
        </p:blipFill>
        <p:spPr bwMode="auto">
          <a:xfrm>
            <a:off x="7020272" y="5157192"/>
            <a:ext cx="1872208" cy="1368152"/>
          </a:xfrm>
          <a:prstGeom prst="rect">
            <a:avLst/>
          </a:prstGeom>
          <a:noFill/>
          <a:ln>
            <a:noFill/>
          </a:ln>
        </p:spPr>
      </p:pic>
      <p:pic>
        <p:nvPicPr>
          <p:cNvPr id="21" name="Picture 17" descr="C:\Users\Čapková\AppData\Local\Microsoft\Windows\Temporary Internet Files\Content.IE5\3CUMML4I\MP900423052[1].jpg"/>
          <p:cNvPicPr>
            <a:picLocks noChangeAspect="1" noChangeArrowheads="1"/>
          </p:cNvPicPr>
          <p:nvPr/>
        </p:nvPicPr>
        <p:blipFill>
          <a:blip r:embed="rId8" cstate="print"/>
          <a:srcRect l="6452"/>
          <a:stretch>
            <a:fillRect/>
          </a:stretch>
        </p:blipFill>
        <p:spPr bwMode="auto">
          <a:xfrm rot="21249267">
            <a:off x="477608" y="1727015"/>
            <a:ext cx="2016224" cy="1714604"/>
          </a:xfrm>
          <a:prstGeom prst="rect">
            <a:avLst/>
          </a:prstGeom>
          <a:noFill/>
        </p:spPr>
      </p:pic>
      <p:pic>
        <p:nvPicPr>
          <p:cNvPr id="26" name="Picture 11" descr="C:\Users\Čapková\AppData\Local\Microsoft\Windows\Temporary Internet Files\Content.IE5\TEEIMP77\MP900448372[1].jpg"/>
          <p:cNvPicPr>
            <a:picLocks noChangeAspect="1" noChangeArrowheads="1"/>
          </p:cNvPicPr>
          <p:nvPr/>
        </p:nvPicPr>
        <p:blipFill>
          <a:blip r:embed="rId9" cstate="print"/>
          <a:srcRect l="7396" r="37136"/>
          <a:stretch>
            <a:fillRect/>
          </a:stretch>
        </p:blipFill>
        <p:spPr bwMode="auto">
          <a:xfrm>
            <a:off x="5652120" y="5013176"/>
            <a:ext cx="1152128" cy="1584176"/>
          </a:xfrm>
          <a:prstGeom prst="rect">
            <a:avLst/>
          </a:prstGeom>
          <a:noFill/>
        </p:spPr>
      </p:pic>
      <p:pic>
        <p:nvPicPr>
          <p:cNvPr id="18" name="Picture 6" descr="C:\Users\Čapková\AppData\Local\Microsoft\Windows\Temporary Internet Files\Content.IE5\Z7WE9UHV\MP900431096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339752" y="5013176"/>
            <a:ext cx="1152128" cy="1584176"/>
          </a:xfrm>
          <a:prstGeom prst="rect">
            <a:avLst/>
          </a:prstGeom>
          <a:noFill/>
        </p:spPr>
      </p:pic>
      <p:pic>
        <p:nvPicPr>
          <p:cNvPr id="19" name="Picture 2" descr="C:\Users\Čapková\Desktop\mořský rybolov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51520" y="5229200"/>
            <a:ext cx="1872208" cy="1368152"/>
          </a:xfrm>
          <a:prstGeom prst="rect">
            <a:avLst/>
          </a:prstGeom>
          <a:noFill/>
        </p:spPr>
      </p:pic>
      <p:pic>
        <p:nvPicPr>
          <p:cNvPr id="22" name="Picture 3" descr="C:\Users\Čapková\AppData\Local\Microsoft\Windows\Temporary Internet Files\Content.IE5\MZ4HHNCJ\MP900180740[1].jpg"/>
          <p:cNvPicPr>
            <a:picLocks noChangeAspect="1" noChangeArrowheads="1"/>
          </p:cNvPicPr>
          <p:nvPr/>
        </p:nvPicPr>
        <p:blipFill>
          <a:blip r:embed="rId12" cstate="print">
            <a:lum bright="20000" contrast="20000"/>
          </a:blip>
          <a:srcRect/>
          <a:stretch>
            <a:fillRect/>
          </a:stretch>
        </p:blipFill>
        <p:spPr bwMode="auto">
          <a:xfrm>
            <a:off x="251520" y="3645024"/>
            <a:ext cx="1872208" cy="1224136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23"/>
          <p:cNvGraphicFramePr>
            <a:graphicFrameLocks/>
          </p:cNvGraphicFramePr>
          <p:nvPr/>
        </p:nvGraphicFramePr>
        <p:xfrm>
          <a:off x="179512" y="1772816"/>
          <a:ext cx="8748464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Zaoblený obdélník 2"/>
          <p:cNvSpPr/>
          <p:nvPr/>
        </p:nvSpPr>
        <p:spPr>
          <a:xfrm>
            <a:off x="2123728" y="476672"/>
            <a:ext cx="4896544" cy="1008112"/>
          </a:xfrm>
          <a:prstGeom prst="roundRect">
            <a:avLst>
              <a:gd name="adj" fmla="val 20790"/>
            </a:avLst>
          </a:prstGeom>
          <a:solidFill>
            <a:srgbClr val="B7DCE7">
              <a:alpha val="16863"/>
            </a:srgbClr>
          </a:solidFill>
          <a:ln w="28575">
            <a:solidFill>
              <a:schemeClr val="accent4">
                <a:lumMod val="60000"/>
                <a:lumOff val="4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accent5">
                    <a:lumMod val="75000"/>
                  </a:schemeClr>
                </a:solidFill>
              </a:rPr>
              <a:t>OCEÁNSKÁ VODA</a:t>
            </a:r>
            <a:endParaRPr lang="cs-CZ" sz="4400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9"/>
          <p:cNvSpPr txBox="1">
            <a:spLocks/>
          </p:cNvSpPr>
          <p:nvPr/>
        </p:nvSpPr>
        <p:spPr>
          <a:xfrm>
            <a:off x="1547664" y="620688"/>
            <a:ext cx="5976664" cy="792088"/>
          </a:xfrm>
          <a:prstGeom prst="rect">
            <a:avLst/>
          </a:prstGeom>
          <a:solidFill>
            <a:srgbClr val="FFFF66">
              <a:alpha val="50196"/>
            </a:srgbClr>
          </a:solidFill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noProof="0" dirty="0" smtClean="0">
                <a:latin typeface="+mj-lt"/>
                <a:ea typeface="+mj-ea"/>
                <a:cs typeface="+mj-cs"/>
              </a:rPr>
              <a:t>Šipkou spoj význam pojmu</a:t>
            </a:r>
            <a:endParaRPr kumimoji="0" lang="cs-CZ" sz="4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475656" y="1700808"/>
          <a:ext cx="6096000" cy="412910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48000"/>
                <a:gridCol w="3048000"/>
              </a:tblGrid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SVĚTOVÝ</a:t>
                      </a:r>
                      <a:r>
                        <a:rPr lang="cs-CZ" sz="2000" b="1" baseline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OCEÁN</a:t>
                      </a:r>
                      <a:endParaRPr lang="cs-CZ" sz="2000" b="1" dirty="0" smtClean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endParaRPr lang="cs-CZ" sz="20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b="1" baseline="0" dirty="0" smtClean="0"/>
                        <a:t>přírodní zúžená část oceánů nebo moří</a:t>
                      </a:r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OCEÁN</a:t>
                      </a:r>
                    </a:p>
                    <a:p>
                      <a:endParaRPr lang="cs-CZ" sz="20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umělá vodní cesta</a:t>
                      </a:r>
                      <a:endParaRPr lang="cs-CZ" b="1" dirty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MOŘE</a:t>
                      </a:r>
                      <a:endParaRPr lang="cs-CZ" sz="20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výběžek oceánu nebo moře do pevniny</a:t>
                      </a:r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ZÁLIV</a:t>
                      </a:r>
                    </a:p>
                    <a:p>
                      <a:endParaRPr lang="cs-CZ" sz="20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PRŮLIV</a:t>
                      </a:r>
                    </a:p>
                    <a:p>
                      <a:endParaRPr lang="cs-CZ" sz="20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část</a:t>
                      </a:r>
                      <a:r>
                        <a:rPr lang="cs-CZ" b="1" baseline="0" dirty="0" smtClean="0"/>
                        <a:t> oceánu při pobřeží </a:t>
                      </a:r>
                      <a:endParaRPr lang="cs-CZ" b="1" dirty="0" smtClean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PRŮPLAV</a:t>
                      </a:r>
                      <a:endParaRPr lang="cs-CZ" sz="20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větší část světového</a:t>
                      </a:r>
                      <a:r>
                        <a:rPr lang="cs-CZ" b="1" baseline="0" dirty="0" smtClean="0"/>
                        <a:t> oceánu</a:t>
                      </a:r>
                      <a:endParaRPr lang="cs-CZ" b="1" dirty="0" smtClean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Obdélník 3"/>
          <p:cNvSpPr/>
          <p:nvPr/>
        </p:nvSpPr>
        <p:spPr>
          <a:xfrm>
            <a:off x="4499992" y="3789040"/>
            <a:ext cx="224599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 oceánská voda </a:t>
            </a:r>
          </a:p>
          <a:p>
            <a:r>
              <a:rPr lang="cs-CZ" b="1" dirty="0" smtClean="0"/>
              <a:t> na zemském povrchu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347864" y="0"/>
            <a:ext cx="2447786" cy="46166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ZÁKLADNÍ POJMY</a:t>
            </a:r>
            <a:endParaRPr lang="cs-CZ" sz="2400" b="1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475656" y="1700808"/>
          <a:ext cx="6096000" cy="412910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48000"/>
                <a:gridCol w="3048000"/>
              </a:tblGrid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SVĚTOVÝ</a:t>
                      </a:r>
                      <a:r>
                        <a:rPr lang="cs-CZ" sz="2000" b="1" baseline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OCEÁN</a:t>
                      </a:r>
                      <a:endParaRPr lang="cs-CZ" sz="2000" b="1" dirty="0" smtClean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endParaRPr lang="cs-CZ" sz="20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b="1" baseline="0" dirty="0" smtClean="0"/>
                        <a:t>přírodní zúžená část oceánů nebo moří</a:t>
                      </a:r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OCEÁN</a:t>
                      </a:r>
                    </a:p>
                    <a:p>
                      <a:endParaRPr lang="cs-CZ" sz="20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umělá vodní cesta</a:t>
                      </a:r>
                      <a:endParaRPr lang="cs-CZ" b="1" dirty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MOŘE</a:t>
                      </a:r>
                      <a:endParaRPr lang="cs-CZ" sz="20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výběžek oceánu nebo moře do pevniny</a:t>
                      </a:r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ZÁLIV</a:t>
                      </a:r>
                    </a:p>
                    <a:p>
                      <a:endParaRPr lang="cs-CZ" sz="20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PRŮLIV</a:t>
                      </a:r>
                    </a:p>
                    <a:p>
                      <a:endParaRPr lang="cs-CZ" sz="20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část</a:t>
                      </a:r>
                      <a:r>
                        <a:rPr lang="cs-CZ" b="1" baseline="0" dirty="0" smtClean="0"/>
                        <a:t> oceánu při pobřeží </a:t>
                      </a:r>
                      <a:endParaRPr lang="cs-CZ" b="1" dirty="0" smtClean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PRŮPLAV</a:t>
                      </a:r>
                      <a:endParaRPr lang="cs-CZ" sz="20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větší část světového</a:t>
                      </a:r>
                      <a:r>
                        <a:rPr lang="cs-CZ" b="1" baseline="0" dirty="0" smtClean="0"/>
                        <a:t> oceánu</a:t>
                      </a:r>
                      <a:endParaRPr lang="cs-CZ" b="1" dirty="0" smtClean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Obdélník 3"/>
          <p:cNvSpPr/>
          <p:nvPr/>
        </p:nvSpPr>
        <p:spPr>
          <a:xfrm>
            <a:off x="4499992" y="3789040"/>
            <a:ext cx="224599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 oceánská voda </a:t>
            </a:r>
          </a:p>
          <a:p>
            <a:r>
              <a:rPr lang="cs-CZ" b="1" dirty="0" smtClean="0"/>
              <a:t> na zemském povrchu</a:t>
            </a:r>
          </a:p>
        </p:txBody>
      </p:sp>
      <p:sp>
        <p:nvSpPr>
          <p:cNvPr id="5" name="Nadpis 9"/>
          <p:cNvSpPr txBox="1">
            <a:spLocks/>
          </p:cNvSpPr>
          <p:nvPr/>
        </p:nvSpPr>
        <p:spPr>
          <a:xfrm>
            <a:off x="1547664" y="620688"/>
            <a:ext cx="5976664" cy="792088"/>
          </a:xfrm>
          <a:prstGeom prst="rect">
            <a:avLst/>
          </a:prstGeom>
          <a:noFill/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dirty="0" smtClean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Řešení: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cxnSp>
        <p:nvCxnSpPr>
          <p:cNvPr id="6" name="Přímá spojovací šipka 5"/>
          <p:cNvCxnSpPr/>
          <p:nvPr/>
        </p:nvCxnSpPr>
        <p:spPr>
          <a:xfrm>
            <a:off x="3419872" y="2060848"/>
            <a:ext cx="1224136" cy="208823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3419872" y="2708920"/>
            <a:ext cx="1224136" cy="259228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>
            <a:off x="3419872" y="3429000"/>
            <a:ext cx="1224136" cy="129614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 flipV="1">
            <a:off x="3491880" y="1988840"/>
            <a:ext cx="1152128" cy="280831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 flipV="1">
            <a:off x="3419872" y="2708920"/>
            <a:ext cx="1224136" cy="288032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šipka 34"/>
          <p:cNvCxnSpPr/>
          <p:nvPr/>
        </p:nvCxnSpPr>
        <p:spPr>
          <a:xfrm flipV="1">
            <a:off x="3419872" y="3429000"/>
            <a:ext cx="1224136" cy="72008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TextovéPole 52"/>
          <p:cNvSpPr txBox="1"/>
          <p:nvPr/>
        </p:nvSpPr>
        <p:spPr>
          <a:xfrm>
            <a:off x="3347864" y="0"/>
            <a:ext cx="2447786" cy="47667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ZÁKLADNÍ POJMY</a:t>
            </a:r>
            <a:endParaRPr lang="cs-CZ" sz="2400" b="1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Čapková\Desktop\Vodstvo na Zemi.jpg"/>
          <p:cNvPicPr>
            <a:picLocks noChangeAspect="1" noChangeArrowheads="1"/>
          </p:cNvPicPr>
          <p:nvPr/>
        </p:nvPicPr>
        <p:blipFill>
          <a:blip r:embed="rId2" cstate="print"/>
          <a:srcRect l="877"/>
          <a:stretch>
            <a:fillRect/>
          </a:stretch>
        </p:blipFill>
        <p:spPr bwMode="auto">
          <a:xfrm>
            <a:off x="467544" y="1412776"/>
            <a:ext cx="8136904" cy="4693445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3347864" y="0"/>
            <a:ext cx="2447786" cy="46166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ZÁKLADNÍ POJMY</a:t>
            </a:r>
            <a:endParaRPr lang="cs-CZ" sz="2400" b="1" dirty="0"/>
          </a:p>
        </p:txBody>
      </p:sp>
      <p:sp>
        <p:nvSpPr>
          <p:cNvPr id="4" name="Nadpis 9"/>
          <p:cNvSpPr txBox="1">
            <a:spLocks/>
          </p:cNvSpPr>
          <p:nvPr/>
        </p:nvSpPr>
        <p:spPr>
          <a:xfrm>
            <a:off x="2267744" y="692696"/>
            <a:ext cx="4752528" cy="792088"/>
          </a:xfrm>
          <a:prstGeom prst="rect">
            <a:avLst/>
          </a:prstGeom>
          <a:solidFill>
            <a:srgbClr val="FFFF66">
              <a:alpha val="50196"/>
            </a:srgbClr>
          </a:solidFill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dirty="0" smtClean="0">
                <a:latin typeface="+mj-lt"/>
                <a:ea typeface="+mj-ea"/>
                <a:cs typeface="+mj-cs"/>
              </a:rPr>
              <a:t>K pojmu doplň název</a:t>
            </a:r>
            <a:endParaRPr kumimoji="0" lang="cs-CZ" sz="4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Čárový popisek 1 4"/>
          <p:cNvSpPr/>
          <p:nvPr/>
        </p:nvSpPr>
        <p:spPr>
          <a:xfrm>
            <a:off x="2987824" y="4149080"/>
            <a:ext cx="1872208" cy="216024"/>
          </a:xfrm>
          <a:prstGeom prst="borderCallout1">
            <a:avLst>
              <a:gd name="adj1" fmla="val 4641"/>
              <a:gd name="adj2" fmla="val 48648"/>
              <a:gd name="adj3" fmla="val -153017"/>
              <a:gd name="adj4" fmla="val 73409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211960" y="4077072"/>
            <a:ext cx="6610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 záliv</a:t>
            </a:r>
            <a:endParaRPr lang="cs-CZ" b="1" dirty="0"/>
          </a:p>
        </p:txBody>
      </p:sp>
      <p:sp>
        <p:nvSpPr>
          <p:cNvPr id="10" name="Čárový popisek 1 9"/>
          <p:cNvSpPr/>
          <p:nvPr/>
        </p:nvSpPr>
        <p:spPr>
          <a:xfrm>
            <a:off x="2051720" y="2564904"/>
            <a:ext cx="1872208" cy="216024"/>
          </a:xfrm>
          <a:prstGeom prst="borderCallout1">
            <a:avLst>
              <a:gd name="adj1" fmla="val 49535"/>
              <a:gd name="adj2" fmla="val 99709"/>
              <a:gd name="adj3" fmla="val 148415"/>
              <a:gd name="adj4" fmla="val 115589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Čárový popisek 1 10"/>
          <p:cNvSpPr/>
          <p:nvPr/>
        </p:nvSpPr>
        <p:spPr>
          <a:xfrm>
            <a:off x="6516216" y="3429000"/>
            <a:ext cx="1872208" cy="216024"/>
          </a:xfrm>
          <a:prstGeom prst="borderCallout1">
            <a:avLst>
              <a:gd name="adj1" fmla="val 94429"/>
              <a:gd name="adj2" fmla="val 51608"/>
              <a:gd name="adj3" fmla="val 334406"/>
              <a:gd name="adj4" fmla="val 59348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Čárový popisek 1 12"/>
          <p:cNvSpPr/>
          <p:nvPr/>
        </p:nvSpPr>
        <p:spPr>
          <a:xfrm>
            <a:off x="611560" y="3861048"/>
            <a:ext cx="1872208" cy="216024"/>
          </a:xfrm>
          <a:prstGeom prst="borderCallout1">
            <a:avLst>
              <a:gd name="adj1" fmla="val 49535"/>
              <a:gd name="adj2" fmla="val 99709"/>
              <a:gd name="adj3" fmla="val -127362"/>
              <a:gd name="adj4" fmla="val 103749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547664" y="3789040"/>
            <a:ext cx="9652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 průplav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668344" y="3356992"/>
            <a:ext cx="6902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moře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03848" y="2492896"/>
            <a:ext cx="7344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průliv</a:t>
            </a:r>
            <a:endParaRPr lang="cs-CZ" b="1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Čapková\Desktop\Vodstvo na Zemi.jpg"/>
          <p:cNvPicPr>
            <a:picLocks noChangeAspect="1" noChangeArrowheads="1"/>
          </p:cNvPicPr>
          <p:nvPr/>
        </p:nvPicPr>
        <p:blipFill>
          <a:blip r:embed="rId2" cstate="print"/>
          <a:srcRect l="877"/>
          <a:stretch>
            <a:fillRect/>
          </a:stretch>
        </p:blipFill>
        <p:spPr bwMode="auto">
          <a:xfrm>
            <a:off x="467544" y="1412776"/>
            <a:ext cx="8136904" cy="4693445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3347864" y="0"/>
            <a:ext cx="2447786" cy="46166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ZÁKLADNÍ POJMY</a:t>
            </a:r>
            <a:endParaRPr lang="cs-CZ" sz="2400" b="1" dirty="0"/>
          </a:p>
        </p:txBody>
      </p:sp>
      <p:sp>
        <p:nvSpPr>
          <p:cNvPr id="5" name="Čárový popisek 1 4"/>
          <p:cNvSpPr/>
          <p:nvPr/>
        </p:nvSpPr>
        <p:spPr>
          <a:xfrm>
            <a:off x="2987824" y="4149080"/>
            <a:ext cx="1872208" cy="216024"/>
          </a:xfrm>
          <a:prstGeom prst="borderCallout1">
            <a:avLst>
              <a:gd name="adj1" fmla="val 4641"/>
              <a:gd name="adj2" fmla="val 48648"/>
              <a:gd name="adj3" fmla="val -153017"/>
              <a:gd name="adj4" fmla="val 73409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211960" y="4077072"/>
            <a:ext cx="6610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 záliv</a:t>
            </a:r>
            <a:endParaRPr lang="cs-CZ" b="1" dirty="0"/>
          </a:p>
        </p:txBody>
      </p:sp>
      <p:sp>
        <p:nvSpPr>
          <p:cNvPr id="10" name="Čárový popisek 1 9"/>
          <p:cNvSpPr/>
          <p:nvPr/>
        </p:nvSpPr>
        <p:spPr>
          <a:xfrm>
            <a:off x="2051720" y="2564904"/>
            <a:ext cx="1872208" cy="216024"/>
          </a:xfrm>
          <a:prstGeom prst="borderCallout1">
            <a:avLst>
              <a:gd name="adj1" fmla="val 49535"/>
              <a:gd name="adj2" fmla="val 99709"/>
              <a:gd name="adj3" fmla="val 148415"/>
              <a:gd name="adj4" fmla="val 115589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Čárový popisek 1 10"/>
          <p:cNvSpPr/>
          <p:nvPr/>
        </p:nvSpPr>
        <p:spPr>
          <a:xfrm>
            <a:off x="6516216" y="3429000"/>
            <a:ext cx="1872208" cy="216024"/>
          </a:xfrm>
          <a:prstGeom prst="borderCallout1">
            <a:avLst>
              <a:gd name="adj1" fmla="val 94429"/>
              <a:gd name="adj2" fmla="val 51608"/>
              <a:gd name="adj3" fmla="val 334406"/>
              <a:gd name="adj4" fmla="val 59348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Čárový popisek 1 12"/>
          <p:cNvSpPr/>
          <p:nvPr/>
        </p:nvSpPr>
        <p:spPr>
          <a:xfrm>
            <a:off x="611560" y="3861048"/>
            <a:ext cx="1872208" cy="216024"/>
          </a:xfrm>
          <a:prstGeom prst="borderCallout1">
            <a:avLst>
              <a:gd name="adj1" fmla="val 49535"/>
              <a:gd name="adj2" fmla="val 99709"/>
              <a:gd name="adj3" fmla="val -127362"/>
              <a:gd name="adj4" fmla="val 103749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547664" y="3789040"/>
            <a:ext cx="9652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 průplav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668344" y="3356992"/>
            <a:ext cx="6902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moře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03848" y="2492896"/>
            <a:ext cx="7344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průliv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131840" y="4077072"/>
            <a:ext cx="1120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Guinejský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979712" y="2492896"/>
            <a:ext cx="13399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Gibraltarský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39552" y="3789040"/>
            <a:ext cx="11532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Panamský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660232" y="3356992"/>
            <a:ext cx="10226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Korálové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8" name="Nadpis 9"/>
          <p:cNvSpPr txBox="1">
            <a:spLocks/>
          </p:cNvSpPr>
          <p:nvPr/>
        </p:nvSpPr>
        <p:spPr>
          <a:xfrm>
            <a:off x="1619672" y="692696"/>
            <a:ext cx="5976664" cy="792088"/>
          </a:xfrm>
          <a:prstGeom prst="rect">
            <a:avLst/>
          </a:prstGeom>
          <a:noFill/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dirty="0" smtClean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Řešení: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0"/>
            <a:ext cx="2446182" cy="46166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 ZÁKLADNÍ ÚDAJE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43808" y="548680"/>
            <a:ext cx="33774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Doplň správný údaj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9512" y="1268760"/>
            <a:ext cx="90947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Jakou část zemského povrchu zaujímá světový oceán?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1772816"/>
            <a:ext cx="15937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400" b="1" dirty="0" smtClean="0"/>
              <a:t>.............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2492896"/>
            <a:ext cx="58081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Kolik oceánů tvoří světový oceán?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2996952"/>
            <a:ext cx="15937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400" b="1" dirty="0" smtClean="0"/>
              <a:t>.............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9512" y="3717032"/>
            <a:ext cx="64754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Největší moře (patří Tichému oceánu)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67544" y="4221088"/>
            <a:ext cx="15937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400" b="1" dirty="0" smtClean="0"/>
              <a:t>.............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79512" y="5013176"/>
            <a:ext cx="81363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Největší záliv (nachází se na východní polokouli)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7544" y="5517232"/>
            <a:ext cx="15937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400" b="1" dirty="0" smtClean="0"/>
              <a:t>.............</a:t>
            </a:r>
            <a:endParaRPr lang="cs-CZ" sz="2400" b="1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0"/>
            <a:ext cx="2446182" cy="46166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ZÁKLADNÍ ÚDAJE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851920" y="548680"/>
            <a:ext cx="14612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9512" y="1268760"/>
            <a:ext cx="90947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Jakou část zemského povrchu zaujímá světový oceán?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1772816"/>
            <a:ext cx="15937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400" b="1" dirty="0" smtClean="0"/>
              <a:t>.............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2492896"/>
            <a:ext cx="58081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Kolik oceánů tvoří světový oceán?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2996952"/>
            <a:ext cx="15937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400" b="1" dirty="0" smtClean="0"/>
              <a:t>.............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7544" y="4221088"/>
            <a:ext cx="15937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400" b="1" dirty="0" smtClean="0"/>
              <a:t>.............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7544" y="5517232"/>
            <a:ext cx="15937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400" b="1" dirty="0" smtClean="0"/>
              <a:t>.............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27584" y="1772816"/>
            <a:ext cx="36949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přibližně 2/3 (přesněji 71%)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27584" y="2996952"/>
            <a:ext cx="27236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5 (někde se uvádí 4)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827584" y="4221088"/>
            <a:ext cx="13753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Filipínské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827584" y="5517232"/>
            <a:ext cx="14634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Bengálský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940152" y="2060848"/>
            <a:ext cx="265181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1600" b="1" dirty="0" smtClean="0"/>
              <a:t>Tichý (Pacifik)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b="1" dirty="0" smtClean="0"/>
              <a:t>Atlantský (Atlantik)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b="1" dirty="0" smtClean="0"/>
              <a:t>Indický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b="1" dirty="0" smtClean="0"/>
              <a:t>Jižní (Antarktický)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b="1" dirty="0" smtClean="0"/>
              <a:t>Severní ledový (Arktický)</a:t>
            </a:r>
            <a:endParaRPr lang="cs-CZ" sz="16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475656" y="3284984"/>
            <a:ext cx="6120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b="1" dirty="0" smtClean="0">
                <a:solidFill>
                  <a:srgbClr val="008000"/>
                </a:solidFill>
              </a:rPr>
              <a:t> </a:t>
            </a:r>
            <a:r>
              <a:rPr lang="cs-CZ" sz="1600" b="1" dirty="0" smtClean="0">
                <a:solidFill>
                  <a:srgbClr val="008000"/>
                </a:solidFill>
              </a:rPr>
              <a:t>Jižní oceán byl vymezen v r. 2000, ale není všemi odborníky uznáván. </a:t>
            </a:r>
          </a:p>
          <a:p>
            <a:pPr algn="ctr"/>
            <a:r>
              <a:rPr lang="cs-CZ" sz="1600" b="1" dirty="0" smtClean="0">
                <a:solidFill>
                  <a:srgbClr val="008000"/>
                </a:solidFill>
              </a:rPr>
              <a:t>Proto se v některých materiálech setkáváme s údajem 4 oceánů.</a:t>
            </a:r>
            <a:endParaRPr lang="cs-CZ" sz="1600" b="1" dirty="0">
              <a:solidFill>
                <a:srgbClr val="008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79512" y="5013176"/>
            <a:ext cx="81363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Největší záliv (nachází se na východní polokouli)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79512" y="3717032"/>
            <a:ext cx="64754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Největší moře (patří Tichému oceánu)</a:t>
            </a:r>
            <a:endParaRPr lang="cs-CZ" sz="3200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3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3" grpId="0"/>
      <p:bldP spid="14" grpId="0"/>
      <p:bldP spid="15" grpId="0"/>
      <p:bldP spid="17" grpId="0"/>
      <p:bldP spid="19" grpId="0"/>
      <p:bldP spid="2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" descr="C:\Users\Čapková\Desktop\Světový oceán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980728"/>
            <a:ext cx="7776864" cy="4022310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</p:pic>
      <p:sp>
        <p:nvSpPr>
          <p:cNvPr id="9" name="Obdélník 8"/>
          <p:cNvSpPr/>
          <p:nvPr/>
        </p:nvSpPr>
        <p:spPr>
          <a:xfrm>
            <a:off x="3491880" y="980728"/>
            <a:ext cx="2232248" cy="360040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83568" y="3284984"/>
            <a:ext cx="2232248" cy="360040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932040" y="3284984"/>
            <a:ext cx="2232248" cy="360040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339752" y="2492896"/>
            <a:ext cx="2232248" cy="360040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491880" y="4365104"/>
            <a:ext cx="2232248" cy="360040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2771800" y="404664"/>
            <a:ext cx="35369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Doplň názvy oceánů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347864" y="0"/>
            <a:ext cx="2395592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 SVĚTOVÝ OCEÁN</a:t>
            </a:r>
            <a:endParaRPr lang="cs-CZ" sz="2400" b="1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3" descr="C:\Users\Čapková\AppData\Local\Microsoft\Windows\Temporary Internet Files\Content.IE5\MZ4HHNCJ\MP900180740[1].jpg"/>
          <p:cNvPicPr>
            <a:picLocks noChangeAspect="1" noChangeArrowheads="1"/>
          </p:cNvPicPr>
          <p:nvPr/>
        </p:nvPicPr>
        <p:blipFill>
          <a:blip r:embed="rId2" cstate="print">
            <a:lum bright="20000" contrast="10000"/>
          </a:blip>
          <a:srcRect/>
          <a:stretch>
            <a:fillRect/>
          </a:stretch>
        </p:blipFill>
        <p:spPr bwMode="auto">
          <a:xfrm>
            <a:off x="1979712" y="5301208"/>
            <a:ext cx="1584175" cy="1296144"/>
          </a:xfrm>
          <a:prstGeom prst="rect">
            <a:avLst/>
          </a:prstGeom>
          <a:noFill/>
        </p:spPr>
      </p:pic>
      <p:pic>
        <p:nvPicPr>
          <p:cNvPr id="12" name="Picture 1" descr="C:\Users\Čapková\Desktop\Světový oceá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980728"/>
            <a:ext cx="7776864" cy="4022310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</p:pic>
      <p:sp>
        <p:nvSpPr>
          <p:cNvPr id="9" name="Obdélník 8"/>
          <p:cNvSpPr/>
          <p:nvPr/>
        </p:nvSpPr>
        <p:spPr>
          <a:xfrm>
            <a:off x="3491880" y="980728"/>
            <a:ext cx="2232248" cy="360040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83568" y="3284984"/>
            <a:ext cx="2232248" cy="360040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932040" y="3284984"/>
            <a:ext cx="2232248" cy="360040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339752" y="2492896"/>
            <a:ext cx="2232248" cy="360040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491880" y="4365104"/>
            <a:ext cx="2232248" cy="360040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3851920" y="404664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419872" y="980728"/>
            <a:ext cx="235205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 Severní ledový </a:t>
            </a:r>
            <a:r>
              <a:rPr lang="cs-CZ" sz="1600" b="1" dirty="0" smtClean="0"/>
              <a:t>(Arktický)</a:t>
            </a:r>
            <a:endParaRPr lang="cs-CZ" sz="16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555776" y="2492896"/>
            <a:ext cx="182255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Atlantský</a:t>
            </a:r>
            <a:r>
              <a:rPr lang="cs-CZ" sz="1600" b="1" dirty="0" smtClean="0"/>
              <a:t> (Atlantik)</a:t>
            </a:r>
            <a:endParaRPr lang="cs-CZ" sz="16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115616" y="3284984"/>
            <a:ext cx="135671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Tichý</a:t>
            </a:r>
            <a:r>
              <a:rPr lang="cs-CZ" sz="1600" b="1" dirty="0" smtClean="0"/>
              <a:t> (Pacifik)</a:t>
            </a:r>
            <a:endParaRPr lang="cs-CZ" sz="16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580112" y="3284984"/>
            <a:ext cx="79220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Indický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707904" y="4365104"/>
            <a:ext cx="174105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 Jižní </a:t>
            </a:r>
            <a:r>
              <a:rPr lang="cs-CZ" sz="1600" b="1" dirty="0" smtClean="0"/>
              <a:t>(Antarktický)</a:t>
            </a:r>
            <a:endParaRPr lang="cs-CZ" sz="1600" b="1" dirty="0"/>
          </a:p>
        </p:txBody>
      </p:sp>
      <p:pic>
        <p:nvPicPr>
          <p:cNvPr id="26" name="Picture 2" descr="C:\Users\Čapková\Desktop\Arktický oceán-foto.jpg"/>
          <p:cNvPicPr>
            <a:picLocks noChangeAspect="1" noChangeArrowheads="1"/>
          </p:cNvPicPr>
          <p:nvPr/>
        </p:nvPicPr>
        <p:blipFill>
          <a:blip r:embed="rId4" cstate="print">
            <a:lum bright="10000"/>
          </a:blip>
          <a:srcRect/>
          <a:stretch>
            <a:fillRect/>
          </a:stretch>
        </p:blipFill>
        <p:spPr bwMode="auto">
          <a:xfrm>
            <a:off x="7380312" y="5301208"/>
            <a:ext cx="1584176" cy="1296144"/>
          </a:xfrm>
          <a:prstGeom prst="rect">
            <a:avLst/>
          </a:prstGeom>
          <a:noFill/>
        </p:spPr>
      </p:pic>
      <p:pic>
        <p:nvPicPr>
          <p:cNvPr id="5123" name="Picture 3" descr="C:\Users\Čapková\Desktop\Galapágy.jpg"/>
          <p:cNvPicPr>
            <a:picLocks noChangeAspect="1" noChangeArrowheads="1"/>
          </p:cNvPicPr>
          <p:nvPr/>
        </p:nvPicPr>
        <p:blipFill>
          <a:blip r:embed="rId5" cstate="print">
            <a:lum bright="10000"/>
          </a:blip>
          <a:srcRect/>
          <a:stretch>
            <a:fillRect/>
          </a:stretch>
        </p:blipFill>
        <p:spPr bwMode="auto">
          <a:xfrm>
            <a:off x="179512" y="5301208"/>
            <a:ext cx="1584176" cy="1296144"/>
          </a:xfrm>
          <a:prstGeom prst="rect">
            <a:avLst/>
          </a:prstGeom>
          <a:noFill/>
        </p:spPr>
      </p:pic>
      <p:pic>
        <p:nvPicPr>
          <p:cNvPr id="5124" name="Picture 4" descr="C:\Users\Čapková\Desktop\Maledivy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79912" y="5301208"/>
            <a:ext cx="1584176" cy="1296144"/>
          </a:xfrm>
          <a:prstGeom prst="rect">
            <a:avLst/>
          </a:prstGeom>
          <a:noFill/>
        </p:spPr>
      </p:pic>
      <p:pic>
        <p:nvPicPr>
          <p:cNvPr id="5126" name="Picture 6" descr="C:\Users\Čapková\AppData\Local\Microsoft\Windows\Temporary Internet Files\Content.IE5\75DQ0X5W\MP900431797[1].jpg"/>
          <p:cNvPicPr>
            <a:picLocks noChangeAspect="1" noChangeArrowheads="1"/>
          </p:cNvPicPr>
          <p:nvPr/>
        </p:nvPicPr>
        <p:blipFill>
          <a:blip r:embed="rId7" cstate="print"/>
          <a:srcRect r="16054" b="3703"/>
          <a:stretch>
            <a:fillRect/>
          </a:stretch>
        </p:blipFill>
        <p:spPr bwMode="auto">
          <a:xfrm>
            <a:off x="5580112" y="5301208"/>
            <a:ext cx="1584176" cy="1296144"/>
          </a:xfrm>
          <a:prstGeom prst="rect">
            <a:avLst/>
          </a:prstGeom>
          <a:noFill/>
        </p:spPr>
      </p:pic>
      <p:sp>
        <p:nvSpPr>
          <p:cNvPr id="33" name="TextovéPole 32"/>
          <p:cNvSpPr txBox="1"/>
          <p:nvPr/>
        </p:nvSpPr>
        <p:spPr>
          <a:xfrm>
            <a:off x="467544" y="5301208"/>
            <a:ext cx="10711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Galapágy</a:t>
            </a:r>
            <a:endParaRPr lang="cs-CZ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2195736" y="5301208"/>
            <a:ext cx="1190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těžba ropy</a:t>
            </a:r>
            <a:endParaRPr lang="cs-CZ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4067944" y="5301208"/>
            <a:ext cx="10711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Maledivy</a:t>
            </a:r>
            <a:endParaRPr lang="cs-CZ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940152" y="5301208"/>
            <a:ext cx="8739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tučňáci</a:t>
            </a:r>
            <a:endParaRPr lang="cs-CZ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7740352" y="5301208"/>
            <a:ext cx="8888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Arktida</a:t>
            </a:r>
            <a:endParaRPr lang="cs-CZ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347864" y="0"/>
            <a:ext cx="2395592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 SVĚTOVÝ OCEÁN</a:t>
            </a:r>
            <a:endParaRPr lang="cs-CZ" sz="2400" b="1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500"/>
                            </p:stCondLst>
                            <p:childTnLst>
                              <p:par>
                                <p:cTn id="62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500"/>
                            </p:stCondLst>
                            <p:childTnLst>
                              <p:par>
                                <p:cTn id="78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  <p:bldP spid="24" grpId="0"/>
      <p:bldP spid="25" grpId="0"/>
      <p:bldP spid="33" grpId="0"/>
      <p:bldP spid="34" grpId="0"/>
      <p:bldP spid="35" grpId="0"/>
      <p:bldP spid="36" grpId="0"/>
      <p:bldP spid="3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971600" y="1556792"/>
          <a:ext cx="7200800" cy="91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00400"/>
                <a:gridCol w="3600400"/>
              </a:tblGrid>
              <a:tr h="396044">
                <a:tc gridSpan="2"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moře</a:t>
                      </a:r>
                      <a:endParaRPr lang="cs-CZ" sz="240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96044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BD4A47"/>
                          </a:solidFill>
                          <a:effectLst/>
                        </a:rPr>
                        <a:t>okrajové</a:t>
                      </a:r>
                      <a:endParaRPr lang="cs-CZ" sz="2400" b="1" dirty="0">
                        <a:solidFill>
                          <a:srgbClr val="BD4A47"/>
                        </a:solidFill>
                        <a:effectLst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BD4A47"/>
                          </a:solidFill>
                          <a:effectLst/>
                        </a:rPr>
                        <a:t>vnitřní</a:t>
                      </a:r>
                      <a:endParaRPr lang="cs-CZ" sz="2400" b="1" dirty="0">
                        <a:solidFill>
                          <a:srgbClr val="BD4A47"/>
                        </a:solidFill>
                        <a:effectLst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971600" y="5877272"/>
            <a:ext cx="1944216" cy="442674"/>
          </a:xfrm>
          <a:prstGeom prst="roundRect">
            <a:avLst/>
          </a:prstGeom>
          <a:noFill/>
          <a:ln w="28575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Středozemní</a:t>
            </a:r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563888" y="5589240"/>
            <a:ext cx="1944216" cy="442674"/>
          </a:xfrm>
          <a:prstGeom prst="roundRect">
            <a:avLst/>
          </a:prstGeom>
          <a:noFill/>
          <a:ln w="28575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Severní</a:t>
            </a:r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563888" y="4941168"/>
            <a:ext cx="1944216" cy="442674"/>
          </a:xfrm>
          <a:prstGeom prst="roundRect">
            <a:avLst/>
          </a:prstGeom>
          <a:noFill/>
          <a:ln w="28575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Černé</a:t>
            </a:r>
            <a:endParaRPr lang="cs-CZ" sz="2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71600" y="5229200"/>
            <a:ext cx="1944216" cy="442674"/>
          </a:xfrm>
          <a:prstGeom prst="roundRect">
            <a:avLst/>
          </a:prstGeom>
          <a:noFill/>
          <a:ln w="28575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Arabské</a:t>
            </a:r>
            <a:endParaRPr lang="cs-CZ" sz="2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228184" y="5229200"/>
            <a:ext cx="1944216" cy="442674"/>
          </a:xfrm>
          <a:prstGeom prst="roundRect">
            <a:avLst/>
          </a:prstGeom>
          <a:noFill/>
          <a:ln w="28575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err="1" smtClean="0"/>
              <a:t>Barentsovo</a:t>
            </a:r>
            <a:endParaRPr lang="cs-CZ" sz="2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228184" y="5877272"/>
            <a:ext cx="1944216" cy="442674"/>
          </a:xfrm>
          <a:prstGeom prst="roundRect">
            <a:avLst/>
          </a:prstGeom>
          <a:noFill/>
          <a:ln w="28575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Baltské</a:t>
            </a:r>
            <a:endParaRPr lang="cs-CZ" sz="20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563888" y="6237312"/>
            <a:ext cx="1944216" cy="442674"/>
          </a:xfrm>
          <a:prstGeom prst="roundRect">
            <a:avLst/>
          </a:prstGeom>
          <a:noFill/>
          <a:ln w="28575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Rudé</a:t>
            </a:r>
            <a:endParaRPr lang="cs-CZ" sz="20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067944" y="0"/>
            <a:ext cx="1080120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MOŘE</a:t>
            </a:r>
            <a:endParaRPr lang="cs-CZ" sz="2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907704" y="692696"/>
            <a:ext cx="53987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Zařaď moře do správné skupiny</a:t>
            </a:r>
            <a:endParaRPr lang="cs-CZ" sz="3200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971600" y="1556792"/>
          <a:ext cx="7200800" cy="91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00400"/>
                <a:gridCol w="3600400"/>
              </a:tblGrid>
              <a:tr h="396044">
                <a:tc gridSpan="2"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moře</a:t>
                      </a:r>
                      <a:endParaRPr lang="cs-CZ" sz="240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96044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BD4A47"/>
                          </a:solidFill>
                          <a:effectLst/>
                        </a:rPr>
                        <a:t>okrajové</a:t>
                      </a:r>
                      <a:endParaRPr lang="cs-CZ" sz="2400" b="1" dirty="0">
                        <a:solidFill>
                          <a:srgbClr val="BD4A47"/>
                        </a:solidFill>
                        <a:effectLst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BD4A47"/>
                          </a:solidFill>
                          <a:effectLst/>
                        </a:rPr>
                        <a:t>vnitřní</a:t>
                      </a:r>
                      <a:endParaRPr lang="cs-CZ" sz="2400" b="1" dirty="0">
                        <a:solidFill>
                          <a:srgbClr val="BD4A47"/>
                        </a:solidFill>
                        <a:effectLst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971600" y="5877272"/>
            <a:ext cx="1944216" cy="442674"/>
          </a:xfrm>
          <a:prstGeom prst="roundRect">
            <a:avLst/>
          </a:prstGeom>
          <a:noFill/>
          <a:ln w="28575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Středozemní</a:t>
            </a:r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563888" y="5589240"/>
            <a:ext cx="1944216" cy="442674"/>
          </a:xfrm>
          <a:prstGeom prst="roundRect">
            <a:avLst/>
          </a:prstGeom>
          <a:noFill/>
          <a:ln w="28575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Severní</a:t>
            </a:r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563888" y="4941168"/>
            <a:ext cx="1944216" cy="442674"/>
          </a:xfrm>
          <a:prstGeom prst="roundRect">
            <a:avLst/>
          </a:prstGeom>
          <a:noFill/>
          <a:ln w="28575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Černé</a:t>
            </a:r>
            <a:endParaRPr lang="cs-CZ" sz="2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71600" y="5229200"/>
            <a:ext cx="1944216" cy="442674"/>
          </a:xfrm>
          <a:prstGeom prst="roundRect">
            <a:avLst/>
          </a:prstGeom>
          <a:noFill/>
          <a:ln w="28575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Arabské</a:t>
            </a:r>
            <a:endParaRPr lang="cs-CZ" sz="2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228184" y="5229200"/>
            <a:ext cx="1944216" cy="442674"/>
          </a:xfrm>
          <a:prstGeom prst="roundRect">
            <a:avLst/>
          </a:prstGeom>
          <a:noFill/>
          <a:ln w="28575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err="1" smtClean="0"/>
              <a:t>Barentsovo</a:t>
            </a:r>
            <a:endParaRPr lang="cs-CZ" sz="2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228184" y="5877272"/>
            <a:ext cx="1944216" cy="442674"/>
          </a:xfrm>
          <a:prstGeom prst="roundRect">
            <a:avLst/>
          </a:prstGeom>
          <a:noFill/>
          <a:ln w="28575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Baltské</a:t>
            </a:r>
            <a:endParaRPr lang="cs-CZ" sz="2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923928" y="692696"/>
            <a:ext cx="14612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763688" y="2708920"/>
            <a:ext cx="1944216" cy="442674"/>
          </a:xfrm>
          <a:prstGeom prst="roundRect">
            <a:avLst/>
          </a:prstGeom>
          <a:noFill/>
          <a:ln w="28575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Arabské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436096" y="3284984"/>
            <a:ext cx="1944216" cy="442674"/>
          </a:xfrm>
          <a:prstGeom prst="roundRect">
            <a:avLst/>
          </a:prstGeom>
          <a:noFill/>
          <a:ln w="28575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Černé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763688" y="3861048"/>
            <a:ext cx="1944216" cy="442674"/>
          </a:xfrm>
          <a:prstGeom prst="roundRect">
            <a:avLst/>
          </a:prstGeom>
          <a:noFill/>
          <a:ln w="28575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err="1" smtClean="0">
                <a:solidFill>
                  <a:srgbClr val="FF0000"/>
                </a:solidFill>
              </a:rPr>
              <a:t>Barentsovo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763688" y="3284984"/>
            <a:ext cx="1944216" cy="442674"/>
          </a:xfrm>
          <a:prstGeom prst="roundRect">
            <a:avLst/>
          </a:prstGeom>
          <a:noFill/>
          <a:ln w="28575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Severní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436096" y="2708920"/>
            <a:ext cx="1944216" cy="442674"/>
          </a:xfrm>
          <a:prstGeom prst="roundRect">
            <a:avLst/>
          </a:prstGeom>
          <a:noFill/>
          <a:ln w="28575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Středozemní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436096" y="4437112"/>
            <a:ext cx="1944216" cy="442674"/>
          </a:xfrm>
          <a:prstGeom prst="roundRect">
            <a:avLst/>
          </a:prstGeom>
          <a:noFill/>
          <a:ln w="28575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Baltské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563888" y="6237312"/>
            <a:ext cx="1944216" cy="442674"/>
          </a:xfrm>
          <a:prstGeom prst="roundRect">
            <a:avLst/>
          </a:prstGeom>
          <a:noFill/>
          <a:ln w="28575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Rudé</a:t>
            </a:r>
            <a:endParaRPr lang="cs-CZ" sz="20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436096" y="3861048"/>
            <a:ext cx="1944216" cy="442674"/>
          </a:xfrm>
          <a:prstGeom prst="roundRect">
            <a:avLst/>
          </a:prstGeom>
          <a:noFill/>
          <a:ln w="28575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Rudé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067944" y="0"/>
            <a:ext cx="1080120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MOŘE</a:t>
            </a:r>
            <a:endParaRPr lang="cs-CZ" sz="2400" b="1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"/>
                            </p:stCondLst>
                            <p:childTnLst>
                              <p:par>
                                <p:cTn id="42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500"/>
                            </p:stCondLst>
                            <p:childTnLst>
                              <p:par>
                                <p:cTn id="5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500"/>
                            </p:stCondLst>
                            <p:childTnLst>
                              <p:par>
                                <p:cTn id="64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500"/>
                            </p:stCondLst>
                            <p:childTnLst>
                              <p:par>
                                <p:cTn id="7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11760" y="0"/>
            <a:ext cx="4248472" cy="461665"/>
          </a:xfrm>
          <a:prstGeom prst="rect">
            <a:avLst/>
          </a:prstGeom>
          <a:solidFill>
            <a:srgbClr val="C3D69B">
              <a:alpha val="6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C0099"/>
                </a:solidFill>
              </a:rPr>
              <a:t> </a:t>
            </a:r>
            <a:r>
              <a:rPr lang="cs-CZ" sz="2400" b="1" dirty="0" smtClean="0"/>
              <a:t>VLASTNOSTI OCEÁNSKÉ VODY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908720"/>
            <a:ext cx="70936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Uveď 2 základní vlastnosti oceánské vody: 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31640" y="1412776"/>
            <a:ext cx="152798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  ………….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  ………….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2348880"/>
            <a:ext cx="56237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Teplota oceánské vody závisí na: 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331640" y="2924944"/>
            <a:ext cx="365568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  </a:t>
            </a:r>
            <a:r>
              <a:rPr lang="cs-CZ" sz="2400" smtClean="0"/>
              <a:t>zeměpisné ……….</a:t>
            </a:r>
            <a:endParaRPr lang="cs-CZ" sz="2400" dirty="0" smtClean="0"/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  výskytu </a:t>
            </a:r>
            <a:r>
              <a:rPr lang="cs-CZ" sz="2400" smtClean="0"/>
              <a:t>mořských ……….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971600" y="3861048"/>
            <a:ext cx="76328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Se stoupající teplotou slanost oceánské vody: 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331640" y="4365104"/>
            <a:ext cx="143975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  klesá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  stoupá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971600" y="5229200"/>
            <a:ext cx="8172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Slanost oceánské vody se uvádí: 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31640" y="5733256"/>
            <a:ext cx="28083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  v %  (procentech)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  v ‰ (promile)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11760" y="0"/>
            <a:ext cx="4248472" cy="461665"/>
          </a:xfrm>
          <a:prstGeom prst="rect">
            <a:avLst/>
          </a:prstGeom>
          <a:solidFill>
            <a:srgbClr val="C3D69B">
              <a:alpha val="6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C0099"/>
                </a:solidFill>
              </a:rPr>
              <a:t> </a:t>
            </a:r>
            <a:r>
              <a:rPr lang="cs-CZ" sz="2400" b="1" dirty="0" smtClean="0"/>
              <a:t>VLASTNOSTI OCEÁNSKÉ VODY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908720"/>
            <a:ext cx="70936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Uveď 2 základní vlastnosti oceánské vody: 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31640" y="1412776"/>
            <a:ext cx="1527982" cy="86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  ………….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  ………….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2348880"/>
            <a:ext cx="56237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Teplota oceánské vody závisí na: 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331640" y="2924944"/>
            <a:ext cx="365568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  zeměpisné ……….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  výskytu mořských ……….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971600" y="3861048"/>
            <a:ext cx="76328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Se stoupající teplotou slanost oceánské vody: 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971600" y="5229200"/>
            <a:ext cx="8172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Slanost oceánské vody se uvádí: 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851920" y="476672"/>
            <a:ext cx="14612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691680" y="1412776"/>
            <a:ext cx="11060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teplota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691680" y="1772816"/>
            <a:ext cx="10933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slanost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691680" y="2924944"/>
            <a:ext cx="21673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zeměpisné </a:t>
            </a:r>
            <a:r>
              <a:rPr lang="cs-CZ" sz="2400" b="1" dirty="0" smtClean="0">
                <a:solidFill>
                  <a:srgbClr val="FF0000"/>
                </a:solidFill>
              </a:rPr>
              <a:t>šířce</a:t>
            </a:r>
            <a:endParaRPr lang="cs-CZ" sz="2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691680" y="3284984"/>
            <a:ext cx="34426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výskytu mořských </a:t>
            </a:r>
            <a:r>
              <a:rPr lang="cs-CZ" sz="2400" b="1" dirty="0" smtClean="0">
                <a:solidFill>
                  <a:srgbClr val="FF0000"/>
                </a:solidFill>
              </a:rPr>
              <a:t>proudů</a:t>
            </a:r>
            <a:r>
              <a:rPr lang="cs-CZ" sz="2400" b="1" dirty="0" smtClean="0"/>
              <a:t> 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691680" y="5733256"/>
            <a:ext cx="24482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 %   (procentech)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v ‰ (promile)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331640" y="4365104"/>
            <a:ext cx="143975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  klesá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  stoupá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619672" y="4365104"/>
            <a:ext cx="112556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 klesá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stoupá</a:t>
            </a:r>
            <a:endParaRPr lang="cs-CZ" sz="2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851920" y="5661248"/>
            <a:ext cx="454958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006600"/>
                </a:solidFill>
              </a:rPr>
              <a:t>Slanost vody závisí na obsahu </a:t>
            </a:r>
          </a:p>
          <a:p>
            <a:pPr algn="ctr"/>
            <a:r>
              <a:rPr lang="cs-CZ" b="1" dirty="0" smtClean="0">
                <a:solidFill>
                  <a:srgbClr val="006600"/>
                </a:solidFill>
              </a:rPr>
              <a:t>rozpuštěných solí, </a:t>
            </a:r>
          </a:p>
          <a:p>
            <a:pPr algn="ctr"/>
            <a:r>
              <a:rPr lang="cs-CZ" b="1" dirty="0" smtClean="0">
                <a:solidFill>
                  <a:srgbClr val="006600"/>
                </a:solidFill>
              </a:rPr>
              <a:t>především chloridu sodného – kuchyňské soli.</a:t>
            </a:r>
            <a:endParaRPr lang="cs-CZ" b="1" dirty="0">
              <a:solidFill>
                <a:srgbClr val="0066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331640" y="5733256"/>
            <a:ext cx="30243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  v %  (procentech)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  v ‰ (promile)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1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12" grpId="0"/>
      <p:bldP spid="13" grpId="0"/>
      <p:bldP spid="20" grpId="0"/>
      <p:bldP spid="22" grpId="0"/>
      <p:bldP spid="19" grpId="0"/>
      <p:bldP spid="25" grpId="0"/>
      <p:bldP spid="17" grpId="1"/>
      <p:bldP spid="27" grpId="0"/>
      <p:bldP spid="2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71800" y="0"/>
            <a:ext cx="3600400" cy="461665"/>
          </a:xfrm>
          <a:prstGeom prst="rect">
            <a:avLst/>
          </a:prstGeom>
          <a:solidFill>
            <a:srgbClr val="FABE00">
              <a:alpha val="45098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C0099"/>
                </a:solidFill>
              </a:rPr>
              <a:t> </a:t>
            </a:r>
            <a:r>
              <a:rPr lang="cs-CZ" sz="2400" b="1" dirty="0" smtClean="0"/>
              <a:t>POHYBY OCEÁNSKÉ VODY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-180528" y="908720"/>
            <a:ext cx="91440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00B0F0"/>
                </a:solidFill>
              </a:rPr>
              <a:t>  K obr. doplň 3 základní druhy pohybů oceánské vody    a přiřaď k nim hlavní příčiny</a:t>
            </a:r>
            <a:endParaRPr lang="cs-CZ" sz="3200" dirty="0">
              <a:solidFill>
                <a:srgbClr val="00B0F0"/>
              </a:solidFill>
            </a:endParaRPr>
          </a:p>
        </p:txBody>
      </p:sp>
      <p:pic>
        <p:nvPicPr>
          <p:cNvPr id="4" name="Picture 2" descr="C:\Users\Čapková\AppData\Local\Microsoft\Windows\Temporary Internet Files\Content.IE5\CSYP7OO0\MP90040688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276872"/>
            <a:ext cx="2649894" cy="1728192"/>
          </a:xfrm>
          <a:prstGeom prst="rect">
            <a:avLst/>
          </a:prstGeom>
          <a:noFill/>
        </p:spPr>
      </p:pic>
      <p:pic>
        <p:nvPicPr>
          <p:cNvPr id="5" name="Picture 2" descr="C:\Users\Čapková\Desktop\Mořský proud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2276872"/>
            <a:ext cx="2664296" cy="1728192"/>
          </a:xfrm>
          <a:prstGeom prst="rect">
            <a:avLst/>
          </a:prstGeom>
          <a:noFill/>
        </p:spPr>
      </p:pic>
      <p:pic>
        <p:nvPicPr>
          <p:cNvPr id="6" name="Picture 11" descr="C:\Users\Čapková\AppData\Local\Microsoft\Windows\Temporary Internet Files\Content.IE5\UFXA7F2E\MP90044865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84168" y="2276872"/>
            <a:ext cx="2664296" cy="1728192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323528" y="4005064"/>
            <a:ext cx="2664296" cy="36004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203848" y="4005064"/>
            <a:ext cx="2664296" cy="36004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084168" y="4005064"/>
            <a:ext cx="2664296" cy="36004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5724128" y="4869160"/>
            <a:ext cx="12055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 vliv větru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419872" y="4869160"/>
            <a:ext cx="21684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 přitažlivost Měsíce </a:t>
            </a:r>
          </a:p>
          <a:p>
            <a:r>
              <a:rPr lang="cs-CZ" dirty="0" smtClean="0"/>
              <a:t>   i Slunce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1187624" y="4869160"/>
            <a:ext cx="23042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 rozdílná teplota </a:t>
            </a:r>
          </a:p>
          <a:p>
            <a:r>
              <a:rPr lang="cs-CZ" dirty="0" smtClean="0"/>
              <a:t>   a slanost moř. vody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 pravidelné větry</a:t>
            </a:r>
          </a:p>
          <a:p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71800" y="0"/>
            <a:ext cx="3600400" cy="461665"/>
          </a:xfrm>
          <a:prstGeom prst="rect">
            <a:avLst/>
          </a:prstGeom>
          <a:solidFill>
            <a:srgbClr val="FFC000">
              <a:alpha val="45098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C0099"/>
                </a:solidFill>
              </a:rPr>
              <a:t> </a:t>
            </a:r>
            <a:r>
              <a:rPr lang="cs-CZ" sz="2400" b="1" dirty="0" smtClean="0"/>
              <a:t>POHYBY OCEÁNSKÉ VODY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-180528" y="908720"/>
            <a:ext cx="91440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00B0F0"/>
                </a:solidFill>
              </a:rPr>
              <a:t>  K obr. doplň 3 základní druhy pohybů oceánské vody    a přiřaď k nim hlavní příčiny</a:t>
            </a:r>
            <a:endParaRPr lang="cs-CZ" sz="3200" dirty="0">
              <a:solidFill>
                <a:srgbClr val="00B0F0"/>
              </a:solidFill>
            </a:endParaRPr>
          </a:p>
        </p:txBody>
      </p:sp>
      <p:pic>
        <p:nvPicPr>
          <p:cNvPr id="4" name="Picture 2" descr="C:\Users\Čapková\AppData\Local\Microsoft\Windows\Temporary Internet Files\Content.IE5\CSYP7OO0\MP90040688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276872"/>
            <a:ext cx="2649894" cy="1728192"/>
          </a:xfrm>
          <a:prstGeom prst="rect">
            <a:avLst/>
          </a:prstGeom>
          <a:noFill/>
        </p:spPr>
      </p:pic>
      <p:pic>
        <p:nvPicPr>
          <p:cNvPr id="5" name="Picture 2" descr="C:\Users\Čapková\Desktop\Mořský proud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2276872"/>
            <a:ext cx="2664296" cy="1728192"/>
          </a:xfrm>
          <a:prstGeom prst="rect">
            <a:avLst/>
          </a:prstGeom>
          <a:noFill/>
        </p:spPr>
      </p:pic>
      <p:pic>
        <p:nvPicPr>
          <p:cNvPr id="6" name="Picture 11" descr="C:\Users\Čapková\AppData\Local\Microsoft\Windows\Temporary Internet Files\Content.IE5\UFXA7F2E\MP90044865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84168" y="2276872"/>
            <a:ext cx="2664296" cy="1728192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323528" y="4005064"/>
            <a:ext cx="2664296" cy="36004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203848" y="4005064"/>
            <a:ext cx="2664296" cy="36004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084168" y="4005064"/>
            <a:ext cx="2664296" cy="36004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1115616" y="3933056"/>
            <a:ext cx="10358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 vlnění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563888" y="3933056"/>
            <a:ext cx="19564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mořský proud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940152" y="3933056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  dmutí - příliv a odliv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899592" y="4653136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FF0000"/>
                </a:solidFill>
              </a:rPr>
              <a:t> vliv větru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300192" y="4653136"/>
            <a:ext cx="220733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FF0000"/>
                </a:solidFill>
              </a:rPr>
              <a:t> přitažlivost Měsíce 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   i Slunce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3347864" y="4653136"/>
            <a:ext cx="23042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FF0000"/>
                </a:solidFill>
              </a:rPr>
              <a:t> rozdílná teplota 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   a slanost moř. vody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FF0000"/>
                </a:solidFill>
              </a:rPr>
              <a:t> pravidelné větry</a:t>
            </a:r>
          </a:p>
          <a:p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851920" y="476672"/>
            <a:ext cx="14612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187624" y="4869160"/>
            <a:ext cx="23042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 rozdílná teplota </a:t>
            </a:r>
          </a:p>
          <a:p>
            <a:r>
              <a:rPr lang="cs-CZ" dirty="0" smtClean="0"/>
              <a:t>   a slanost moř. vody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 pravidelné větry</a:t>
            </a:r>
          </a:p>
          <a:p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419872" y="4869160"/>
            <a:ext cx="21684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 přitažlivost Měsíce </a:t>
            </a:r>
          </a:p>
          <a:p>
            <a:r>
              <a:rPr lang="cs-CZ" dirty="0" smtClean="0"/>
              <a:t>   i Slunce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5724128" y="4869160"/>
            <a:ext cx="12055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 vliv větru</a:t>
            </a: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000"/>
                            </p:stCondLst>
                            <p:childTnLst>
                              <p:par>
                                <p:cTn id="42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6" grpId="0"/>
      <p:bldP spid="17" grpId="0"/>
      <p:bldP spid="18" grpId="0"/>
      <p:bldP spid="20" grpId="0"/>
      <p:bldP spid="21" grpId="0"/>
      <p:bldP spid="2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71800" y="0"/>
            <a:ext cx="3600400" cy="461665"/>
          </a:xfrm>
          <a:prstGeom prst="rect">
            <a:avLst/>
          </a:prstGeom>
          <a:solidFill>
            <a:srgbClr val="FABE00">
              <a:alpha val="45098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C0099"/>
                </a:solidFill>
              </a:rPr>
              <a:t> </a:t>
            </a:r>
            <a:r>
              <a:rPr lang="cs-CZ" sz="2400" b="1" dirty="0" smtClean="0"/>
              <a:t>POHYBY OCEÁNSKÉ VODY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124744"/>
            <a:ext cx="86044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Jak se nazývají vysoké vlny vyvolané obvykle podmořským zemětřesením? 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2132856"/>
            <a:ext cx="115127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/>
              <a:t> ...........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2708920"/>
            <a:ext cx="79855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Po kolika hodinách se přibližně střídá odliv s přílivem?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27584" y="3284984"/>
            <a:ext cx="115127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/>
              <a:t> ...........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7584" y="4869160"/>
            <a:ext cx="115127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/>
              <a:t> ...........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1520" y="3861048"/>
            <a:ext cx="871296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Uveď název teplého oceánského proudu v Tichém oceánu proudící kolem ostrovů Japonska.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27584" y="6021288"/>
            <a:ext cx="115127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/>
              <a:t> ...........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1520" y="5445224"/>
            <a:ext cx="84969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Kolem kterého světadílu proudí studený Kanárský proud?</a:t>
            </a:r>
            <a:endParaRPr lang="cs-CZ" sz="2800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71800" y="0"/>
            <a:ext cx="3600400" cy="461665"/>
          </a:xfrm>
          <a:prstGeom prst="rect">
            <a:avLst/>
          </a:prstGeom>
          <a:solidFill>
            <a:srgbClr val="FABE00">
              <a:alpha val="45098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C0099"/>
                </a:solidFill>
              </a:rPr>
              <a:t> </a:t>
            </a:r>
            <a:r>
              <a:rPr lang="cs-CZ" sz="2400" b="1" dirty="0" smtClean="0"/>
              <a:t>POHYBY OCEÁNSKÉ VODY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124744"/>
            <a:ext cx="86044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Jak se nazývají vysoké vlny vyvolané obvykle podmořským zemětřesením? 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2132856"/>
            <a:ext cx="115127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/>
              <a:t> ...........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2708920"/>
            <a:ext cx="79855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Po kolika hodinách se přibližně střídá odliv s přílivem?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27584" y="3284984"/>
            <a:ext cx="115127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/>
              <a:t> ...........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7584" y="4869160"/>
            <a:ext cx="115127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/>
              <a:t> ...........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1520" y="5445224"/>
            <a:ext cx="84969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Kolem kterého světadílu proudí studený Kanárský proud?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27584" y="6021288"/>
            <a:ext cx="115127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/>
              <a:t> ...........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851920" y="476672"/>
            <a:ext cx="14612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43608" y="2060848"/>
            <a:ext cx="12234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tsunami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043608" y="3212976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po 6 h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043608" y="5949280"/>
            <a:ext cx="9460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Afriky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51520" y="3861048"/>
            <a:ext cx="871296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Uveď název teplého oceánského proudu v Tichém oceánu proudící kolem ostrovů Japonska.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043608" y="4797152"/>
            <a:ext cx="13814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FF0000"/>
                </a:solidFill>
              </a:rPr>
              <a:t>Kuro</a:t>
            </a:r>
            <a:r>
              <a:rPr lang="cs-CZ" sz="2400" b="1" dirty="0" smtClean="0">
                <a:solidFill>
                  <a:srgbClr val="FF0000"/>
                </a:solidFill>
              </a:rPr>
              <a:t> - </a:t>
            </a:r>
            <a:r>
              <a:rPr lang="cs-CZ" sz="2400" b="1" dirty="0" err="1" smtClean="0">
                <a:solidFill>
                  <a:srgbClr val="FF0000"/>
                </a:solidFill>
              </a:rPr>
              <a:t>šio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10" grpId="0"/>
      <p:bldP spid="13" grpId="0"/>
      <p:bldP spid="14" grpId="0"/>
      <p:bldP spid="16" grpId="0"/>
      <p:bldP spid="1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59832" y="0"/>
            <a:ext cx="3024336" cy="461665"/>
          </a:xfrm>
          <a:prstGeom prst="rect">
            <a:avLst/>
          </a:prstGeom>
          <a:solidFill>
            <a:srgbClr val="FF6600">
              <a:alpha val="4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C0099"/>
                </a:solidFill>
              </a:rPr>
              <a:t> </a:t>
            </a:r>
            <a:r>
              <a:rPr lang="cs-CZ" sz="2400" b="1" dirty="0" smtClean="0"/>
              <a:t>ŽIVOT V OCEÁNECH 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42624" y="764704"/>
            <a:ext cx="783214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006600"/>
                </a:solidFill>
              </a:rPr>
              <a:t>Život v oceánech je nesmírně bohatý.</a:t>
            </a:r>
          </a:p>
          <a:p>
            <a:pPr algn="ctr"/>
            <a:r>
              <a:rPr lang="cs-CZ" sz="2000" b="1" dirty="0" smtClean="0">
                <a:solidFill>
                  <a:srgbClr val="006600"/>
                </a:solidFill>
              </a:rPr>
              <a:t>Mořské </a:t>
            </a:r>
            <a:r>
              <a:rPr lang="cs-CZ" sz="2000" b="1" u="sng" dirty="0" smtClean="0">
                <a:solidFill>
                  <a:srgbClr val="006600"/>
                </a:solidFill>
              </a:rPr>
              <a:t>mikroorganizmy </a:t>
            </a:r>
            <a:r>
              <a:rPr lang="cs-CZ" sz="2000" b="1" u="sng" dirty="0" smtClean="0">
                <a:solidFill>
                  <a:srgbClr val="006600"/>
                </a:solidFill>
              </a:rPr>
              <a:t>(plankton)</a:t>
            </a:r>
            <a:r>
              <a:rPr lang="cs-CZ" sz="2000" b="1" dirty="0" smtClean="0">
                <a:solidFill>
                  <a:srgbClr val="006600"/>
                </a:solidFill>
              </a:rPr>
              <a:t>, </a:t>
            </a:r>
            <a:r>
              <a:rPr lang="cs-CZ" sz="2000" b="1" u="sng" dirty="0" smtClean="0">
                <a:solidFill>
                  <a:srgbClr val="006600"/>
                </a:solidFill>
              </a:rPr>
              <a:t>flóra (rostliny</a:t>
            </a:r>
            <a:r>
              <a:rPr lang="cs-CZ" sz="2000" b="1" dirty="0" smtClean="0">
                <a:solidFill>
                  <a:srgbClr val="006600"/>
                </a:solidFill>
              </a:rPr>
              <a:t>) a </a:t>
            </a:r>
            <a:r>
              <a:rPr lang="cs-CZ" sz="2000" b="1" u="sng" dirty="0" smtClean="0">
                <a:solidFill>
                  <a:srgbClr val="006600"/>
                </a:solidFill>
              </a:rPr>
              <a:t>fauna (živočichové</a:t>
            </a:r>
            <a:r>
              <a:rPr lang="cs-CZ" sz="2000" b="1" dirty="0" smtClean="0">
                <a:solidFill>
                  <a:srgbClr val="006600"/>
                </a:solidFill>
              </a:rPr>
              <a:t>)</a:t>
            </a:r>
          </a:p>
          <a:p>
            <a:pPr algn="ctr"/>
            <a:r>
              <a:rPr lang="cs-CZ" sz="2000" b="1" dirty="0" smtClean="0">
                <a:solidFill>
                  <a:srgbClr val="006600"/>
                </a:solidFill>
              </a:rPr>
              <a:t>jsou přizpůsobeny podmínkám v různých částech světového oceánu.</a:t>
            </a:r>
            <a:endParaRPr lang="cs-CZ" sz="2000" b="1" dirty="0">
              <a:solidFill>
                <a:srgbClr val="006600"/>
              </a:solidFill>
            </a:endParaRPr>
          </a:p>
        </p:txBody>
      </p:sp>
      <p:pic>
        <p:nvPicPr>
          <p:cNvPr id="8" name="Picture 2" descr="C:\Users\Čapková\Desktop\plankton.jpg"/>
          <p:cNvPicPr>
            <a:picLocks noChangeAspect="1" noChangeArrowheads="1"/>
          </p:cNvPicPr>
          <p:nvPr/>
        </p:nvPicPr>
        <p:blipFill>
          <a:blip r:embed="rId2" cstate="print">
            <a:lum contrast="20000"/>
          </a:blip>
          <a:srcRect/>
          <a:stretch>
            <a:fillRect/>
          </a:stretch>
        </p:blipFill>
        <p:spPr bwMode="auto">
          <a:xfrm>
            <a:off x="251520" y="2060848"/>
            <a:ext cx="2760306" cy="1944216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1331640" y="4293096"/>
            <a:ext cx="64806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Výzkumem oceánů a moří se zabývá </a:t>
            </a:r>
            <a:r>
              <a:rPr lang="cs-CZ" sz="2400" b="1" dirty="0" smtClean="0">
                <a:solidFill>
                  <a:srgbClr val="002060"/>
                </a:solidFill>
              </a:rPr>
              <a:t>oceánografie.</a:t>
            </a:r>
            <a:endParaRPr lang="cs-CZ" sz="2400" b="1" dirty="0">
              <a:solidFill>
                <a:srgbClr val="002060"/>
              </a:solidFill>
            </a:endParaRPr>
          </a:p>
        </p:txBody>
      </p:sp>
      <p:pic>
        <p:nvPicPr>
          <p:cNvPr id="1029" name="Picture 5" descr="C:\Users\Čapková\Desktop\výzkum oceánu-ponorka.jpg"/>
          <p:cNvPicPr>
            <a:picLocks noChangeAspect="1" noChangeArrowheads="1"/>
          </p:cNvPicPr>
          <p:nvPr/>
        </p:nvPicPr>
        <p:blipFill>
          <a:blip r:embed="rId3" cstate="print">
            <a:lum bright="10000"/>
          </a:blip>
          <a:srcRect l="5556"/>
          <a:stretch>
            <a:fillRect/>
          </a:stretch>
        </p:blipFill>
        <p:spPr bwMode="auto">
          <a:xfrm>
            <a:off x="3203848" y="4869160"/>
            <a:ext cx="2736304" cy="1723055"/>
          </a:xfrm>
          <a:prstGeom prst="rect">
            <a:avLst/>
          </a:prstGeom>
          <a:noFill/>
        </p:spPr>
      </p:pic>
      <p:pic>
        <p:nvPicPr>
          <p:cNvPr id="10" name="Picture 2" descr="C:\Users\Čapková\Desktop\mořské rostlinstvo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03848" y="2060848"/>
            <a:ext cx="2736304" cy="1944216"/>
          </a:xfrm>
          <a:prstGeom prst="rect">
            <a:avLst/>
          </a:prstGeom>
          <a:noFill/>
        </p:spPr>
      </p:pic>
      <p:pic>
        <p:nvPicPr>
          <p:cNvPr id="18" name="Picture 2" descr="C:\Users\Čapková\Desktop\Korálový útes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56176" y="2060848"/>
            <a:ext cx="2736304" cy="1944217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1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Čapková\Desktop\mořský rybolov.jpg"/>
          <p:cNvPicPr>
            <a:picLocks noChangeAspect="1" noChangeArrowheads="1"/>
          </p:cNvPicPr>
          <p:nvPr/>
        </p:nvPicPr>
        <p:blipFill>
          <a:blip r:embed="rId2" cstate="print">
            <a:lum bright="10000"/>
          </a:blip>
          <a:srcRect/>
          <a:stretch>
            <a:fillRect/>
          </a:stretch>
        </p:blipFill>
        <p:spPr bwMode="auto">
          <a:xfrm>
            <a:off x="6804248" y="1628800"/>
            <a:ext cx="2016224" cy="1584176"/>
          </a:xfrm>
          <a:prstGeom prst="rect">
            <a:avLst/>
          </a:prstGeom>
          <a:noFill/>
        </p:spPr>
      </p:pic>
      <p:pic>
        <p:nvPicPr>
          <p:cNvPr id="4" name="Picture 10" descr="C:\Users\Čapková\AppData\Local\Microsoft\Windows\Temporary Internet Files\Content.IE5\FEONWA0D\MP90028929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83768" y="1628800"/>
            <a:ext cx="2016224" cy="1584176"/>
          </a:xfrm>
          <a:prstGeom prst="rect">
            <a:avLst/>
          </a:prstGeom>
          <a:noFill/>
        </p:spPr>
      </p:pic>
      <p:pic>
        <p:nvPicPr>
          <p:cNvPr id="4099" name="Picture 3" descr="C:\Users\Čapková\AppData\Local\Microsoft\Windows\Temporary Internet Files\Content.IE5\MZ4HHNCJ\MP900180740[1].jpg"/>
          <p:cNvPicPr>
            <a:picLocks noChangeAspect="1" noChangeArrowheads="1"/>
          </p:cNvPicPr>
          <p:nvPr/>
        </p:nvPicPr>
        <p:blipFill>
          <a:blip r:embed="rId4" cstate="print">
            <a:lum bright="20000" contrast="10000"/>
          </a:blip>
          <a:srcRect l="10714" t="4545" r="7143" b="4546"/>
          <a:stretch>
            <a:fillRect/>
          </a:stretch>
        </p:blipFill>
        <p:spPr bwMode="auto">
          <a:xfrm>
            <a:off x="323528" y="1628800"/>
            <a:ext cx="2016224" cy="1584176"/>
          </a:xfrm>
          <a:prstGeom prst="rect">
            <a:avLst/>
          </a:prstGeom>
          <a:noFill/>
        </p:spPr>
      </p:pic>
      <p:pic>
        <p:nvPicPr>
          <p:cNvPr id="8" name="Picture 11" descr="C:\Users\Čapková\AppData\Local\Microsoft\Windows\Temporary Internet Files\Content.IE5\TEEIMP77\MP900448372[1].jpg"/>
          <p:cNvPicPr>
            <a:picLocks noChangeAspect="1" noChangeArrowheads="1"/>
          </p:cNvPicPr>
          <p:nvPr/>
        </p:nvPicPr>
        <p:blipFill>
          <a:blip r:embed="rId5" cstate="print"/>
          <a:srcRect l="7396" r="37136"/>
          <a:stretch>
            <a:fillRect/>
          </a:stretch>
        </p:blipFill>
        <p:spPr bwMode="auto">
          <a:xfrm>
            <a:off x="1619672" y="4293096"/>
            <a:ext cx="1512168" cy="1944216"/>
          </a:xfrm>
          <a:prstGeom prst="rect">
            <a:avLst/>
          </a:prstGeom>
          <a:noFill/>
        </p:spPr>
      </p:pic>
      <p:pic>
        <p:nvPicPr>
          <p:cNvPr id="9" name="Picture 6" descr="C:\Users\Čapková\AppData\Local\Microsoft\Windows\Temporary Internet Files\Content.IE5\Z7WE9UHV\MP900431096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012160" y="4293096"/>
            <a:ext cx="1512168" cy="1962896"/>
          </a:xfrm>
          <a:prstGeom prst="rect">
            <a:avLst/>
          </a:prstGeom>
          <a:noFill/>
        </p:spPr>
      </p:pic>
      <p:sp>
        <p:nvSpPr>
          <p:cNvPr id="20" name="TextovéPole 19"/>
          <p:cNvSpPr txBox="1"/>
          <p:nvPr/>
        </p:nvSpPr>
        <p:spPr>
          <a:xfrm>
            <a:off x="971600" y="980728"/>
            <a:ext cx="72631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K obr. doplň příklady využití oceánů a moří</a:t>
            </a:r>
            <a:endParaRPr lang="cs-CZ" sz="3200" dirty="0">
              <a:solidFill>
                <a:srgbClr val="00B0F0"/>
              </a:solidFill>
            </a:endParaRPr>
          </a:p>
        </p:txBody>
      </p:sp>
      <p:pic>
        <p:nvPicPr>
          <p:cNvPr id="4110" name="Picture 14" descr="C:\Users\Čapková\AppData\Local\Microsoft\Windows\Temporary Internet Files\Content.IE5\F96V9HYZ\MP900400943[1].jpg"/>
          <p:cNvPicPr>
            <a:picLocks noChangeAspect="1" noChangeArrowheads="1"/>
          </p:cNvPicPr>
          <p:nvPr/>
        </p:nvPicPr>
        <p:blipFill>
          <a:blip r:embed="rId7" cstate="print">
            <a:lum bright="10000"/>
          </a:blip>
          <a:srcRect/>
          <a:stretch>
            <a:fillRect/>
          </a:stretch>
        </p:blipFill>
        <p:spPr bwMode="auto">
          <a:xfrm>
            <a:off x="3491880" y="4293096"/>
            <a:ext cx="2231554" cy="1944216"/>
          </a:xfrm>
          <a:prstGeom prst="rect">
            <a:avLst/>
          </a:prstGeom>
          <a:noFill/>
        </p:spPr>
      </p:pic>
      <p:sp>
        <p:nvSpPr>
          <p:cNvPr id="24" name="Obdélník 23"/>
          <p:cNvSpPr/>
          <p:nvPr/>
        </p:nvSpPr>
        <p:spPr>
          <a:xfrm>
            <a:off x="323528" y="3212976"/>
            <a:ext cx="2016224" cy="28803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483768" y="3212976"/>
            <a:ext cx="2016224" cy="28803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339752" y="6237312"/>
            <a:ext cx="4392488" cy="28803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2483768" y="0"/>
            <a:ext cx="4248472" cy="461665"/>
          </a:xfrm>
          <a:prstGeom prst="rect">
            <a:avLst/>
          </a:prstGeom>
          <a:solidFill>
            <a:srgbClr val="33CCFF">
              <a:alpha val="25098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C0099"/>
                </a:solidFill>
              </a:rPr>
              <a:t> </a:t>
            </a:r>
            <a:r>
              <a:rPr lang="cs-CZ" sz="2400" b="1" dirty="0" smtClean="0"/>
              <a:t>VYUŽITÍ SVĚTOVÉHO OCEÁNU </a:t>
            </a:r>
            <a:endParaRPr lang="cs-CZ" sz="2400" b="1" dirty="0"/>
          </a:p>
        </p:txBody>
      </p:sp>
      <p:pic>
        <p:nvPicPr>
          <p:cNvPr id="22" name="Picture 8" descr="C:\Users\Čapková\Desktop\přílivová elektrárna.jpg"/>
          <p:cNvPicPr>
            <a:picLocks noChangeAspect="1" noChangeArrowheads="1"/>
          </p:cNvPicPr>
          <p:nvPr/>
        </p:nvPicPr>
        <p:blipFill>
          <a:blip r:embed="rId8" cstate="print">
            <a:lum bright="20000" contrast="10000"/>
          </a:blip>
          <a:srcRect l="9678" t="12810" r="12904" b="16529"/>
          <a:stretch>
            <a:fillRect/>
          </a:stretch>
        </p:blipFill>
        <p:spPr bwMode="auto">
          <a:xfrm>
            <a:off x="4644008" y="1628800"/>
            <a:ext cx="2016224" cy="1584176"/>
          </a:xfrm>
          <a:prstGeom prst="rect">
            <a:avLst/>
          </a:prstGeom>
          <a:noFill/>
        </p:spPr>
      </p:pic>
      <p:sp>
        <p:nvSpPr>
          <p:cNvPr id="29" name="Obdélník 28"/>
          <p:cNvSpPr/>
          <p:nvPr/>
        </p:nvSpPr>
        <p:spPr>
          <a:xfrm>
            <a:off x="4644008" y="3212976"/>
            <a:ext cx="2016224" cy="28803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804248" y="3212976"/>
            <a:ext cx="2016224" cy="28803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0" descr="C:\Users\Čapková\AppData\Local\Microsoft\Windows\Temporary Internet Files\Content.IE5\FEONWA0D\MP90028929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1628800"/>
            <a:ext cx="2016224" cy="1584176"/>
          </a:xfrm>
          <a:prstGeom prst="rect">
            <a:avLst/>
          </a:prstGeom>
          <a:noFill/>
        </p:spPr>
      </p:pic>
      <p:pic>
        <p:nvPicPr>
          <p:cNvPr id="8" name="Picture 11" descr="C:\Users\Čapková\AppData\Local\Microsoft\Windows\Temporary Internet Files\Content.IE5\TEEIMP77\MP900448372[1].jpg"/>
          <p:cNvPicPr>
            <a:picLocks noChangeAspect="1" noChangeArrowheads="1"/>
          </p:cNvPicPr>
          <p:nvPr/>
        </p:nvPicPr>
        <p:blipFill>
          <a:blip r:embed="rId3" cstate="print"/>
          <a:srcRect l="7396" r="37136"/>
          <a:stretch>
            <a:fillRect/>
          </a:stretch>
        </p:blipFill>
        <p:spPr bwMode="auto">
          <a:xfrm>
            <a:off x="1619672" y="4293096"/>
            <a:ext cx="1512168" cy="1944216"/>
          </a:xfrm>
          <a:prstGeom prst="rect">
            <a:avLst/>
          </a:prstGeom>
          <a:noFill/>
        </p:spPr>
      </p:pic>
      <p:pic>
        <p:nvPicPr>
          <p:cNvPr id="9" name="Picture 6" descr="C:\Users\Čapková\AppData\Local\Microsoft\Windows\Temporary Internet Files\Content.IE5\Z7WE9UHV\MP90043109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12160" y="4293096"/>
            <a:ext cx="1512168" cy="1962896"/>
          </a:xfrm>
          <a:prstGeom prst="rect">
            <a:avLst/>
          </a:prstGeom>
          <a:noFill/>
        </p:spPr>
      </p:pic>
      <p:sp>
        <p:nvSpPr>
          <p:cNvPr id="20" name="TextovéPole 19"/>
          <p:cNvSpPr txBox="1"/>
          <p:nvPr/>
        </p:nvSpPr>
        <p:spPr>
          <a:xfrm>
            <a:off x="971600" y="980728"/>
            <a:ext cx="72631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K obr. doplň příklady využití oceánů a moří</a:t>
            </a:r>
            <a:endParaRPr lang="cs-CZ" sz="3200" dirty="0">
              <a:solidFill>
                <a:srgbClr val="00B0F0"/>
              </a:solidFill>
            </a:endParaRPr>
          </a:p>
        </p:txBody>
      </p:sp>
      <p:pic>
        <p:nvPicPr>
          <p:cNvPr id="4110" name="Picture 14" descr="C:\Users\Čapková\AppData\Local\Microsoft\Windows\Temporary Internet Files\Content.IE5\F96V9HYZ\MP900400943[1].jpg"/>
          <p:cNvPicPr>
            <a:picLocks noChangeAspect="1" noChangeArrowheads="1"/>
          </p:cNvPicPr>
          <p:nvPr/>
        </p:nvPicPr>
        <p:blipFill>
          <a:blip r:embed="rId5" cstate="print">
            <a:lum bright="10000"/>
          </a:blip>
          <a:srcRect/>
          <a:stretch>
            <a:fillRect/>
          </a:stretch>
        </p:blipFill>
        <p:spPr bwMode="auto">
          <a:xfrm>
            <a:off x="3491880" y="4293096"/>
            <a:ext cx="2231554" cy="1944216"/>
          </a:xfrm>
          <a:prstGeom prst="rect">
            <a:avLst/>
          </a:prstGeom>
          <a:noFill/>
        </p:spPr>
      </p:pic>
      <p:sp>
        <p:nvSpPr>
          <p:cNvPr id="24" name="Obdélník 23"/>
          <p:cNvSpPr/>
          <p:nvPr/>
        </p:nvSpPr>
        <p:spPr>
          <a:xfrm>
            <a:off x="323528" y="3212976"/>
            <a:ext cx="2016224" cy="28803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483768" y="3212976"/>
            <a:ext cx="2016224" cy="28803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339752" y="6237312"/>
            <a:ext cx="4392488" cy="28803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2699792" y="3140968"/>
            <a:ext cx="164795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lodní doprava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83568" y="3140968"/>
            <a:ext cx="149367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těžba ropy  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635896" y="6165304"/>
            <a:ext cx="21602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rekreační využití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483768" y="0"/>
            <a:ext cx="4248472" cy="461665"/>
          </a:xfrm>
          <a:prstGeom prst="rect">
            <a:avLst/>
          </a:prstGeom>
          <a:solidFill>
            <a:srgbClr val="33CCFF">
              <a:alpha val="25098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C0099"/>
                </a:solidFill>
              </a:rPr>
              <a:t> </a:t>
            </a:r>
            <a:r>
              <a:rPr lang="cs-CZ" sz="2400" b="1" dirty="0" smtClean="0"/>
              <a:t>VYUŽITÍ SVĚTOVÉHO OCEÁNU </a:t>
            </a:r>
            <a:endParaRPr lang="cs-CZ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851920" y="476672"/>
            <a:ext cx="14612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4644008" y="3212976"/>
            <a:ext cx="2016224" cy="28803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804248" y="3212976"/>
            <a:ext cx="2016224" cy="28803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4716016" y="3140968"/>
            <a:ext cx="188833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 přílivová elektr.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804248" y="3125579"/>
            <a:ext cx="2160240" cy="40011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 </a:t>
            </a:r>
            <a:r>
              <a:rPr lang="cs-CZ" sz="2000" b="1" dirty="0" smtClean="0">
                <a:solidFill>
                  <a:srgbClr val="FF0000"/>
                </a:solidFill>
              </a:rPr>
              <a:t>mořský rybolov</a:t>
            </a:r>
            <a:endParaRPr lang="cs-CZ" sz="2000" b="1" dirty="0">
              <a:solidFill>
                <a:srgbClr val="FF0000"/>
              </a:solidFill>
            </a:endParaRPr>
          </a:p>
        </p:txBody>
      </p:sp>
      <p:pic>
        <p:nvPicPr>
          <p:cNvPr id="23" name="Picture 3" descr="C:\Users\Čapková\AppData\Local\Microsoft\Windows\Temporary Internet Files\Content.IE5\MZ4HHNCJ\MP900180740[1].jpg"/>
          <p:cNvPicPr>
            <a:picLocks noChangeAspect="1" noChangeArrowheads="1"/>
          </p:cNvPicPr>
          <p:nvPr/>
        </p:nvPicPr>
        <p:blipFill>
          <a:blip r:embed="rId6" cstate="print">
            <a:lum bright="20000" contrast="10000"/>
          </a:blip>
          <a:srcRect l="10714" t="4545" r="7143" b="4546"/>
          <a:stretch>
            <a:fillRect/>
          </a:stretch>
        </p:blipFill>
        <p:spPr bwMode="auto">
          <a:xfrm>
            <a:off x="323528" y="1628800"/>
            <a:ext cx="2016224" cy="1584176"/>
          </a:xfrm>
          <a:prstGeom prst="rect">
            <a:avLst/>
          </a:prstGeom>
          <a:noFill/>
        </p:spPr>
      </p:pic>
      <p:pic>
        <p:nvPicPr>
          <p:cNvPr id="27" name="Picture 8" descr="C:\Users\Čapková\Desktop\přílivová elektrárna.jpg"/>
          <p:cNvPicPr>
            <a:picLocks noChangeAspect="1" noChangeArrowheads="1"/>
          </p:cNvPicPr>
          <p:nvPr/>
        </p:nvPicPr>
        <p:blipFill>
          <a:blip r:embed="rId7" cstate="print">
            <a:lum bright="20000" contrast="10000"/>
          </a:blip>
          <a:srcRect l="9678" t="12810" r="12904" b="16529"/>
          <a:stretch>
            <a:fillRect/>
          </a:stretch>
        </p:blipFill>
        <p:spPr bwMode="auto">
          <a:xfrm>
            <a:off x="4644008" y="1628800"/>
            <a:ext cx="2016224" cy="1584176"/>
          </a:xfrm>
          <a:prstGeom prst="rect">
            <a:avLst/>
          </a:prstGeom>
          <a:noFill/>
        </p:spPr>
      </p:pic>
      <p:pic>
        <p:nvPicPr>
          <p:cNvPr id="31" name="Picture 2" descr="C:\Users\Čapková\Desktop\mořský rybolov.jpg"/>
          <p:cNvPicPr>
            <a:picLocks noChangeAspect="1" noChangeArrowheads="1"/>
          </p:cNvPicPr>
          <p:nvPr/>
        </p:nvPicPr>
        <p:blipFill>
          <a:blip r:embed="rId8" cstate="print">
            <a:lum bright="10000"/>
          </a:blip>
          <a:srcRect/>
          <a:stretch>
            <a:fillRect/>
          </a:stretch>
        </p:blipFill>
        <p:spPr bwMode="auto">
          <a:xfrm>
            <a:off x="6804248" y="1628800"/>
            <a:ext cx="2016224" cy="1584176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8" grpId="0"/>
      <p:bldP spid="28" grpId="0"/>
      <p:bldP spid="16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0"/>
            <a:ext cx="8064896" cy="461665"/>
          </a:xfrm>
          <a:prstGeom prst="rect">
            <a:avLst/>
          </a:prstGeom>
          <a:solidFill>
            <a:srgbClr val="FF0000">
              <a:alpha val="24706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C0099"/>
                </a:solidFill>
              </a:rPr>
              <a:t> </a:t>
            </a:r>
            <a:r>
              <a:rPr lang="cs-CZ" sz="2400" b="1" dirty="0" smtClean="0"/>
              <a:t>PŘÍRODNÍ KATASTROFY A ZNEČIŠTĚNÍ SVĚTOVÉHO OCEÁNU </a:t>
            </a:r>
            <a:endParaRPr lang="cs-CZ" sz="2400" b="1" dirty="0"/>
          </a:p>
        </p:txBody>
      </p:sp>
      <p:pic>
        <p:nvPicPr>
          <p:cNvPr id="3" name="Picture 3" descr="C:\Users\Čapková\AppData\Local\Microsoft\Windows\Temporary Internet Files\Content.IE5\647OEERQ\MP90017859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836712"/>
            <a:ext cx="3771532" cy="2520640"/>
          </a:xfrm>
          <a:prstGeom prst="rect">
            <a:avLst/>
          </a:prstGeom>
          <a:noFill/>
        </p:spPr>
      </p:pic>
      <p:pic>
        <p:nvPicPr>
          <p:cNvPr id="4" name="Picture 7" descr="C:\Users\Čapková\Desktop\podmořská sopk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836712"/>
            <a:ext cx="3730014" cy="2520280"/>
          </a:xfrm>
          <a:prstGeom prst="rect">
            <a:avLst/>
          </a:prstGeom>
          <a:noFill/>
        </p:spPr>
      </p:pic>
      <p:pic>
        <p:nvPicPr>
          <p:cNvPr id="7170" name="Picture 2" descr="C:\Users\Čapková\Desktop\znečištění moře opou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8024" y="3861048"/>
            <a:ext cx="3744416" cy="2520280"/>
          </a:xfrm>
          <a:prstGeom prst="rect">
            <a:avLst/>
          </a:prstGeom>
          <a:noFill/>
        </p:spPr>
      </p:pic>
      <p:pic>
        <p:nvPicPr>
          <p:cNvPr id="7171" name="Picture 3" descr="C:\Users\Čapková\Desktop\znčištění oceánu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3861048"/>
            <a:ext cx="3744416" cy="2520280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3203848" y="3356992"/>
            <a:ext cx="27606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Popiš děje na obr.</a:t>
            </a:r>
            <a:endParaRPr lang="cs-CZ" sz="2800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0"/>
            <a:ext cx="8064896" cy="461665"/>
          </a:xfrm>
          <a:prstGeom prst="rect">
            <a:avLst/>
          </a:prstGeom>
          <a:solidFill>
            <a:srgbClr val="FF0000">
              <a:alpha val="24706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C0099"/>
                </a:solidFill>
              </a:rPr>
              <a:t> </a:t>
            </a:r>
            <a:r>
              <a:rPr lang="cs-CZ" sz="2400" b="1" dirty="0" smtClean="0"/>
              <a:t>PŘÍRODNÍ KATASTROFY A ZNEČIŠTĚNÍ SVĚTOVÉHO OCEÁNU </a:t>
            </a:r>
            <a:endParaRPr lang="cs-CZ" sz="2400" b="1" dirty="0"/>
          </a:p>
        </p:txBody>
      </p:sp>
      <p:pic>
        <p:nvPicPr>
          <p:cNvPr id="3" name="Picture 3" descr="C:\Users\Čapková\AppData\Local\Microsoft\Windows\Temporary Internet Files\Content.IE5\647OEERQ\MP90017859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836712"/>
            <a:ext cx="3771532" cy="2520640"/>
          </a:xfrm>
          <a:prstGeom prst="rect">
            <a:avLst/>
          </a:prstGeom>
          <a:noFill/>
        </p:spPr>
      </p:pic>
      <p:pic>
        <p:nvPicPr>
          <p:cNvPr id="4" name="Picture 7" descr="C:\Users\Čapková\Desktop\podmořská sopk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836712"/>
            <a:ext cx="3730014" cy="2520280"/>
          </a:xfrm>
          <a:prstGeom prst="rect">
            <a:avLst/>
          </a:prstGeom>
          <a:noFill/>
        </p:spPr>
      </p:pic>
      <p:pic>
        <p:nvPicPr>
          <p:cNvPr id="7170" name="Picture 2" descr="C:\Users\Čapková\Desktop\znečištění moře opou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8024" y="3861048"/>
            <a:ext cx="3744416" cy="2520280"/>
          </a:xfrm>
          <a:prstGeom prst="rect">
            <a:avLst/>
          </a:prstGeom>
          <a:noFill/>
        </p:spPr>
      </p:pic>
      <p:pic>
        <p:nvPicPr>
          <p:cNvPr id="7171" name="Picture 3" descr="C:\Users\Čapková\Desktop\znčištění oceánu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3861048"/>
            <a:ext cx="3744416" cy="2520280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971600" y="2852936"/>
            <a:ext cx="31345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obrovská vlna tsunami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508104" y="2852936"/>
            <a:ext cx="24383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podmořská sopka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9552" y="5877272"/>
            <a:ext cx="38731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 odpady a splašky při pobřeží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724128" y="5877272"/>
            <a:ext cx="19216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 ropná skvrna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635896" y="836712"/>
            <a:ext cx="1833579" cy="461665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přírodní děje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203848" y="3861048"/>
            <a:ext cx="2730043" cy="461665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znečištění člověkem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923928" y="3356992"/>
            <a:ext cx="12379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Řešení: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4" grpId="0"/>
      <p:bldP spid="12" grpId="0" animBg="1"/>
      <p:bldP spid="13" grpId="0" animBg="1"/>
      <p:bldP spid="15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55576" y="692696"/>
            <a:ext cx="7772400" cy="5472608"/>
          </a:xfrm>
        </p:spPr>
        <p:txBody>
          <a:bodyPr anchor="t"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Anotace: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Výukový materiál je určen žákům 6. ročníku k procvičení, zopakování a utřídění základních zeměpisných pojmů a zajímavostí z učiva o oceánské vodě.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Žáci samostatně pracují s učebnicemi, svými poznámkami 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a atlasy světa.  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Informace si mohou vyhledávat i na internetu.</a:t>
            </a: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endParaRPr lang="cs-CZ" sz="3200" dirty="0" smtClean="0">
              <a:solidFill>
                <a:srgbClr val="FF0000"/>
              </a:solidFill>
            </a:endParaRPr>
          </a:p>
          <a:p>
            <a:endParaRPr lang="cs-CZ" sz="3200" dirty="0" smtClean="0">
              <a:solidFill>
                <a:srgbClr val="FF0000"/>
              </a:solidFill>
            </a:endParaRPr>
          </a:p>
          <a:p>
            <a:endParaRPr lang="cs-CZ" sz="3200" dirty="0" smtClean="0">
              <a:solidFill>
                <a:srgbClr val="FF0000"/>
              </a:solidFill>
            </a:endParaRP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476672"/>
            <a:ext cx="7704856" cy="16927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      Zdroj:</a:t>
            </a:r>
          </a:p>
          <a:p>
            <a:r>
              <a:rPr lang="cs-CZ" sz="2400" dirty="0" smtClean="0"/>
              <a:t>        Vlastní zdroj.</a:t>
            </a:r>
          </a:p>
          <a:p>
            <a:endParaRPr lang="cs-CZ" sz="2400" dirty="0" smtClean="0"/>
          </a:p>
          <a:p>
            <a:endParaRPr lang="cs-CZ" sz="2400" dirty="0" smtClean="0"/>
          </a:p>
        </p:txBody>
      </p:sp>
      <p:sp>
        <p:nvSpPr>
          <p:cNvPr id="9" name="Obdélník 8"/>
          <p:cNvSpPr/>
          <p:nvPr/>
        </p:nvSpPr>
        <p:spPr>
          <a:xfrm>
            <a:off x="539552" y="4005064"/>
            <a:ext cx="82809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</a:t>
            </a:r>
            <a:r>
              <a:rPr lang="cs-CZ" dirty="0" smtClean="0"/>
              <a:t> (otevřená galerie), </a:t>
            </a:r>
            <a:r>
              <a:rPr lang="cs-CZ" dirty="0" err="1" smtClean="0"/>
              <a:t>cs.wikipedia.org</a:t>
            </a:r>
            <a:r>
              <a:rPr lang="cs-CZ" dirty="0" smtClean="0"/>
              <a:t>, </a:t>
            </a:r>
            <a:r>
              <a:rPr lang="cs-CZ" dirty="0" err="1" smtClean="0"/>
              <a:t>commons.wikimedia.org</a:t>
            </a:r>
            <a:r>
              <a:rPr lang="cs-CZ" dirty="0" smtClean="0"/>
              <a:t>  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39552" y="3501008"/>
            <a:ext cx="223035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dirty="0" smtClean="0">
                <a:solidFill>
                  <a:prstClr val="black"/>
                </a:solidFill>
              </a:rPr>
              <a:t>Použité obrázky: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39552" y="3068960"/>
            <a:ext cx="131619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Citace: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39552" y="1556792"/>
            <a:ext cx="838842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HÜBELOVÁ, Dana; NOVÁK, Svatopluk; WEINHÖFER, Martin. </a:t>
            </a:r>
            <a:r>
              <a:rPr lang="cs-CZ" sz="2400" i="1" dirty="0" smtClean="0"/>
              <a:t>ZEMĚPIS pro 6. ročník 2. díl Přírodní obraz Země</a:t>
            </a:r>
            <a:r>
              <a:rPr lang="cs-CZ" sz="2400" dirty="0" smtClean="0"/>
              <a:t>. Brno: NOVÁ ŠKOLA, s. r. o., 2007, ISBN 80-7289-081-6. </a:t>
            </a:r>
            <a:endParaRPr lang="cs-CZ" sz="2400" dirty="0"/>
          </a:p>
        </p:txBody>
      </p:sp>
      <p:pic>
        <p:nvPicPr>
          <p:cNvPr id="7" name="Picture 7" descr="C:\Users\Čapková\Desktop\mořský rybolov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4725144"/>
            <a:ext cx="1008112" cy="793811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1475656" y="4509120"/>
            <a:ext cx="676875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/>
              <a:t>U.S. FISH AND WILDLIFE SERVICE. </a:t>
            </a:r>
            <a:r>
              <a:rPr lang="en-US" i="1" dirty="0" smtClean="0"/>
              <a:t>commons.wikimedia.org</a:t>
            </a:r>
            <a:r>
              <a:rPr lang="en-US" dirty="0" smtClean="0"/>
              <a:t> [online]. [cit. </a:t>
            </a:r>
            <a:r>
              <a:rPr lang="cs-CZ" dirty="0" smtClean="0"/>
              <a:t>28.3</a:t>
            </a:r>
            <a:r>
              <a:rPr lang="en-US" dirty="0" smtClean="0"/>
              <a:t>.2013]. </a:t>
            </a:r>
            <a:r>
              <a:rPr lang="en-US" dirty="0" err="1" smtClean="0"/>
              <a:t>Dostupný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WWW: http://commons.wikimedia.org/wiki/File:Employees_working_on_fishing_boat_working_with_tribal_partners.jpg?uselang=cs </a:t>
            </a:r>
            <a:endParaRPr lang="cs-CZ" dirty="0"/>
          </a:p>
        </p:txBody>
      </p:sp>
      <p:pic>
        <p:nvPicPr>
          <p:cNvPr id="12" name="Picture 2" descr="C:\Users\Čapková\Desktop\ropná skvrn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5733256"/>
            <a:ext cx="1080120" cy="838886"/>
          </a:xfrm>
          <a:prstGeom prst="rect">
            <a:avLst/>
          </a:prstGeom>
          <a:noFill/>
        </p:spPr>
      </p:pic>
      <p:sp>
        <p:nvSpPr>
          <p:cNvPr id="14" name="Obdélník 13"/>
          <p:cNvSpPr/>
          <p:nvPr/>
        </p:nvSpPr>
        <p:spPr>
          <a:xfrm>
            <a:off x="1475656" y="5733256"/>
            <a:ext cx="698477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/>
              <a:t>AUTOR NEUVEDEN. </a:t>
            </a:r>
            <a:r>
              <a:rPr lang="en-US" i="1" dirty="0" smtClean="0"/>
              <a:t>commons.wikimedia.org</a:t>
            </a:r>
            <a:r>
              <a:rPr lang="en-US" dirty="0" smtClean="0"/>
              <a:t> [online]. [cit. </a:t>
            </a:r>
            <a:r>
              <a:rPr lang="cs-CZ" dirty="0" smtClean="0"/>
              <a:t>28.3</a:t>
            </a:r>
            <a:r>
              <a:rPr lang="en-US" dirty="0" smtClean="0"/>
              <a:t>.2013]. </a:t>
            </a:r>
            <a:r>
              <a:rPr lang="en-US" dirty="0" err="1" smtClean="0"/>
              <a:t>Dostupný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WWW: http://commons.wikimedia.org/wiki/File:Oil-spill.jpg?uselang=cs </a:t>
            </a: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Čapková\Desktop\Vodstvo na Zem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260648"/>
            <a:ext cx="989607" cy="599021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1187624" y="260648"/>
            <a:ext cx="748883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CENTRAL INTELLIGENCE AGENCY.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28.3.2013]. Dostupný na WWW: http://cs.wikipedia.org/wiki/Soubor:Physical_world.jpg </a:t>
            </a:r>
            <a:endParaRPr lang="cs-CZ" dirty="0"/>
          </a:p>
        </p:txBody>
      </p:sp>
      <p:pic>
        <p:nvPicPr>
          <p:cNvPr id="5" name="Picture 1" descr="C:\Users\Čapková\Desktop\Světový oceá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1124744"/>
            <a:ext cx="1008112" cy="512794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1187624" y="1052736"/>
            <a:ext cx="79563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AUOR NEUVEDEN.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28.3.2013]. Dostupný na WWW: http://cs.wikipedia.org/wiki/Soubor:LocationOceans.png </a:t>
            </a:r>
            <a:endParaRPr lang="cs-CZ" dirty="0"/>
          </a:p>
        </p:txBody>
      </p:sp>
      <p:pic>
        <p:nvPicPr>
          <p:cNvPr id="8" name="Picture 4" descr="C:\Users\Čapková\Desktop\Galapágy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1916832"/>
            <a:ext cx="960107" cy="720080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1187624" y="1700808"/>
            <a:ext cx="795637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ALVARO SEVILLA DESIGN.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28.3.2013]. Dostupný na WWW: http://commons.wikimedia.org/wiki/File:Tortuga_Bay_Galapagos_Iguana_on_the_beach_Island_of_Santa_Cruz_photo_by_Alvaro_Sevilla_Design.JPG?uselang=cs </a:t>
            </a:r>
            <a:endParaRPr lang="cs-CZ" dirty="0"/>
          </a:p>
        </p:txBody>
      </p:sp>
      <p:pic>
        <p:nvPicPr>
          <p:cNvPr id="10" name="Picture 5" descr="C:\Users\Čapková\Desktop\Maledivy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2996952"/>
            <a:ext cx="999932" cy="666205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1187624" y="2996952"/>
            <a:ext cx="79563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WERTUOSE.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28.3.2013]. Dostupný na WWW: http://commons.wikimedia.org/wiki/File:Z_f34ab6.jpg?uselang=cs </a:t>
            </a:r>
            <a:endParaRPr lang="cs-CZ" dirty="0"/>
          </a:p>
        </p:txBody>
      </p:sp>
      <p:pic>
        <p:nvPicPr>
          <p:cNvPr id="12" name="Picture 2" descr="C:\Users\Čapková\Desktop\Arktický oceán-foto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3933056"/>
            <a:ext cx="1008112" cy="669135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1187624" y="3645024"/>
            <a:ext cx="777686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CREDIT: COLLECTION OF DR. PABLO CLEMENTE-COLON.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28.3.2013]. Dostupný na WWW: http://commons.wikimedia.org/wiki/File:Arct0318_-_Flickr_-_NOAA_Photo_Library.jpg?uselang=cs </a:t>
            </a:r>
            <a:endParaRPr lang="cs-CZ" dirty="0"/>
          </a:p>
        </p:txBody>
      </p:sp>
      <p:pic>
        <p:nvPicPr>
          <p:cNvPr id="14" name="Picture 2" descr="C:\Users\Čapková\Desktop\Mořský proud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9512" y="4941168"/>
            <a:ext cx="972716" cy="648072"/>
          </a:xfrm>
          <a:prstGeom prst="rect">
            <a:avLst/>
          </a:prstGeom>
          <a:noFill/>
        </p:spPr>
      </p:pic>
      <p:sp>
        <p:nvSpPr>
          <p:cNvPr id="15" name="Obdélník 14"/>
          <p:cNvSpPr/>
          <p:nvPr/>
        </p:nvSpPr>
        <p:spPr>
          <a:xfrm>
            <a:off x="1187624" y="4941168"/>
            <a:ext cx="79563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DANIEL SCHWEN.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28.3.2013]. Dostupný na WWW: http://commons.wikimedia.org/wiki/File:Labrador_Current.jpg?uselang=cs </a:t>
            </a:r>
            <a:endParaRPr lang="cs-CZ" dirty="0"/>
          </a:p>
        </p:txBody>
      </p:sp>
      <p:pic>
        <p:nvPicPr>
          <p:cNvPr id="16" name="Picture 2" descr="C:\Users\Čapková\Desktop\plankton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9512" y="5733256"/>
            <a:ext cx="1008112" cy="668646"/>
          </a:xfrm>
          <a:prstGeom prst="rect">
            <a:avLst/>
          </a:prstGeom>
          <a:noFill/>
        </p:spPr>
      </p:pic>
      <p:sp>
        <p:nvSpPr>
          <p:cNvPr id="17" name="Obdélník 16"/>
          <p:cNvSpPr/>
          <p:nvPr/>
        </p:nvSpPr>
        <p:spPr>
          <a:xfrm>
            <a:off x="1187624" y="5805264"/>
            <a:ext cx="763284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DAPAAN.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28.3.2013]. Dostupný na WWW: http://commons.wikimedia.org/wiki/File:Walhai_Front_2.jpg?uselang=cs </a:t>
            </a: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C:\Users\Čapková\Desktop\mořské rostlinstv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3" y="188640"/>
            <a:ext cx="1008112" cy="756084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1331640" y="260648"/>
            <a:ext cx="748883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ALBERTO ROMEO. </a:t>
            </a:r>
            <a:r>
              <a:rPr lang="cs-CZ" i="1" dirty="0" err="1" smtClean="0"/>
              <a:t>cs.wikipedia.org</a:t>
            </a:r>
            <a:r>
              <a:rPr lang="cs-CZ" i="1" dirty="0" smtClean="0"/>
              <a:t>/</a:t>
            </a:r>
            <a:r>
              <a:rPr lang="cs-CZ" i="1" dirty="0" err="1" smtClean="0"/>
              <a:t>wik</a:t>
            </a:r>
            <a:r>
              <a:rPr lang="cs-CZ" dirty="0" smtClean="0"/>
              <a:t> [online]. [cit. 28.3.2013]. Dostupný na WWW: http://cs.wikipedia.org/wiki/Soubor:Posidonia_2_Alberto_Romeo.jpg </a:t>
            </a:r>
            <a:endParaRPr lang="cs-CZ" dirty="0"/>
          </a:p>
        </p:txBody>
      </p:sp>
      <p:pic>
        <p:nvPicPr>
          <p:cNvPr id="4" name="Picture 2" descr="C:\Users\Čapková\Desktop\Korálový úte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1124744"/>
            <a:ext cx="1008112" cy="756084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331640" y="908720"/>
            <a:ext cx="781236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MIKHAIL ROGOV.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28.3.2013]. Dostupný na WWW: http://commons.wikimedia.org/wiki/File:Coral_reef_in_Ras_Muhammad_nature_park_(Iolanda_reef).jpg?uselang=cs </a:t>
            </a:r>
            <a:endParaRPr lang="cs-CZ" dirty="0"/>
          </a:p>
        </p:txBody>
      </p:sp>
      <p:pic>
        <p:nvPicPr>
          <p:cNvPr id="6" name="Picture 6" descr="C:\Users\Čapková\Desktop\výzkum oceánu-ponork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2132856"/>
            <a:ext cx="1008112" cy="671550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1331640" y="2060848"/>
            <a:ext cx="799288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VISITOR7.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28.3.2013]. Dostupný na WWW: http://commons.wikimedia.org/wiki/File:Hatfield_Marine_Science_Center_</a:t>
            </a:r>
          </a:p>
          <a:p>
            <a:r>
              <a:rPr lang="cs-CZ" dirty="0" err="1" smtClean="0"/>
              <a:t>Submarine.jpg</a:t>
            </a:r>
            <a:r>
              <a:rPr lang="cs-CZ" dirty="0" smtClean="0"/>
              <a:t>?</a:t>
            </a:r>
            <a:r>
              <a:rPr lang="cs-CZ" dirty="0" err="1" smtClean="0"/>
              <a:t>uselang</a:t>
            </a:r>
            <a:r>
              <a:rPr lang="cs-CZ" dirty="0" smtClean="0"/>
              <a:t>=</a:t>
            </a:r>
            <a:r>
              <a:rPr lang="cs-CZ" dirty="0" err="1" smtClean="0"/>
              <a:t>cs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8" name="Picture 8" descr="C:\Users\Čapková\Desktop\přílivová elektrárna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3068960"/>
            <a:ext cx="1009913" cy="792088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1331640" y="2996952"/>
            <a:ext cx="68407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nl-NL" dirty="0" smtClean="0"/>
              <a:t>HARTMUT INERLE. </a:t>
            </a:r>
            <a:r>
              <a:rPr lang="nl-NL" i="1" dirty="0" smtClean="0"/>
              <a:t>cs.wikipedia.org/wik</a:t>
            </a:r>
            <a:r>
              <a:rPr lang="nl-NL" dirty="0" smtClean="0"/>
              <a:t> [online]. [cit. </a:t>
            </a:r>
            <a:r>
              <a:rPr lang="cs-CZ" dirty="0" smtClean="0"/>
              <a:t>28.3</a:t>
            </a:r>
            <a:r>
              <a:rPr lang="nl-NL" dirty="0" smtClean="0"/>
              <a:t>.2013]. Dostupný na WWW: http://cs.wikipedia.org/wiki/Soubor:TideKraftwerk.jpg </a:t>
            </a:r>
            <a:endParaRPr lang="cs-CZ" dirty="0"/>
          </a:p>
        </p:txBody>
      </p:sp>
      <p:pic>
        <p:nvPicPr>
          <p:cNvPr id="10" name="Picture 7" descr="C:\Users\Čapková\Desktop\podmořská sopka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4005064"/>
            <a:ext cx="1008112" cy="720080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1331640" y="4005064"/>
            <a:ext cx="759633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NOAA.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28.3.2013]. Dostupný na WWW: http://commons.wikimedia.org/wiki/File:Craterplume2_hirez.jpg?uselang=cs </a:t>
            </a:r>
            <a:endParaRPr lang="cs-CZ" dirty="0"/>
          </a:p>
        </p:txBody>
      </p:sp>
      <p:pic>
        <p:nvPicPr>
          <p:cNvPr id="12" name="Picture 3" descr="C:\Users\Čapková\Desktop\znčištění oceánu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9512" y="4869160"/>
            <a:ext cx="1025691" cy="720080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1331640" y="4725144"/>
            <a:ext cx="756084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WILFREDO R. RODRIGUEZ H..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28.3.2013]. Dostupný na WWW: http://commons.wikimedia.org/wiki/File:Aguas_del_lago_de_Maracaibo_contaminadas_por_Lemna_03.JPG?uselang=cs </a:t>
            </a:r>
            <a:endParaRPr lang="cs-CZ" dirty="0"/>
          </a:p>
        </p:txBody>
      </p:sp>
      <p:pic>
        <p:nvPicPr>
          <p:cNvPr id="14" name="Picture 2" descr="C:\Users\Čapková\Desktop\znečištění moře opou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9512" y="5877272"/>
            <a:ext cx="1008112" cy="674262"/>
          </a:xfrm>
          <a:prstGeom prst="rect">
            <a:avLst/>
          </a:prstGeom>
          <a:noFill/>
        </p:spPr>
      </p:pic>
      <p:sp>
        <p:nvSpPr>
          <p:cNvPr id="15" name="Obdélník 14"/>
          <p:cNvSpPr/>
          <p:nvPr/>
        </p:nvSpPr>
        <p:spPr>
          <a:xfrm>
            <a:off x="1331640" y="5949280"/>
            <a:ext cx="72008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U.S. — NOAA.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28.3.2013]. Dostupný na WWW: http://cs.wikipedia.org/wiki/Soubor:IXTOC_I_oil_well_blowout.jpg </a:t>
            </a: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7">
      <a:dk1>
        <a:sysClr val="windowText" lastClr="000000"/>
      </a:dk1>
      <a:lt1>
        <a:srgbClr val="F8BD8C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D99694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8513</TotalTime>
  <Words>1347</Words>
  <Application>Microsoft Office PowerPoint</Application>
  <PresentationFormat>Předvádění na obrazovce (4:3)</PresentationFormat>
  <Paragraphs>289</Paragraphs>
  <Slides>28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28</vt:i4>
      </vt:variant>
    </vt:vector>
  </HeadingPairs>
  <TitlesOfParts>
    <vt:vector size="30" baseType="lpstr">
      <vt:lpstr>Motiv systému Office</vt:lpstr>
      <vt:lpstr>1_Motiv sady Office</vt:lpstr>
      <vt:lpstr>Snímek 1</vt:lpstr>
      <vt:lpstr>OCEÁNSKÁ  VODA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Čapková</cp:lastModifiedBy>
  <cp:revision>829</cp:revision>
  <dcterms:created xsi:type="dcterms:W3CDTF">2011-12-27T20:15:32Z</dcterms:created>
  <dcterms:modified xsi:type="dcterms:W3CDTF">2013-05-17T10:36:58Z</dcterms:modified>
</cp:coreProperties>
</file>