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23"/>
  </p:notesMasterIdLst>
  <p:sldIdLst>
    <p:sldId id="258" r:id="rId3"/>
    <p:sldId id="266" r:id="rId4"/>
    <p:sldId id="307" r:id="rId5"/>
    <p:sldId id="428" r:id="rId6"/>
    <p:sldId id="444" r:id="rId7"/>
    <p:sldId id="446" r:id="rId8"/>
    <p:sldId id="445" r:id="rId9"/>
    <p:sldId id="448" r:id="rId10"/>
    <p:sldId id="450" r:id="rId11"/>
    <p:sldId id="451" r:id="rId12"/>
    <p:sldId id="453" r:id="rId13"/>
    <p:sldId id="452" r:id="rId14"/>
    <p:sldId id="454" r:id="rId15"/>
    <p:sldId id="460" r:id="rId16"/>
    <p:sldId id="455" r:id="rId17"/>
    <p:sldId id="457" r:id="rId18"/>
    <p:sldId id="458" r:id="rId19"/>
    <p:sldId id="417" r:id="rId20"/>
    <p:sldId id="430" r:id="rId21"/>
    <p:sldId id="45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08000"/>
    <a:srgbClr val="FFCC00"/>
    <a:srgbClr val="FFFF00"/>
    <a:srgbClr val="FFFF99"/>
    <a:srgbClr val="FF0000"/>
    <a:srgbClr val="FFCC66"/>
    <a:srgbClr val="FF6600"/>
    <a:srgbClr val="FF3300"/>
    <a:srgbClr val="000000"/>
    <a:srgbClr val="FFFFF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794" autoAdjust="0"/>
    <p:restoredTop sz="81895" autoAdjust="0"/>
  </p:normalViewPr>
  <p:slideViewPr>
    <p:cSldViewPr>
      <p:cViewPr varScale="1">
        <p:scale>
          <a:sx n="69" d="100"/>
          <a:sy n="69" d="100"/>
        </p:scale>
        <p:origin x="-12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heme" Target="theme/theme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89C6D-215A-4061-950F-D2B50FE031ED}" type="doc">
      <dgm:prSet loTypeId="urn:microsoft.com/office/officeart/2005/8/layout/default#1" loCatId="list" qsTypeId="urn:microsoft.com/office/officeart/2005/8/quickstyle/3d1" qsCatId="3D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6D29609A-A390-414B-A1D1-B8FB6AD99EA0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err="1" smtClean="0"/>
            <a:t>pedosféra</a:t>
          </a:r>
          <a:endParaRPr lang="cs-CZ" sz="2400" dirty="0"/>
        </a:p>
      </dgm:t>
    </dgm:pt>
    <dgm:pt modelId="{A3D5D069-42C6-4C1E-8EB0-CEF123BCDE91}" type="parTrans" cxnId="{5196EA35-6A29-4E52-A33B-F96C5A571BC8}">
      <dgm:prSet/>
      <dgm:spPr/>
      <dgm:t>
        <a:bodyPr/>
        <a:lstStyle/>
        <a:p>
          <a:endParaRPr lang="cs-CZ"/>
        </a:p>
      </dgm:t>
    </dgm:pt>
    <dgm:pt modelId="{886E5966-EE12-4DEE-A867-98153897BF94}" type="sibTrans" cxnId="{5196EA35-6A29-4E52-A33B-F96C5A571BC8}">
      <dgm:prSet/>
      <dgm:spPr/>
      <dgm:t>
        <a:bodyPr/>
        <a:lstStyle/>
        <a:p>
          <a:endParaRPr lang="cs-CZ"/>
        </a:p>
      </dgm:t>
    </dgm:pt>
    <dgm:pt modelId="{0B3179CF-1808-4AF2-9A23-49E161367459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vznik půdy</a:t>
          </a:r>
          <a:endParaRPr lang="cs-CZ" sz="2400" dirty="0"/>
        </a:p>
      </dgm:t>
    </dgm:pt>
    <dgm:pt modelId="{2D24B58D-ECC0-414F-88E2-1FA26FA49646}" type="parTrans" cxnId="{94808BA0-8424-4195-8501-B82066171913}">
      <dgm:prSet/>
      <dgm:spPr/>
      <dgm:t>
        <a:bodyPr/>
        <a:lstStyle/>
        <a:p>
          <a:endParaRPr lang="cs-CZ"/>
        </a:p>
      </dgm:t>
    </dgm:pt>
    <dgm:pt modelId="{A02524DA-C7FD-4709-B720-3BCFA2DB31B2}" type="sibTrans" cxnId="{94808BA0-8424-4195-8501-B82066171913}">
      <dgm:prSet/>
      <dgm:spPr/>
      <dgm:t>
        <a:bodyPr/>
        <a:lstStyle/>
        <a:p>
          <a:endParaRPr lang="cs-CZ"/>
        </a:p>
      </dgm:t>
    </dgm:pt>
    <dgm:pt modelId="{C68AB37A-53D0-4D22-A99A-2423E0AA25C6}">
      <dgm:prSet phldrT="[Text]"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význam půdy</a:t>
          </a:r>
          <a:endParaRPr lang="cs-CZ" sz="2400" dirty="0"/>
        </a:p>
      </dgm:t>
    </dgm:pt>
    <dgm:pt modelId="{D47E6F32-DB4F-489D-820F-1E9BF0BD5FFA}" type="parTrans" cxnId="{553F8FA9-AB7E-44B9-874B-CDAAED1B40E5}">
      <dgm:prSet/>
      <dgm:spPr/>
      <dgm:t>
        <a:bodyPr/>
        <a:lstStyle/>
        <a:p>
          <a:endParaRPr lang="cs-CZ"/>
        </a:p>
      </dgm:t>
    </dgm:pt>
    <dgm:pt modelId="{5150393B-3B97-426F-A538-E72D9244B5D6}" type="sibTrans" cxnId="{553F8FA9-AB7E-44B9-874B-CDAAED1B40E5}">
      <dgm:prSet/>
      <dgm:spPr/>
      <dgm:t>
        <a:bodyPr/>
        <a:lstStyle/>
        <a:p>
          <a:endParaRPr lang="cs-CZ"/>
        </a:p>
      </dgm:t>
    </dgm:pt>
    <dgm:pt modelId="{1BDE75C6-E49C-4C0D-9B54-AB332D07C5E8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půdní druhy</a:t>
          </a:r>
          <a:endParaRPr lang="cs-CZ" sz="2400" dirty="0"/>
        </a:p>
      </dgm:t>
    </dgm:pt>
    <dgm:pt modelId="{E5115DE1-C972-4F14-A74B-1401CCB6B57B}" type="parTrans" cxnId="{27F1A402-1A45-4AF4-AFC7-DC2029A79EB6}">
      <dgm:prSet/>
      <dgm:spPr/>
      <dgm:t>
        <a:bodyPr/>
        <a:lstStyle/>
        <a:p>
          <a:endParaRPr lang="cs-CZ"/>
        </a:p>
      </dgm:t>
    </dgm:pt>
    <dgm:pt modelId="{32D81B97-ED1A-468A-9BC0-2FC6C790C948}" type="sibTrans" cxnId="{27F1A402-1A45-4AF4-AFC7-DC2029A79EB6}">
      <dgm:prSet/>
      <dgm:spPr/>
      <dgm:t>
        <a:bodyPr/>
        <a:lstStyle/>
        <a:p>
          <a:endParaRPr lang="cs-CZ"/>
        </a:p>
      </dgm:t>
    </dgm:pt>
    <dgm:pt modelId="{1EE2DD4F-7CF7-48E0-8C07-1B8F9C6DE59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půdní typy</a:t>
          </a:r>
          <a:endParaRPr lang="cs-CZ" sz="2400" dirty="0"/>
        </a:p>
      </dgm:t>
    </dgm:pt>
    <dgm:pt modelId="{47C13694-4136-4579-9E57-294F80AFBD05}" type="parTrans" cxnId="{E2433681-0A45-475A-B7A4-B987DB1FE173}">
      <dgm:prSet/>
      <dgm:spPr/>
      <dgm:t>
        <a:bodyPr/>
        <a:lstStyle/>
        <a:p>
          <a:endParaRPr lang="cs-CZ"/>
        </a:p>
      </dgm:t>
    </dgm:pt>
    <dgm:pt modelId="{BD2EED37-13E9-4B86-A133-FC27D313D7E9}" type="sibTrans" cxnId="{E2433681-0A45-475A-B7A4-B987DB1FE173}">
      <dgm:prSet/>
      <dgm:spPr/>
      <dgm:t>
        <a:bodyPr/>
        <a:lstStyle/>
        <a:p>
          <a:endParaRPr lang="cs-CZ"/>
        </a:p>
      </dgm:t>
    </dgm:pt>
    <dgm:pt modelId="{53967C97-45EB-4DD3-90B7-0B27D694F559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půdní eroze</a:t>
          </a:r>
        </a:p>
      </dgm:t>
    </dgm:pt>
    <dgm:pt modelId="{365976D7-5454-40E8-87F5-C8E3C297E915}" type="parTrans" cxnId="{C37A3538-FC00-46BC-8E13-33BB9B2D8D72}">
      <dgm:prSet/>
      <dgm:spPr/>
      <dgm:t>
        <a:bodyPr/>
        <a:lstStyle/>
        <a:p>
          <a:endParaRPr lang="cs-CZ"/>
        </a:p>
      </dgm:t>
    </dgm:pt>
    <dgm:pt modelId="{908CEFEE-78EA-4900-8633-47788A31EF4C}" type="sibTrans" cxnId="{C37A3538-FC00-46BC-8E13-33BB9B2D8D72}">
      <dgm:prSet/>
      <dgm:spPr/>
      <dgm:t>
        <a:bodyPr/>
        <a:lstStyle/>
        <a:p>
          <a:endParaRPr lang="cs-CZ"/>
        </a:p>
      </dgm:t>
    </dgm:pt>
    <dgm:pt modelId="{7064D6C3-D3C5-48BB-ABE8-9B6F4E5F0A72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půdní horizont</a:t>
          </a:r>
          <a:endParaRPr lang="cs-CZ" sz="2400" dirty="0"/>
        </a:p>
      </dgm:t>
    </dgm:pt>
    <dgm:pt modelId="{E9F36483-EE12-4DB5-841B-1B5B2D6CB4F9}" type="parTrans" cxnId="{92B5A08E-3258-430A-8E36-2CFB1C1400BF}">
      <dgm:prSet/>
      <dgm:spPr/>
      <dgm:t>
        <a:bodyPr/>
        <a:lstStyle/>
        <a:p>
          <a:endParaRPr lang="cs-CZ"/>
        </a:p>
      </dgm:t>
    </dgm:pt>
    <dgm:pt modelId="{845183BE-FF56-4A4D-8C29-228FC3B5F0F6}" type="sibTrans" cxnId="{92B5A08E-3258-430A-8E36-2CFB1C1400BF}">
      <dgm:prSet/>
      <dgm:spPr/>
      <dgm:t>
        <a:bodyPr/>
        <a:lstStyle/>
        <a:p>
          <a:endParaRPr lang="cs-CZ"/>
        </a:p>
      </dgm:t>
    </dgm:pt>
    <dgm:pt modelId="{0E767B01-13C3-462A-A480-36847BE14600}">
      <dgm:prSet custT="1"/>
      <dgm:spPr>
        <a:solidFill>
          <a:schemeClr val="accent6">
            <a:lumMod val="20000"/>
            <a:lumOff val="80000"/>
            <a:alpha val="95000"/>
          </a:schemeClr>
        </a:solidFill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humus</a:t>
          </a:r>
          <a:endParaRPr lang="cs-CZ" sz="2400" dirty="0"/>
        </a:p>
      </dgm:t>
    </dgm:pt>
    <dgm:pt modelId="{92C6742D-DFB2-40B3-82D6-3A6C77DECC85}" type="parTrans" cxnId="{2BFDAC15-453D-4033-8E79-EFD866503141}">
      <dgm:prSet/>
      <dgm:spPr/>
      <dgm:t>
        <a:bodyPr/>
        <a:lstStyle/>
        <a:p>
          <a:endParaRPr lang="cs-CZ"/>
        </a:p>
      </dgm:t>
    </dgm:pt>
    <dgm:pt modelId="{4B5082E5-F459-432B-955B-08AD14ED6B7B}" type="sibTrans" cxnId="{2BFDAC15-453D-4033-8E79-EFD866503141}">
      <dgm:prSet/>
      <dgm:spPr/>
      <dgm:t>
        <a:bodyPr/>
        <a:lstStyle/>
        <a:p>
          <a:endParaRPr lang="cs-CZ"/>
        </a:p>
      </dgm:t>
    </dgm:pt>
    <dgm:pt modelId="{7EBCF7C0-B995-460D-9CA3-BD8B3E69F3CB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pPr algn="ctr"/>
          <a:r>
            <a:rPr lang="cs-CZ" sz="2400" b="0" dirty="0" smtClean="0"/>
            <a:t>výskyt půdy</a:t>
          </a:r>
          <a:endParaRPr lang="cs-CZ" sz="2400" b="0" dirty="0"/>
        </a:p>
      </dgm:t>
    </dgm:pt>
    <dgm:pt modelId="{B44CE7E5-77A8-4F22-A410-E2F0A808316A}" type="parTrans" cxnId="{27B41021-7BE5-4BD4-B843-369E4414E5DB}">
      <dgm:prSet/>
      <dgm:spPr/>
      <dgm:t>
        <a:bodyPr/>
        <a:lstStyle/>
        <a:p>
          <a:endParaRPr lang="cs-CZ"/>
        </a:p>
      </dgm:t>
    </dgm:pt>
    <dgm:pt modelId="{3AFBB1D1-DB90-4B69-813F-69F79D6CC64B}" type="sibTrans" cxnId="{27B41021-7BE5-4BD4-B843-369E4414E5DB}">
      <dgm:prSet/>
      <dgm:spPr/>
      <dgm:t>
        <a:bodyPr/>
        <a:lstStyle/>
        <a:p>
          <a:endParaRPr lang="cs-CZ"/>
        </a:p>
      </dgm:t>
    </dgm:pt>
    <dgm:pt modelId="{EC946AD9-0CA3-4444-A299-3735452357FC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ochrana půdy</a:t>
          </a:r>
          <a:endParaRPr lang="cs-CZ" sz="2400" dirty="0"/>
        </a:p>
      </dgm:t>
    </dgm:pt>
    <dgm:pt modelId="{B9190A19-CEA3-4D43-996A-53F74EB83307}" type="parTrans" cxnId="{3EC3097B-3055-4F11-B216-5684F7B173A9}">
      <dgm:prSet/>
      <dgm:spPr/>
      <dgm:t>
        <a:bodyPr/>
        <a:lstStyle/>
        <a:p>
          <a:endParaRPr lang="cs-CZ"/>
        </a:p>
      </dgm:t>
    </dgm:pt>
    <dgm:pt modelId="{F4E4AC8B-3E09-4622-A368-DD5DD20AE7FD}" type="sibTrans" cxnId="{3EC3097B-3055-4F11-B216-5684F7B173A9}">
      <dgm:prSet/>
      <dgm:spPr/>
      <dgm:t>
        <a:bodyPr/>
        <a:lstStyle/>
        <a:p>
          <a:endParaRPr lang="cs-CZ"/>
        </a:p>
      </dgm:t>
    </dgm:pt>
    <dgm:pt modelId="{8CABA663-F140-4381-A837-528457B523EF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složky půdy</a:t>
          </a:r>
          <a:endParaRPr lang="cs-CZ" sz="2400" dirty="0"/>
        </a:p>
      </dgm:t>
    </dgm:pt>
    <dgm:pt modelId="{EE0C9CAE-6B9F-40BA-9F5D-9FA192A2583E}" type="sibTrans" cxnId="{3D36074A-B81B-4635-9A83-7B935C07F261}">
      <dgm:prSet/>
      <dgm:spPr/>
      <dgm:t>
        <a:bodyPr/>
        <a:lstStyle/>
        <a:p>
          <a:endParaRPr lang="cs-CZ"/>
        </a:p>
      </dgm:t>
    </dgm:pt>
    <dgm:pt modelId="{1C54E34D-E3D9-4C65-BD2A-42EED59508D1}" type="parTrans" cxnId="{3D36074A-B81B-4635-9A83-7B935C07F261}">
      <dgm:prSet/>
      <dgm:spPr/>
      <dgm:t>
        <a:bodyPr/>
        <a:lstStyle/>
        <a:p>
          <a:endParaRPr lang="cs-CZ"/>
        </a:p>
      </dgm:t>
    </dgm:pt>
    <dgm:pt modelId="{1E8D236F-3381-450A-8AC6-8A58F9383057}">
      <dgm:prSet custT="1"/>
      <dgm:spPr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gm:spPr>
      <dgm:t>
        <a:bodyPr/>
        <a:lstStyle/>
        <a:p>
          <a:r>
            <a:rPr lang="cs-CZ" sz="2400" dirty="0" smtClean="0"/>
            <a:t> ohrožení půdy</a:t>
          </a:r>
          <a:endParaRPr lang="cs-CZ" sz="2400" dirty="0"/>
        </a:p>
      </dgm:t>
    </dgm:pt>
    <dgm:pt modelId="{2B781FFA-E304-42B3-A887-AF9EDCEA7779}" type="parTrans" cxnId="{27ED84F4-B490-420A-A4F6-6BE26392A0A7}">
      <dgm:prSet/>
      <dgm:spPr/>
      <dgm:t>
        <a:bodyPr/>
        <a:lstStyle/>
        <a:p>
          <a:endParaRPr lang="cs-CZ"/>
        </a:p>
      </dgm:t>
    </dgm:pt>
    <dgm:pt modelId="{D376DCC2-24D7-4A93-A805-643B767571F4}" type="sibTrans" cxnId="{27ED84F4-B490-420A-A4F6-6BE26392A0A7}">
      <dgm:prSet/>
      <dgm:spPr/>
      <dgm:t>
        <a:bodyPr/>
        <a:lstStyle/>
        <a:p>
          <a:endParaRPr lang="cs-CZ"/>
        </a:p>
      </dgm:t>
    </dgm:pt>
    <dgm:pt modelId="{3C5A676D-11A3-40AD-B0C0-98AA55E96A4D}" type="pres">
      <dgm:prSet presAssocID="{7D689C6D-215A-4061-950F-D2B50FE031ED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33118F3-006D-4DE0-85D7-BEF5B6ED5873}" type="pres">
      <dgm:prSet presAssocID="{6D29609A-A390-414B-A1D1-B8FB6AD99EA0}" presName="node" presStyleLbl="node1" presStyleIdx="0" presStyleCnt="12" custLinFactNeighborX="4179" custLinFactNeighborY="-292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37F170-9829-48EA-8EBA-6F9CF988D086}" type="pres">
      <dgm:prSet presAssocID="{886E5966-EE12-4DEE-A867-98153897BF94}" presName="sibTrans" presStyleCnt="0"/>
      <dgm:spPr/>
    </dgm:pt>
    <dgm:pt modelId="{7685899C-38FE-4CB4-8B7F-2C3F43DD35D1}" type="pres">
      <dgm:prSet presAssocID="{0B3179CF-1808-4AF2-9A23-49E161367459}" presName="node" presStyleLbl="node1" presStyleIdx="1" presStyleCnt="12" custLinFactX="12981" custLinFactNeighborX="100000" custLinFactNeighborY="-11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3257FC-53A7-41E2-A65B-84FCEABD6802}" type="pres">
      <dgm:prSet presAssocID="{A02524DA-C7FD-4709-B720-3BCFA2DB31B2}" presName="sibTrans" presStyleCnt="0"/>
      <dgm:spPr/>
    </dgm:pt>
    <dgm:pt modelId="{D130A27F-5689-4129-A5C8-1E2E8D1BAED4}" type="pres">
      <dgm:prSet presAssocID="{C68AB37A-53D0-4D22-A99A-2423E0AA25C6}" presName="node" presStyleLbl="node1" presStyleIdx="2" presStyleCnt="12" custLinFactX="-6802" custLinFactNeighborX="-100000" custLinFactNeighborY="-11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C5A7A6-39BB-4862-9179-92A64503AD24}" type="pres">
      <dgm:prSet presAssocID="{5150393B-3B97-426F-A538-E72D9244B5D6}" presName="sibTrans" presStyleCnt="0"/>
      <dgm:spPr/>
    </dgm:pt>
    <dgm:pt modelId="{D9A0A614-79EC-42F7-A674-B82117D4894F}" type="pres">
      <dgm:prSet presAssocID="{8CABA663-F140-4381-A837-528457B523EF}" presName="node" presStyleLbl="node1" presStyleIdx="3" presStyleCnt="12" custLinFactNeighborX="-778" custLinFactNeighborY="-11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AD23F2-1FB6-4CB6-A59B-48DBACFA1E36}" type="pres">
      <dgm:prSet presAssocID="{EE0C9CAE-6B9F-40BA-9F5D-9FA192A2583E}" presName="sibTrans" presStyleCnt="0"/>
      <dgm:spPr/>
    </dgm:pt>
    <dgm:pt modelId="{327274FD-849A-4253-A88C-49EA9C8EC748}" type="pres">
      <dgm:prSet presAssocID="{1BDE75C6-E49C-4C0D-9B54-AB332D07C5E8}" presName="node" presStyleLbl="node1" presStyleIdx="4" presStyleCnt="12" custLinFactX="129222" custLinFactNeighborX="200000" custLinFactNeighborY="2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F9480DF-7708-4F28-AB36-28724565F072}" type="pres">
      <dgm:prSet presAssocID="{32D81B97-ED1A-468A-9BC0-2FC6C790C948}" presName="sibTrans" presStyleCnt="0"/>
      <dgm:spPr/>
    </dgm:pt>
    <dgm:pt modelId="{69BA46AD-DF0A-4BBD-9AEE-440738E97DD1}" type="pres">
      <dgm:prSet presAssocID="{1EE2DD4F-7CF7-48E0-8C07-1B8F9C6DE597}" presName="node" presStyleLbl="node1" presStyleIdx="5" presStyleCnt="12" custLinFactX="12981" custLinFactNeighborX="100000" custLinFactNeighborY="2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C5E5AD-97B1-468F-8689-E19F00FEE7F1}" type="pres">
      <dgm:prSet presAssocID="{BD2EED37-13E9-4B86-A133-FC27D313D7E9}" presName="sibTrans" presStyleCnt="0"/>
      <dgm:spPr/>
    </dgm:pt>
    <dgm:pt modelId="{12A3D154-DC56-44D7-ADBF-D1C4D58ED58A}" type="pres">
      <dgm:prSet presAssocID="{53967C97-45EB-4DD3-90B7-0B27D694F559}" presName="node" presStyleLbl="node1" presStyleIdx="6" presStyleCnt="12" custLinFactY="18308" custLinFactNeighborX="2981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B9CFCC-83C0-4F3A-B471-7A937CB85CDA}" type="pres">
      <dgm:prSet presAssocID="{908CEFEE-78EA-4900-8633-47788A31EF4C}" presName="sibTrans" presStyleCnt="0"/>
      <dgm:spPr/>
    </dgm:pt>
    <dgm:pt modelId="{BC96A9CA-1CEB-4AF6-A87C-FBD3AB402411}" type="pres">
      <dgm:prSet presAssocID="{7064D6C3-D3C5-48BB-ABE8-9B6F4E5F0A72}" presName="node" presStyleLbl="node1" presStyleIdx="7" presStyleCnt="12" custLinFactX="-100000" custLinFactNeighborX="-116802" custLinFactNeighborY="26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FAE7CC-78BC-43D4-AB69-7D7DF2438182}" type="pres">
      <dgm:prSet presAssocID="{845183BE-FF56-4A4D-8C29-228FC3B5F0F6}" presName="sibTrans" presStyleCnt="0"/>
      <dgm:spPr/>
    </dgm:pt>
    <dgm:pt modelId="{802AFF8F-A710-40F3-A00D-100F373737B8}" type="pres">
      <dgm:prSet presAssocID="{0E767B01-13C3-462A-A480-36847BE14600}" presName="node" presStyleLbl="node1" presStyleIdx="8" presStyleCnt="12" custLinFactY="-16404" custLinFactNeighborX="3415" custLinFactNeighborY="-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D7449AA-C368-4B37-B1BC-B8324ED21AA6}" type="pres">
      <dgm:prSet presAssocID="{4B5082E5-F459-432B-955B-08AD14ED6B7B}" presName="sibTrans" presStyleCnt="0"/>
      <dgm:spPr/>
    </dgm:pt>
    <dgm:pt modelId="{D5B814DB-2B46-4BBC-98D8-8038F299A82F}" type="pres">
      <dgm:prSet presAssocID="{1E8D236F-3381-450A-8AC6-8A58F9383057}" presName="node" presStyleLbl="node1" presStyleIdx="9" presStyleCnt="12" custLinFactNeighborX="335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54AA83-F239-46A8-9A87-1EB1FB0B79F9}" type="pres">
      <dgm:prSet presAssocID="{D376DCC2-24D7-4A93-A805-643B767571F4}" presName="sibTrans" presStyleCnt="0"/>
      <dgm:spPr/>
    </dgm:pt>
    <dgm:pt modelId="{8C8086F4-EA7A-4DA8-B360-C7A5B3E6375F}" type="pres">
      <dgm:prSet presAssocID="{7EBCF7C0-B995-460D-9CA3-BD8B3E69F3CB}" presName="node" presStyleLbl="node1" presStyleIdx="10" presStyleCnt="12" custLinFactX="-100000" custLinFactNeighborX="-116585" custLinFactNeighborY="16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CDB8853-AB58-43AB-A5CF-0A1BC771C5FE}" type="pres">
      <dgm:prSet presAssocID="{3AFBB1D1-DB90-4B69-813F-69F79D6CC64B}" presName="sibTrans" presStyleCnt="0"/>
      <dgm:spPr/>
    </dgm:pt>
    <dgm:pt modelId="{BAA9C6B7-595A-4370-8301-2396CE27676B}" type="pres">
      <dgm:prSet presAssocID="{EC946AD9-0CA3-4444-A299-3735452357FC}" presName="node" presStyleLbl="node1" presStyleIdx="11" presStyleCnt="12" custLinFactNeighborX="1704" custLinFactNeighborY="21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47D536-66F0-4C39-A2D2-526A49D6E646}" type="presOf" srcId="{1BDE75C6-E49C-4C0D-9B54-AB332D07C5E8}" destId="{327274FD-849A-4253-A88C-49EA9C8EC748}" srcOrd="0" destOrd="0" presId="urn:microsoft.com/office/officeart/2005/8/layout/default#1"/>
    <dgm:cxn modelId="{415B3D3A-4C7C-4957-B34B-F1AA1AFEEF6B}" type="presOf" srcId="{8CABA663-F140-4381-A837-528457B523EF}" destId="{D9A0A614-79EC-42F7-A674-B82117D4894F}" srcOrd="0" destOrd="0" presId="urn:microsoft.com/office/officeart/2005/8/layout/default#1"/>
    <dgm:cxn modelId="{5C319870-548F-427B-928E-26B433F45CF9}" type="presOf" srcId="{7EBCF7C0-B995-460D-9CA3-BD8B3E69F3CB}" destId="{8C8086F4-EA7A-4DA8-B360-C7A5B3E6375F}" srcOrd="0" destOrd="0" presId="urn:microsoft.com/office/officeart/2005/8/layout/default#1"/>
    <dgm:cxn modelId="{5196EA35-6A29-4E52-A33B-F96C5A571BC8}" srcId="{7D689C6D-215A-4061-950F-D2B50FE031ED}" destId="{6D29609A-A390-414B-A1D1-B8FB6AD99EA0}" srcOrd="0" destOrd="0" parTransId="{A3D5D069-42C6-4C1E-8EB0-CEF123BCDE91}" sibTransId="{886E5966-EE12-4DEE-A867-98153897BF94}"/>
    <dgm:cxn modelId="{18342871-60CB-4FAF-9379-396B21786A3E}" type="presOf" srcId="{7D689C6D-215A-4061-950F-D2B50FE031ED}" destId="{3C5A676D-11A3-40AD-B0C0-98AA55E96A4D}" srcOrd="0" destOrd="0" presId="urn:microsoft.com/office/officeart/2005/8/layout/default#1"/>
    <dgm:cxn modelId="{92B5A08E-3258-430A-8E36-2CFB1C1400BF}" srcId="{7D689C6D-215A-4061-950F-D2B50FE031ED}" destId="{7064D6C3-D3C5-48BB-ABE8-9B6F4E5F0A72}" srcOrd="7" destOrd="0" parTransId="{E9F36483-EE12-4DB5-841B-1B5B2D6CB4F9}" sibTransId="{845183BE-FF56-4A4D-8C29-228FC3B5F0F6}"/>
    <dgm:cxn modelId="{F01870C4-2C05-4E31-A523-5755CE6FAA53}" type="presOf" srcId="{7064D6C3-D3C5-48BB-ABE8-9B6F4E5F0A72}" destId="{BC96A9CA-1CEB-4AF6-A87C-FBD3AB402411}" srcOrd="0" destOrd="0" presId="urn:microsoft.com/office/officeart/2005/8/layout/default#1"/>
    <dgm:cxn modelId="{2BFDAC15-453D-4033-8E79-EFD866503141}" srcId="{7D689C6D-215A-4061-950F-D2B50FE031ED}" destId="{0E767B01-13C3-462A-A480-36847BE14600}" srcOrd="8" destOrd="0" parTransId="{92C6742D-DFB2-40B3-82D6-3A6C77DECC85}" sibTransId="{4B5082E5-F459-432B-955B-08AD14ED6B7B}"/>
    <dgm:cxn modelId="{94808BA0-8424-4195-8501-B82066171913}" srcId="{7D689C6D-215A-4061-950F-D2B50FE031ED}" destId="{0B3179CF-1808-4AF2-9A23-49E161367459}" srcOrd="1" destOrd="0" parTransId="{2D24B58D-ECC0-414F-88E2-1FA26FA49646}" sibTransId="{A02524DA-C7FD-4709-B720-3BCFA2DB31B2}"/>
    <dgm:cxn modelId="{75B243D1-D411-4193-93E3-366FD2C355E9}" type="presOf" srcId="{C68AB37A-53D0-4D22-A99A-2423E0AA25C6}" destId="{D130A27F-5689-4129-A5C8-1E2E8D1BAED4}" srcOrd="0" destOrd="0" presId="urn:microsoft.com/office/officeart/2005/8/layout/default#1"/>
    <dgm:cxn modelId="{331CCD6E-B222-4ABC-A9BF-270FD76BE3AF}" type="presOf" srcId="{EC946AD9-0CA3-4444-A299-3735452357FC}" destId="{BAA9C6B7-595A-4370-8301-2396CE27676B}" srcOrd="0" destOrd="0" presId="urn:microsoft.com/office/officeart/2005/8/layout/default#1"/>
    <dgm:cxn modelId="{FDD2A616-0671-4A20-8375-DF59DBB6F9C2}" type="presOf" srcId="{6D29609A-A390-414B-A1D1-B8FB6AD99EA0}" destId="{A33118F3-006D-4DE0-85D7-BEF5B6ED5873}" srcOrd="0" destOrd="0" presId="urn:microsoft.com/office/officeart/2005/8/layout/default#1"/>
    <dgm:cxn modelId="{27B41021-7BE5-4BD4-B843-369E4414E5DB}" srcId="{7D689C6D-215A-4061-950F-D2B50FE031ED}" destId="{7EBCF7C0-B995-460D-9CA3-BD8B3E69F3CB}" srcOrd="10" destOrd="0" parTransId="{B44CE7E5-77A8-4F22-A410-E2F0A808316A}" sibTransId="{3AFBB1D1-DB90-4B69-813F-69F79D6CC64B}"/>
    <dgm:cxn modelId="{2D1DD53D-528F-40AF-96C3-BE549D73ABC8}" type="presOf" srcId="{0B3179CF-1808-4AF2-9A23-49E161367459}" destId="{7685899C-38FE-4CB4-8B7F-2C3F43DD35D1}" srcOrd="0" destOrd="0" presId="urn:microsoft.com/office/officeart/2005/8/layout/default#1"/>
    <dgm:cxn modelId="{8A3AF5CF-DD22-408D-9075-796671A5DEFE}" type="presOf" srcId="{0E767B01-13C3-462A-A480-36847BE14600}" destId="{802AFF8F-A710-40F3-A00D-100F373737B8}" srcOrd="0" destOrd="0" presId="urn:microsoft.com/office/officeart/2005/8/layout/default#1"/>
    <dgm:cxn modelId="{27F1A402-1A45-4AF4-AFC7-DC2029A79EB6}" srcId="{7D689C6D-215A-4061-950F-D2B50FE031ED}" destId="{1BDE75C6-E49C-4C0D-9B54-AB332D07C5E8}" srcOrd="4" destOrd="0" parTransId="{E5115DE1-C972-4F14-A74B-1401CCB6B57B}" sibTransId="{32D81B97-ED1A-468A-9BC0-2FC6C790C948}"/>
    <dgm:cxn modelId="{C37A3538-FC00-46BC-8E13-33BB9B2D8D72}" srcId="{7D689C6D-215A-4061-950F-D2B50FE031ED}" destId="{53967C97-45EB-4DD3-90B7-0B27D694F559}" srcOrd="6" destOrd="0" parTransId="{365976D7-5454-40E8-87F5-C8E3C297E915}" sibTransId="{908CEFEE-78EA-4900-8633-47788A31EF4C}"/>
    <dgm:cxn modelId="{D3E68159-096E-420D-A9E8-5EF8B41ADE89}" type="presOf" srcId="{53967C97-45EB-4DD3-90B7-0B27D694F559}" destId="{12A3D154-DC56-44D7-ADBF-D1C4D58ED58A}" srcOrd="0" destOrd="0" presId="urn:microsoft.com/office/officeart/2005/8/layout/default#1"/>
    <dgm:cxn modelId="{27ED84F4-B490-420A-A4F6-6BE26392A0A7}" srcId="{7D689C6D-215A-4061-950F-D2B50FE031ED}" destId="{1E8D236F-3381-450A-8AC6-8A58F9383057}" srcOrd="9" destOrd="0" parTransId="{2B781FFA-E304-42B3-A887-AF9EDCEA7779}" sibTransId="{D376DCC2-24D7-4A93-A805-643B767571F4}"/>
    <dgm:cxn modelId="{E2433681-0A45-475A-B7A4-B987DB1FE173}" srcId="{7D689C6D-215A-4061-950F-D2B50FE031ED}" destId="{1EE2DD4F-7CF7-48E0-8C07-1B8F9C6DE597}" srcOrd="5" destOrd="0" parTransId="{47C13694-4136-4579-9E57-294F80AFBD05}" sibTransId="{BD2EED37-13E9-4B86-A133-FC27D313D7E9}"/>
    <dgm:cxn modelId="{D71E89CB-B1D7-479B-B11E-4BA90A243D4D}" type="presOf" srcId="{1E8D236F-3381-450A-8AC6-8A58F9383057}" destId="{D5B814DB-2B46-4BBC-98D8-8038F299A82F}" srcOrd="0" destOrd="0" presId="urn:microsoft.com/office/officeart/2005/8/layout/default#1"/>
    <dgm:cxn modelId="{3B19BC5F-074A-4ED5-9030-183AAED13461}" type="presOf" srcId="{1EE2DD4F-7CF7-48E0-8C07-1B8F9C6DE597}" destId="{69BA46AD-DF0A-4BBD-9AEE-440738E97DD1}" srcOrd="0" destOrd="0" presId="urn:microsoft.com/office/officeart/2005/8/layout/default#1"/>
    <dgm:cxn modelId="{553F8FA9-AB7E-44B9-874B-CDAAED1B40E5}" srcId="{7D689C6D-215A-4061-950F-D2B50FE031ED}" destId="{C68AB37A-53D0-4D22-A99A-2423E0AA25C6}" srcOrd="2" destOrd="0" parTransId="{D47E6F32-DB4F-489D-820F-1E9BF0BD5FFA}" sibTransId="{5150393B-3B97-426F-A538-E72D9244B5D6}"/>
    <dgm:cxn modelId="{3D36074A-B81B-4635-9A83-7B935C07F261}" srcId="{7D689C6D-215A-4061-950F-D2B50FE031ED}" destId="{8CABA663-F140-4381-A837-528457B523EF}" srcOrd="3" destOrd="0" parTransId="{1C54E34D-E3D9-4C65-BD2A-42EED59508D1}" sibTransId="{EE0C9CAE-6B9F-40BA-9F5D-9FA192A2583E}"/>
    <dgm:cxn modelId="{3EC3097B-3055-4F11-B216-5684F7B173A9}" srcId="{7D689C6D-215A-4061-950F-D2B50FE031ED}" destId="{EC946AD9-0CA3-4444-A299-3735452357FC}" srcOrd="11" destOrd="0" parTransId="{B9190A19-CEA3-4D43-996A-53F74EB83307}" sibTransId="{F4E4AC8B-3E09-4622-A368-DD5DD20AE7FD}"/>
    <dgm:cxn modelId="{DBBF7AF7-0513-426C-916B-D2AB1E4AC7C2}" type="presParOf" srcId="{3C5A676D-11A3-40AD-B0C0-98AA55E96A4D}" destId="{A33118F3-006D-4DE0-85D7-BEF5B6ED5873}" srcOrd="0" destOrd="0" presId="urn:microsoft.com/office/officeart/2005/8/layout/default#1"/>
    <dgm:cxn modelId="{62EA9B90-1D95-4BFB-9729-E5CBF0AE3F54}" type="presParOf" srcId="{3C5A676D-11A3-40AD-B0C0-98AA55E96A4D}" destId="{ED37F170-9829-48EA-8EBA-6F9CF988D086}" srcOrd="1" destOrd="0" presId="urn:microsoft.com/office/officeart/2005/8/layout/default#1"/>
    <dgm:cxn modelId="{ABF52FFA-1924-4E5E-84FC-E7977424400A}" type="presParOf" srcId="{3C5A676D-11A3-40AD-B0C0-98AA55E96A4D}" destId="{7685899C-38FE-4CB4-8B7F-2C3F43DD35D1}" srcOrd="2" destOrd="0" presId="urn:microsoft.com/office/officeart/2005/8/layout/default#1"/>
    <dgm:cxn modelId="{A64989C8-97F3-427E-A8B2-E1185FB17C89}" type="presParOf" srcId="{3C5A676D-11A3-40AD-B0C0-98AA55E96A4D}" destId="{853257FC-53A7-41E2-A65B-84FCEABD6802}" srcOrd="3" destOrd="0" presId="urn:microsoft.com/office/officeart/2005/8/layout/default#1"/>
    <dgm:cxn modelId="{2DC0D1FC-895D-4867-9F85-AD97E21313B2}" type="presParOf" srcId="{3C5A676D-11A3-40AD-B0C0-98AA55E96A4D}" destId="{D130A27F-5689-4129-A5C8-1E2E8D1BAED4}" srcOrd="4" destOrd="0" presId="urn:microsoft.com/office/officeart/2005/8/layout/default#1"/>
    <dgm:cxn modelId="{6A65C9D5-5D10-4164-AFF5-CCDBD1A83B91}" type="presParOf" srcId="{3C5A676D-11A3-40AD-B0C0-98AA55E96A4D}" destId="{7AC5A7A6-39BB-4862-9179-92A64503AD24}" srcOrd="5" destOrd="0" presId="urn:microsoft.com/office/officeart/2005/8/layout/default#1"/>
    <dgm:cxn modelId="{67FA37DD-FCDE-4836-8F98-8800E3093086}" type="presParOf" srcId="{3C5A676D-11A3-40AD-B0C0-98AA55E96A4D}" destId="{D9A0A614-79EC-42F7-A674-B82117D4894F}" srcOrd="6" destOrd="0" presId="urn:microsoft.com/office/officeart/2005/8/layout/default#1"/>
    <dgm:cxn modelId="{39C47D4E-5FB1-435A-9AF2-ACFE2E3642F5}" type="presParOf" srcId="{3C5A676D-11A3-40AD-B0C0-98AA55E96A4D}" destId="{A2AD23F2-1FB6-4CB6-A59B-48DBACFA1E36}" srcOrd="7" destOrd="0" presId="urn:microsoft.com/office/officeart/2005/8/layout/default#1"/>
    <dgm:cxn modelId="{785BC253-9BFD-4006-BED2-7C6A4928AD3C}" type="presParOf" srcId="{3C5A676D-11A3-40AD-B0C0-98AA55E96A4D}" destId="{327274FD-849A-4253-A88C-49EA9C8EC748}" srcOrd="8" destOrd="0" presId="urn:microsoft.com/office/officeart/2005/8/layout/default#1"/>
    <dgm:cxn modelId="{3E122783-1B41-44E3-B8C9-2791A990E9BB}" type="presParOf" srcId="{3C5A676D-11A3-40AD-B0C0-98AA55E96A4D}" destId="{BF9480DF-7708-4F28-AB36-28724565F072}" srcOrd="9" destOrd="0" presId="urn:microsoft.com/office/officeart/2005/8/layout/default#1"/>
    <dgm:cxn modelId="{58101A03-05D3-4F74-921A-073BF3A94907}" type="presParOf" srcId="{3C5A676D-11A3-40AD-B0C0-98AA55E96A4D}" destId="{69BA46AD-DF0A-4BBD-9AEE-440738E97DD1}" srcOrd="10" destOrd="0" presId="urn:microsoft.com/office/officeart/2005/8/layout/default#1"/>
    <dgm:cxn modelId="{C0027681-00E6-4FC2-98A0-DF1E0C9EE769}" type="presParOf" srcId="{3C5A676D-11A3-40AD-B0C0-98AA55E96A4D}" destId="{38C5E5AD-97B1-468F-8689-E19F00FEE7F1}" srcOrd="11" destOrd="0" presId="urn:microsoft.com/office/officeart/2005/8/layout/default#1"/>
    <dgm:cxn modelId="{FE8EDE05-A18B-4E28-9868-00A226AAE6AF}" type="presParOf" srcId="{3C5A676D-11A3-40AD-B0C0-98AA55E96A4D}" destId="{12A3D154-DC56-44D7-ADBF-D1C4D58ED58A}" srcOrd="12" destOrd="0" presId="urn:microsoft.com/office/officeart/2005/8/layout/default#1"/>
    <dgm:cxn modelId="{AE1D7F11-9F2C-4153-9FA4-9AD5F3769E6D}" type="presParOf" srcId="{3C5A676D-11A3-40AD-B0C0-98AA55E96A4D}" destId="{E9B9CFCC-83C0-4F3A-B471-7A937CB85CDA}" srcOrd="13" destOrd="0" presId="urn:microsoft.com/office/officeart/2005/8/layout/default#1"/>
    <dgm:cxn modelId="{4470DF91-ECAC-469B-8506-637558B72285}" type="presParOf" srcId="{3C5A676D-11A3-40AD-B0C0-98AA55E96A4D}" destId="{BC96A9CA-1CEB-4AF6-A87C-FBD3AB402411}" srcOrd="14" destOrd="0" presId="urn:microsoft.com/office/officeart/2005/8/layout/default#1"/>
    <dgm:cxn modelId="{1FF8613E-31F6-420E-9D06-8B3733D6B874}" type="presParOf" srcId="{3C5A676D-11A3-40AD-B0C0-98AA55E96A4D}" destId="{C7FAE7CC-78BC-43D4-AB69-7D7DF2438182}" srcOrd="15" destOrd="0" presId="urn:microsoft.com/office/officeart/2005/8/layout/default#1"/>
    <dgm:cxn modelId="{BB18C4FB-1FBB-4972-B4FA-47965D19E566}" type="presParOf" srcId="{3C5A676D-11A3-40AD-B0C0-98AA55E96A4D}" destId="{802AFF8F-A710-40F3-A00D-100F373737B8}" srcOrd="16" destOrd="0" presId="urn:microsoft.com/office/officeart/2005/8/layout/default#1"/>
    <dgm:cxn modelId="{6BECA125-2A96-415E-AAE9-BB5FE741151E}" type="presParOf" srcId="{3C5A676D-11A3-40AD-B0C0-98AA55E96A4D}" destId="{9D7449AA-C368-4B37-B1BC-B8324ED21AA6}" srcOrd="17" destOrd="0" presId="urn:microsoft.com/office/officeart/2005/8/layout/default#1"/>
    <dgm:cxn modelId="{15024BE2-00F8-4C7C-AE26-240B85CEA9B3}" type="presParOf" srcId="{3C5A676D-11A3-40AD-B0C0-98AA55E96A4D}" destId="{D5B814DB-2B46-4BBC-98D8-8038F299A82F}" srcOrd="18" destOrd="0" presId="urn:microsoft.com/office/officeart/2005/8/layout/default#1"/>
    <dgm:cxn modelId="{D2FDC4FF-5FF5-462B-A936-A314C8709CCC}" type="presParOf" srcId="{3C5A676D-11A3-40AD-B0C0-98AA55E96A4D}" destId="{0254AA83-F239-46A8-9A87-1EB1FB0B79F9}" srcOrd="19" destOrd="0" presId="urn:microsoft.com/office/officeart/2005/8/layout/default#1"/>
    <dgm:cxn modelId="{CE1E7902-A72C-4C24-9AFF-8F7B381BAE3E}" type="presParOf" srcId="{3C5A676D-11A3-40AD-B0C0-98AA55E96A4D}" destId="{8C8086F4-EA7A-4DA8-B360-C7A5B3E6375F}" srcOrd="20" destOrd="0" presId="urn:microsoft.com/office/officeart/2005/8/layout/default#1"/>
    <dgm:cxn modelId="{90DA9839-EE77-4B7D-B818-605D2822CFCA}" type="presParOf" srcId="{3C5A676D-11A3-40AD-B0C0-98AA55E96A4D}" destId="{7CDB8853-AB58-43AB-A5CF-0A1BC771C5FE}" srcOrd="21" destOrd="0" presId="urn:microsoft.com/office/officeart/2005/8/layout/default#1"/>
    <dgm:cxn modelId="{49A4CAED-6124-463A-A0E2-DAC9E2F16830}" type="presParOf" srcId="{3C5A676D-11A3-40AD-B0C0-98AA55E96A4D}" destId="{BAA9C6B7-595A-4370-8301-2396CE27676B}" srcOrd="22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33118F3-006D-4DE0-85D7-BEF5B6ED5873}">
      <dsp:nvSpPr>
        <dsp:cNvPr id="0" name=""/>
        <dsp:cNvSpPr/>
      </dsp:nvSpPr>
      <dsp:spPr>
        <a:xfrm>
          <a:off x="87536" y="193913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err="1" smtClean="0"/>
            <a:t>pedosféra</a:t>
          </a:r>
          <a:endParaRPr lang="cs-CZ" sz="2400" kern="1200" dirty="0"/>
        </a:p>
      </dsp:txBody>
      <dsp:txXfrm>
        <a:off x="87536" y="193913"/>
        <a:ext cx="2033334" cy="1220000"/>
      </dsp:txXfrm>
    </dsp:sp>
    <dsp:sp modelId="{7685899C-38FE-4CB4-8B7F-2C3F43DD35D1}">
      <dsp:nvSpPr>
        <dsp:cNvPr id="0" name=""/>
        <dsp:cNvSpPr/>
      </dsp:nvSpPr>
      <dsp:spPr>
        <a:xfrm>
          <a:off x="4536512" y="216019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vznik půdy</a:t>
          </a:r>
          <a:endParaRPr lang="cs-CZ" sz="2400" kern="1200" dirty="0"/>
        </a:p>
      </dsp:txBody>
      <dsp:txXfrm>
        <a:off x="4536512" y="216019"/>
        <a:ext cx="2033334" cy="1220000"/>
      </dsp:txXfrm>
    </dsp:sp>
    <dsp:sp modelId="{D130A27F-5689-4129-A5C8-1E2E8D1BAED4}">
      <dsp:nvSpPr>
        <dsp:cNvPr id="0" name=""/>
        <dsp:cNvSpPr/>
      </dsp:nvSpPr>
      <dsp:spPr>
        <a:xfrm>
          <a:off x="2304256" y="216019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význam půdy</a:t>
          </a:r>
          <a:endParaRPr lang="cs-CZ" sz="2400" kern="1200" dirty="0"/>
        </a:p>
      </dsp:txBody>
      <dsp:txXfrm>
        <a:off x="2304256" y="216019"/>
        <a:ext cx="2033334" cy="1220000"/>
      </dsp:txXfrm>
    </dsp:sp>
    <dsp:sp modelId="{D9A0A614-79EC-42F7-A674-B82117D4894F}">
      <dsp:nvSpPr>
        <dsp:cNvPr id="0" name=""/>
        <dsp:cNvSpPr/>
      </dsp:nvSpPr>
      <dsp:spPr>
        <a:xfrm>
          <a:off x="6696747" y="216019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složky půdy</a:t>
          </a:r>
          <a:endParaRPr lang="cs-CZ" sz="2400" kern="1200" dirty="0"/>
        </a:p>
      </dsp:txBody>
      <dsp:txXfrm>
        <a:off x="6696747" y="216019"/>
        <a:ext cx="2033334" cy="1220000"/>
      </dsp:txXfrm>
    </dsp:sp>
    <dsp:sp modelId="{327274FD-849A-4253-A88C-49EA9C8EC748}">
      <dsp:nvSpPr>
        <dsp:cNvPr id="0" name=""/>
        <dsp:cNvSpPr/>
      </dsp:nvSpPr>
      <dsp:spPr>
        <a:xfrm>
          <a:off x="6696747" y="1656189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půdní druhy</a:t>
          </a:r>
          <a:endParaRPr lang="cs-CZ" sz="2400" kern="1200" dirty="0"/>
        </a:p>
      </dsp:txBody>
      <dsp:txXfrm>
        <a:off x="6696747" y="1656189"/>
        <a:ext cx="2033334" cy="1220000"/>
      </dsp:txXfrm>
    </dsp:sp>
    <dsp:sp modelId="{69BA46AD-DF0A-4BBD-9AEE-440738E97DD1}">
      <dsp:nvSpPr>
        <dsp:cNvPr id="0" name=""/>
        <dsp:cNvSpPr/>
      </dsp:nvSpPr>
      <dsp:spPr>
        <a:xfrm>
          <a:off x="4536512" y="1656189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půdní typy</a:t>
          </a:r>
          <a:endParaRPr lang="cs-CZ" sz="2400" kern="1200" dirty="0"/>
        </a:p>
      </dsp:txBody>
      <dsp:txXfrm>
        <a:off x="4536512" y="1656189"/>
        <a:ext cx="2033334" cy="1220000"/>
      </dsp:txXfrm>
    </dsp:sp>
    <dsp:sp modelId="{12A3D154-DC56-44D7-ADBF-D1C4D58ED58A}">
      <dsp:nvSpPr>
        <dsp:cNvPr id="0" name=""/>
        <dsp:cNvSpPr/>
      </dsp:nvSpPr>
      <dsp:spPr>
        <a:xfrm>
          <a:off x="4536512" y="3096339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půdní eroze</a:t>
          </a:r>
        </a:p>
      </dsp:txBody>
      <dsp:txXfrm>
        <a:off x="4536512" y="3096339"/>
        <a:ext cx="2033334" cy="1220000"/>
      </dsp:txXfrm>
    </dsp:sp>
    <dsp:sp modelId="{BC96A9CA-1CEB-4AF6-A87C-FBD3AB402411}">
      <dsp:nvSpPr>
        <dsp:cNvPr id="0" name=""/>
        <dsp:cNvSpPr/>
      </dsp:nvSpPr>
      <dsp:spPr>
        <a:xfrm>
          <a:off x="2304256" y="1656189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půdní horizont</a:t>
          </a:r>
          <a:endParaRPr lang="cs-CZ" sz="2400" kern="1200" dirty="0"/>
        </a:p>
      </dsp:txBody>
      <dsp:txXfrm>
        <a:off x="2304256" y="1656189"/>
        <a:ext cx="2033334" cy="1220000"/>
      </dsp:txXfrm>
    </dsp:sp>
    <dsp:sp modelId="{802AFF8F-A710-40F3-A00D-100F373737B8}">
      <dsp:nvSpPr>
        <dsp:cNvPr id="0" name=""/>
        <dsp:cNvSpPr/>
      </dsp:nvSpPr>
      <dsp:spPr>
        <a:xfrm>
          <a:off x="72001" y="1656185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humus</a:t>
          </a:r>
          <a:endParaRPr lang="cs-CZ" sz="2400" kern="1200" dirty="0"/>
        </a:p>
      </dsp:txBody>
      <dsp:txXfrm>
        <a:off x="72001" y="1656185"/>
        <a:ext cx="2033334" cy="1220000"/>
      </dsp:txXfrm>
    </dsp:sp>
    <dsp:sp modelId="{D5B814DB-2B46-4BBC-98D8-8038F299A82F}">
      <dsp:nvSpPr>
        <dsp:cNvPr id="0" name=""/>
        <dsp:cNvSpPr/>
      </dsp:nvSpPr>
      <dsp:spPr>
        <a:xfrm>
          <a:off x="2307428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 ohrožení půdy</a:t>
          </a:r>
          <a:endParaRPr lang="cs-CZ" sz="2400" kern="1200" dirty="0"/>
        </a:p>
      </dsp:txBody>
      <dsp:txXfrm>
        <a:off x="2307428" y="3102740"/>
        <a:ext cx="2033334" cy="1220000"/>
      </dsp:txXfrm>
    </dsp:sp>
    <dsp:sp modelId="{8C8086F4-EA7A-4DA8-B360-C7A5B3E6375F}">
      <dsp:nvSpPr>
        <dsp:cNvPr id="0" name=""/>
        <dsp:cNvSpPr/>
      </dsp:nvSpPr>
      <dsp:spPr>
        <a:xfrm>
          <a:off x="72001" y="3096347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0" kern="1200" dirty="0" smtClean="0"/>
            <a:t>výskyt půdy</a:t>
          </a:r>
          <a:endParaRPr lang="cs-CZ" sz="2400" b="0" kern="1200" dirty="0"/>
        </a:p>
      </dsp:txBody>
      <dsp:txXfrm>
        <a:off x="72001" y="3096347"/>
        <a:ext cx="2033334" cy="1220000"/>
      </dsp:txXfrm>
    </dsp:sp>
    <dsp:sp modelId="{BAA9C6B7-595A-4370-8301-2396CE27676B}">
      <dsp:nvSpPr>
        <dsp:cNvPr id="0" name=""/>
        <dsp:cNvSpPr/>
      </dsp:nvSpPr>
      <dsp:spPr>
        <a:xfrm>
          <a:off x="6715129" y="3102740"/>
          <a:ext cx="2033334" cy="1220000"/>
        </a:xfrm>
        <a:prstGeom prst="rect">
          <a:avLst/>
        </a:prstGeom>
        <a:solidFill>
          <a:schemeClr val="accent6">
            <a:lumMod val="20000"/>
            <a:lumOff val="80000"/>
            <a:alpha val="95000"/>
          </a:schemeClr>
        </a:solidFill>
        <a:ln>
          <a:noFill/>
        </a:ln>
        <a:effectLst>
          <a:outerShdw blurRad="50800" dist="38100" dir="2700000" algn="tl" rotWithShape="0">
            <a:prstClr val="black">
              <a:alpha val="40000"/>
            </a:prst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ochrana půdy</a:t>
          </a:r>
          <a:endParaRPr lang="cs-CZ" sz="2400" kern="1200" dirty="0"/>
        </a:p>
      </dsp:txBody>
      <dsp:txXfrm>
        <a:off x="6715129" y="3102740"/>
        <a:ext cx="2033334" cy="12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845662-10A7-4752-9E2D-8B5796096519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4239D7-A7E0-4AFA-8120-5D3156E3F58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983983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4239D7-A7E0-4AFA-8120-5D3156E3F58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16428243"/>
      </p:ext>
    </p:extLst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46271583"/>
      </p:ext>
    </p:extLst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11449361"/>
      </p:ext>
    </p:extLst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66512539"/>
      </p:ext>
    </p:extLst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1672781"/>
      </p:ext>
    </p:extLst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0736958"/>
      </p:ext>
    </p:extLst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20412044"/>
      </p:ext>
    </p:extLst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6233471"/>
      </p:ext>
    </p:extLst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82087476"/>
      </p:ext>
    </p:extLst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90738270"/>
      </p:ext>
    </p:extLst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7229784"/>
      </p:ext>
    </p:extLst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40000"/>
            <a:lumOff val="6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7488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0B7D5-8AB3-4E2B-8F6E-19D0CDD954B3}" type="datetimeFigureOut">
              <a:rPr lang="cs-CZ" smtClean="0"/>
              <a:pPr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44FD92-0FE5-4C8A-BCD2-88CA5A5D42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http://cs.wikipedia.org/wiki/Soubor:Eroze_u_Prerova_nad_Labem.jpg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jpeg"/><Relationship Id="rId5" Type="http://schemas.openxmlformats.org/officeDocument/2006/relationships/image" Target="../media/image5.jpeg"/><Relationship Id="rId4" Type="http://schemas.openxmlformats.org/officeDocument/2006/relationships/image" Target="../media/image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http://cs.wikipedia.org/wiki/Soubor:Eroze_u_Prerova_nad_Labem.jpg" TargetMode="Externa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5.jpeg"/><Relationship Id="rId5" Type="http://schemas.openxmlformats.org/officeDocument/2006/relationships/image" Target="../media/image5.jpeg"/><Relationship Id="rId4" Type="http://schemas.openxmlformats.org/officeDocument/2006/relationships/image" Target="../media/image6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http://www.office.microsoft/" TargetMode="Externa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.jpeg"/><Relationship Id="rId4" Type="http://schemas.openxmlformats.org/officeDocument/2006/relationships/image" Target="../media/image7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20.jpeg"/><Relationship Id="rId7" Type="http://schemas.openxmlformats.org/officeDocument/2006/relationships/hyperlink" Target="http://cs.wikipedia.org/wiki/Soubor:Eroze_u_Prerova_nad_Labem.jpg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10" Type="http://schemas.openxmlformats.org/officeDocument/2006/relationships/image" Target="../media/image18.jpeg"/><Relationship Id="rId4" Type="http://schemas.openxmlformats.org/officeDocument/2006/relationships/image" Target="../media/image21.jpeg"/><Relationship Id="rId9" Type="http://schemas.openxmlformats.org/officeDocument/2006/relationships/image" Target="../media/image1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34023190"/>
              </p:ext>
            </p:extLst>
          </p:nvPr>
        </p:nvGraphicFramePr>
        <p:xfrm>
          <a:off x="971600" y="2564904"/>
          <a:ext cx="7200800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200800"/>
              </a:tblGrid>
              <a:tr h="53492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         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Michaela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Čapková</a:t>
                      </a: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29.3.2013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VY_52_INOVACE_15_ZEMĚPIS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zeměpisné pojmy – </a:t>
                      </a:r>
                      <a:r>
                        <a:rPr lang="cs-CZ" sz="2400" b="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Pedosféra</a:t>
                      </a:r>
                      <a:endParaRPr lang="cs-CZ" sz="2400" b="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 6.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99405498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763688" y="332656"/>
            <a:ext cx="5544616" cy="1152128"/>
          </a:xfrm>
          <a:solidFill>
            <a:srgbClr val="F7FAF0"/>
          </a:solidFill>
          <a:ln>
            <a:noFill/>
          </a:ln>
        </p:spPr>
        <p:txBody>
          <a:bodyPr>
            <a:no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ctr" rotWithShape="0">
                    <a:prstClr val="black">
                      <a:alpha val="43000"/>
                    </a:prstClr>
                  </a:outerShdw>
                </a:effectLst>
                <a:latin typeface="Calibri" pitchFamily="34" charset="0"/>
                <a:cs typeface="Calibri" pitchFamily="34" charset="0"/>
              </a:rPr>
              <a:t>PEDOSFÉRA</a:t>
            </a:r>
            <a:endParaRPr lang="cs-CZ" sz="4000" b="1" dirty="0">
              <a:solidFill>
                <a:schemeClr val="accent1"/>
              </a:solidFill>
              <a:effectLst>
                <a:outerShdw blurRad="38100" dist="38100" dir="2700000" algn="ctr" rotWithShape="0">
                  <a:prstClr val="black">
                    <a:alpha val="43000"/>
                  </a:prst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9" name="Picture 2" descr="C:\Users\Čapková\AppData\Local\Microsoft\Windows\Temporary Internet Files\Content.IE5\QA8JEPDV\MP90044854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095501">
            <a:off x="539552" y="2060848"/>
            <a:ext cx="2016224" cy="1368152"/>
          </a:xfrm>
          <a:prstGeom prst="rect">
            <a:avLst/>
          </a:prstGeom>
          <a:noFill/>
        </p:spPr>
      </p:pic>
      <p:pic>
        <p:nvPicPr>
          <p:cNvPr id="10" name="Picture 11" descr="C:\Users\Čapková\AppData\Local\Microsoft\Windows\Temporary Internet Files\Content.IE5\UUNBKGUX\MP90040653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344231">
            <a:off x="6516216" y="2132856"/>
            <a:ext cx="2052228" cy="136815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3419872" y="2204864"/>
            <a:ext cx="2376264" cy="2304256"/>
          </a:xfrm>
          <a:prstGeom prst="rect">
            <a:avLst/>
          </a:prstGeom>
          <a:blipFill rotWithShape="0">
            <a:blip r:embed="rId5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pic>
        <p:nvPicPr>
          <p:cNvPr id="12" name="Picture 2" descr="C:\Users\Čapková\Desktop\hnojení v zemědělstvi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4509120"/>
            <a:ext cx="2122341" cy="1440160"/>
          </a:xfrm>
          <a:prstGeom prst="rect">
            <a:avLst/>
          </a:prstGeom>
          <a:noFill/>
        </p:spPr>
      </p:pic>
      <p:pic>
        <p:nvPicPr>
          <p:cNvPr id="14" name="Picture 2" descr="C:\Users\Čapková\Desktop\záplava -hurikán Katrina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99592" y="4509120"/>
            <a:ext cx="2160240" cy="1440160"/>
          </a:xfrm>
          <a:prstGeom prst="rect">
            <a:avLst/>
          </a:prstGeom>
          <a:noFill/>
        </p:spPr>
      </p:pic>
      <p:pic>
        <p:nvPicPr>
          <p:cNvPr id="13" name="Picture 2" descr="C:\Users\Čapková\Desktop\půdní profil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635896" y="4941168"/>
            <a:ext cx="1909234" cy="1489103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23"/>
          <p:cNvGraphicFramePr>
            <a:graphicFrameLocks/>
          </p:cNvGraphicFramePr>
          <p:nvPr/>
        </p:nvGraphicFramePr>
        <p:xfrm>
          <a:off x="179512" y="1772816"/>
          <a:ext cx="8748464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Zaoblený obdélník 2"/>
          <p:cNvSpPr/>
          <p:nvPr/>
        </p:nvSpPr>
        <p:spPr>
          <a:xfrm>
            <a:off x="2483768" y="476672"/>
            <a:ext cx="4104456" cy="1008112"/>
          </a:xfrm>
          <a:prstGeom prst="roundRect">
            <a:avLst>
              <a:gd name="adj" fmla="val 20790"/>
            </a:avLst>
          </a:prstGeom>
          <a:solidFill>
            <a:srgbClr val="B7DCE7">
              <a:alpha val="16863"/>
            </a:srgbClr>
          </a:solidFill>
          <a:ln w="28575">
            <a:solidFill>
              <a:schemeClr val="accent4">
                <a:lumMod val="60000"/>
                <a:lumOff val="40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PEDOSFÉRA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9"/>
          <p:cNvSpPr txBox="1">
            <a:spLocks/>
          </p:cNvSpPr>
          <p:nvPr/>
        </p:nvSpPr>
        <p:spPr>
          <a:xfrm>
            <a:off x="1835696" y="836712"/>
            <a:ext cx="5472608" cy="720080"/>
          </a:xfrm>
          <a:prstGeom prst="rect">
            <a:avLst/>
          </a:prstGeom>
          <a:solidFill>
            <a:srgbClr val="FFCC00">
              <a:alpha val="40000"/>
            </a:srgbClr>
          </a:solidFill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dirty="0" smtClean="0">
                <a:latin typeface="+mj-lt"/>
                <a:ea typeface="+mj-ea"/>
                <a:cs typeface="+mj-cs"/>
              </a:rPr>
              <a:t>Přiřaď šipkou význam pojmu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386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663300"/>
                          </a:solidFill>
                          <a:effectLst/>
                        </a:rPr>
                        <a:t>PEDOSFÉRA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vrstva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půdy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663300"/>
                          </a:solidFill>
                          <a:effectLst/>
                        </a:rPr>
                        <a:t>HUMUS</a:t>
                      </a:r>
                      <a:endParaRPr lang="cs-CZ" sz="2000" b="1" dirty="0">
                        <a:solidFill>
                          <a:srgbClr val="6633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podle zrnitosti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663300"/>
                          </a:solidFill>
                          <a:effectLst/>
                        </a:rPr>
                        <a:t>PŮDNÍ</a:t>
                      </a:r>
                      <a:r>
                        <a:rPr lang="cs-CZ" sz="2000" b="1" baseline="0" dirty="0" smtClean="0">
                          <a:solidFill>
                            <a:srgbClr val="663300"/>
                          </a:solidFill>
                          <a:effectLst/>
                        </a:rPr>
                        <a:t> HORIZONT</a:t>
                      </a:r>
                      <a:endParaRPr lang="cs-CZ" sz="2000" b="1" dirty="0">
                        <a:solidFill>
                          <a:srgbClr val="6633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nejúrodnější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vrstva půdy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663300"/>
                          </a:solidFill>
                          <a:effectLst/>
                        </a:rPr>
                        <a:t>TYP</a:t>
                      </a:r>
                      <a:r>
                        <a:rPr lang="cs-CZ" sz="2000" b="1" baseline="0" dirty="0" smtClean="0">
                          <a:solidFill>
                            <a:srgbClr val="663300"/>
                          </a:solidFill>
                          <a:effectLst/>
                        </a:rPr>
                        <a:t> PŮDY</a:t>
                      </a:r>
                      <a:endParaRPr lang="cs-CZ" sz="2000" b="1" dirty="0" smtClean="0">
                        <a:solidFill>
                          <a:srgbClr val="6633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půdní obal Země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663300"/>
                          </a:solidFill>
                          <a:effectLst/>
                        </a:rPr>
                        <a:t>DRUH</a:t>
                      </a:r>
                      <a:r>
                        <a:rPr lang="cs-CZ" sz="2000" b="1" baseline="0" dirty="0" smtClean="0">
                          <a:solidFill>
                            <a:srgbClr val="663300"/>
                          </a:solidFill>
                          <a:effectLst/>
                        </a:rPr>
                        <a:t> PŮDY</a:t>
                      </a:r>
                      <a:endParaRPr lang="cs-CZ" sz="2000" b="1" dirty="0">
                        <a:solidFill>
                          <a:srgbClr val="6633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podle horizontů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491880" y="0"/>
            <a:ext cx="2376676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ZÁKLADNÍ POJMY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547664" y="2060848"/>
          <a:ext cx="6096000" cy="353864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/>
                <a:gridCol w="3048000"/>
              </a:tblGrid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663300"/>
                          </a:solidFill>
                          <a:effectLst/>
                        </a:rPr>
                        <a:t>PEDOSFÉRA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vrstva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půdy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663300"/>
                          </a:solidFill>
                          <a:effectLst/>
                        </a:rPr>
                        <a:t>HUMUS</a:t>
                      </a:r>
                      <a:endParaRPr lang="cs-CZ" sz="2000" b="1" dirty="0">
                        <a:solidFill>
                          <a:srgbClr val="6633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podle zrnitosti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67623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663300"/>
                          </a:solidFill>
                          <a:effectLst/>
                        </a:rPr>
                        <a:t>PŮDNÍ</a:t>
                      </a:r>
                      <a:r>
                        <a:rPr lang="cs-CZ" sz="2000" b="1" baseline="0" dirty="0" smtClean="0">
                          <a:solidFill>
                            <a:srgbClr val="663300"/>
                          </a:solidFill>
                          <a:effectLst/>
                        </a:rPr>
                        <a:t> HORIZONT</a:t>
                      </a:r>
                      <a:endParaRPr lang="cs-CZ" sz="2000" b="1" dirty="0">
                        <a:solidFill>
                          <a:srgbClr val="6633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nejúrodnější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vrstva půdy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663300"/>
                          </a:solidFill>
                          <a:effectLst/>
                        </a:rPr>
                        <a:t>TYP</a:t>
                      </a:r>
                      <a:r>
                        <a:rPr lang="cs-CZ" sz="2000" b="1" baseline="0" dirty="0" smtClean="0">
                          <a:solidFill>
                            <a:srgbClr val="663300"/>
                          </a:solidFill>
                          <a:effectLst/>
                        </a:rPr>
                        <a:t> PŮDY</a:t>
                      </a:r>
                      <a:endParaRPr lang="cs-CZ" sz="2000" b="1" dirty="0" smtClean="0">
                        <a:solidFill>
                          <a:srgbClr val="6633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půdní obal Země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  <a:tr h="71560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>
                          <a:solidFill>
                            <a:srgbClr val="663300"/>
                          </a:solidFill>
                          <a:effectLst/>
                        </a:rPr>
                        <a:t>DRUH</a:t>
                      </a:r>
                      <a:r>
                        <a:rPr lang="cs-CZ" sz="2000" b="1" baseline="0" dirty="0" smtClean="0">
                          <a:solidFill>
                            <a:srgbClr val="663300"/>
                          </a:solidFill>
                          <a:effectLst/>
                        </a:rPr>
                        <a:t> PŮDY</a:t>
                      </a:r>
                      <a:endParaRPr lang="cs-CZ" sz="2000" b="1" dirty="0">
                        <a:solidFill>
                          <a:srgbClr val="663300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půda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podle horizontů</a:t>
                      </a:r>
                      <a:endParaRPr lang="cs-CZ" sz="1800" dirty="0"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491880" y="0"/>
            <a:ext cx="2376676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ZÁKLADNÍ POJMY</a:t>
            </a:r>
            <a:endParaRPr lang="cs-CZ" sz="2400" dirty="0"/>
          </a:p>
        </p:txBody>
      </p:sp>
      <p:sp>
        <p:nvSpPr>
          <p:cNvPr id="6" name="Nadpis 9"/>
          <p:cNvSpPr txBox="1">
            <a:spLocks/>
          </p:cNvSpPr>
          <p:nvPr/>
        </p:nvSpPr>
        <p:spPr>
          <a:xfrm>
            <a:off x="1835696" y="836712"/>
            <a:ext cx="5472608" cy="720080"/>
          </a:xfrm>
          <a:prstGeom prst="rect">
            <a:avLst/>
          </a:prstGeom>
          <a:noFill/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3635896" y="2420888"/>
            <a:ext cx="1152128" cy="20162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3635896" y="3140968"/>
            <a:ext cx="1080120" cy="7200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V="1">
            <a:off x="3635896" y="2492896"/>
            <a:ext cx="1080120" cy="136815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3635896" y="4509120"/>
            <a:ext cx="1152128" cy="64807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3635896" y="3212976"/>
            <a:ext cx="1080120" cy="20162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0"/>
            <a:ext cx="2051267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VÝZNAM PŮDY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764704"/>
            <a:ext cx="722043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8000"/>
                </a:solidFill>
              </a:rPr>
              <a:t>Půda je přírodním a nepostradatelným zdrojem</a:t>
            </a:r>
          </a:p>
          <a:p>
            <a:pPr algn="ctr"/>
            <a:r>
              <a:rPr lang="cs-CZ" sz="2800" b="1" dirty="0" smtClean="0">
                <a:solidFill>
                  <a:srgbClr val="008000"/>
                </a:solidFill>
              </a:rPr>
              <a:t> pro obživu obyvatelstva.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3789040"/>
            <a:ext cx="789902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Je důležitá pro suchozemské mikroorganizmy, rostliny, houby</a:t>
            </a:r>
          </a:p>
          <a:p>
            <a:pPr algn="ctr"/>
            <a:r>
              <a:rPr lang="cs-CZ" sz="2400" b="1" dirty="0" smtClean="0"/>
              <a:t> a živočichy závislými na půdním prostředí.</a:t>
            </a:r>
            <a:endParaRPr lang="cs-CZ" sz="2400" b="1" dirty="0"/>
          </a:p>
        </p:txBody>
      </p:sp>
      <p:pic>
        <p:nvPicPr>
          <p:cNvPr id="2051" name="Picture 3" descr="C:\Users\Čapková\AppData\Local\Microsoft\Windows\Temporary Internet Files\Content.IE5\FBV1S1E4\MP9000911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4725144"/>
            <a:ext cx="1296144" cy="1584176"/>
          </a:xfrm>
          <a:prstGeom prst="rect">
            <a:avLst/>
          </a:prstGeom>
          <a:noFill/>
        </p:spPr>
      </p:pic>
      <p:pic>
        <p:nvPicPr>
          <p:cNvPr id="7" name="Picture 2" descr="C:\Users\Čapková\Desktop\hři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725144"/>
            <a:ext cx="1296144" cy="1584176"/>
          </a:xfrm>
          <a:prstGeom prst="rect">
            <a:avLst/>
          </a:prstGeom>
          <a:noFill/>
        </p:spPr>
      </p:pic>
      <p:pic>
        <p:nvPicPr>
          <p:cNvPr id="8" name="Picture 3" descr="C:\Users\Čapková\Desktop\krte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869160"/>
            <a:ext cx="1584176" cy="1135757"/>
          </a:xfrm>
          <a:prstGeom prst="rect">
            <a:avLst/>
          </a:prstGeom>
          <a:noFill/>
        </p:spPr>
      </p:pic>
      <p:pic>
        <p:nvPicPr>
          <p:cNvPr id="2052" name="Picture 4" descr="C:\Users\Čapková\Desktop\mikroorganismu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27584" y="4941168"/>
            <a:ext cx="1579240" cy="1149474"/>
          </a:xfrm>
          <a:prstGeom prst="rect">
            <a:avLst/>
          </a:prstGeom>
          <a:noFill/>
        </p:spPr>
      </p:pic>
      <p:pic>
        <p:nvPicPr>
          <p:cNvPr id="10" name="Picture 2" descr="C:\Users\Čapková\AppData\Local\Microsoft\Windows\Temporary Internet Files\Content.IE5\QA8JEPDV\MP900448541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131840" y="1844824"/>
            <a:ext cx="2880320" cy="1893263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500"/>
                            </p:stCondLst>
                            <p:childTnLst>
                              <p:par>
                                <p:cTn id="3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698478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VZNIK PŮDY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99792" y="908720"/>
            <a:ext cx="3712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správné pojmy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1988840"/>
            <a:ext cx="52625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Půda vzniká zvětráváním  …………             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284984"/>
            <a:ext cx="36551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Zvětrávání je  …………             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698478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VZNIK PŮDY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88840"/>
            <a:ext cx="43488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Půda vzniká zvětráváním              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3284984"/>
            <a:ext cx="2733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Zvětrávání je              </a:t>
            </a:r>
            <a:endParaRPr lang="cs-CZ" sz="2400" dirty="0"/>
          </a:p>
        </p:txBody>
      </p:sp>
      <p:sp>
        <p:nvSpPr>
          <p:cNvPr id="6" name="Nadpis 9"/>
          <p:cNvSpPr txBox="1">
            <a:spLocks/>
          </p:cNvSpPr>
          <p:nvPr/>
        </p:nvSpPr>
        <p:spPr>
          <a:xfrm>
            <a:off x="1907704" y="836712"/>
            <a:ext cx="5472608" cy="720080"/>
          </a:xfrm>
          <a:prstGeom prst="rect">
            <a:avLst/>
          </a:prstGeom>
          <a:noFill/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851920" y="1988840"/>
            <a:ext cx="10294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hornin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83768" y="3284984"/>
            <a:ext cx="60969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rozrušování (rozpad) horniny na menší částice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851920" y="1988840"/>
            <a:ext cx="10374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…………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483768" y="3284984"/>
            <a:ext cx="12961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………… </a:t>
            </a:r>
            <a:endParaRPr lang="cs-CZ" sz="2400" dirty="0"/>
          </a:p>
        </p:txBody>
      </p:sp>
      <p:pic>
        <p:nvPicPr>
          <p:cNvPr id="4098" name="Picture 2" descr="C:\Users\Čapková\Desktop\zvětrávání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077072"/>
            <a:ext cx="3103893" cy="2327920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587727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kořeny rostlin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558924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živočichové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4941168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půdní voda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229200"/>
            <a:ext cx="1944216" cy="408623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zvětraliny hornin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22920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mikroorganizmy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587727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půdní vzduch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623731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humus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0"/>
            <a:ext cx="1860766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SLOŽKY PŮDY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31640" y="620688"/>
            <a:ext cx="6440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Zařaď složky půdy do správné skupiny</a:t>
            </a:r>
            <a:endParaRPr lang="cs-CZ" sz="3200" dirty="0">
              <a:solidFill>
                <a:srgbClr val="00B0F0"/>
              </a:solidFill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1403648" y="1340768"/>
          <a:ext cx="626469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432049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Složky</a:t>
                      </a:r>
                      <a:r>
                        <a:rPr lang="cs-CZ" sz="2400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půdy</a:t>
                      </a:r>
                      <a:endParaRPr lang="cs-CZ" sz="240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  <a:alpha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neživé</a:t>
                      </a:r>
                      <a:r>
                        <a:rPr lang="cs-CZ" sz="2400" b="1" baseline="0" dirty="0" smtClean="0">
                          <a:solidFill>
                            <a:srgbClr val="FF6600"/>
                          </a:solidFill>
                          <a:effectLst/>
                        </a:rPr>
                        <a:t> (anorganické)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živé</a:t>
                      </a:r>
                      <a:r>
                        <a:rPr lang="cs-CZ" sz="2400" b="1" baseline="0" dirty="0" smtClean="0">
                          <a:solidFill>
                            <a:srgbClr val="FF6600"/>
                          </a:solidFill>
                          <a:effectLst/>
                        </a:rPr>
                        <a:t> (organické)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587727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kořeny rostlin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558924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živočichové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4941168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půdní voda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5229200"/>
            <a:ext cx="1944216" cy="408623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zvětraliny hornin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5229200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mikroorganizmy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587727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půdní vzduch</a:t>
            </a:r>
            <a:endParaRPr lang="cs-CZ" sz="2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63888" y="6237312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humus</a:t>
            </a:r>
            <a:endParaRPr lang="cs-CZ" sz="2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635896" y="0"/>
            <a:ext cx="1860766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SLOŽKY PŮDY</a:t>
            </a:r>
            <a:endParaRPr lang="cs-CZ" sz="2400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1403648" y="1340768"/>
          <a:ext cx="6264696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32348"/>
                <a:gridCol w="3132348"/>
              </a:tblGrid>
              <a:tr h="432049">
                <a:tc gridSpan="2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Složky</a:t>
                      </a:r>
                      <a:r>
                        <a:rPr lang="cs-CZ" sz="2400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</a:rPr>
                        <a:t> půdy</a:t>
                      </a:r>
                      <a:endParaRPr lang="cs-CZ" sz="2400" dirty="0">
                        <a:solidFill>
                          <a:schemeClr val="accent3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  <a:alpha val="9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2049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neživé</a:t>
                      </a:r>
                      <a:r>
                        <a:rPr lang="cs-CZ" sz="2400" b="1" baseline="0" dirty="0" smtClean="0">
                          <a:solidFill>
                            <a:srgbClr val="FF6600"/>
                          </a:solidFill>
                          <a:effectLst/>
                        </a:rPr>
                        <a:t> (anorganické)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6600"/>
                          </a:solidFill>
                          <a:effectLst/>
                        </a:rPr>
                        <a:t>živé</a:t>
                      </a:r>
                      <a:r>
                        <a:rPr lang="cs-CZ" sz="2400" b="1" baseline="0" dirty="0" smtClean="0">
                          <a:solidFill>
                            <a:srgbClr val="FF6600"/>
                          </a:solidFill>
                          <a:effectLst/>
                        </a:rPr>
                        <a:t> (organické)</a:t>
                      </a:r>
                      <a:endParaRPr lang="cs-CZ" sz="2400" b="1" dirty="0">
                        <a:solidFill>
                          <a:srgbClr val="FF6600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66">
                        <a:alpha val="6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18" name="Nadpis 9"/>
          <p:cNvSpPr txBox="1">
            <a:spLocks/>
          </p:cNvSpPr>
          <p:nvPr/>
        </p:nvSpPr>
        <p:spPr>
          <a:xfrm>
            <a:off x="1835696" y="620688"/>
            <a:ext cx="5472608" cy="720080"/>
          </a:xfrm>
          <a:prstGeom prst="rect">
            <a:avLst/>
          </a:prstGeom>
          <a:noFill/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79712" y="2564904"/>
            <a:ext cx="1944216" cy="408623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zvětraliny hornin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148064" y="2564904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kořeny rostlin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907704" y="3212976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půdní voda</a:t>
            </a:r>
            <a:endParaRPr lang="cs-CZ" sz="2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48064" y="3212976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živočichové</a:t>
            </a:r>
            <a:endParaRPr lang="cs-CZ" sz="2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07704" y="3933056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humus</a:t>
            </a:r>
            <a:endParaRPr lang="cs-CZ" sz="2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148064" y="3933056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mikroorganizmy</a:t>
            </a:r>
            <a:endParaRPr lang="cs-CZ" sz="2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907704" y="4581128"/>
            <a:ext cx="1944216" cy="442674"/>
          </a:xfrm>
          <a:prstGeom prst="roundRect">
            <a:avLst/>
          </a:prstGeom>
          <a:noFill/>
          <a:ln w="28575">
            <a:solidFill>
              <a:schemeClr val="accent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půdní vzduch</a:t>
            </a:r>
            <a:endParaRPr lang="cs-CZ" sz="2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331640" y="5517232"/>
            <a:ext cx="631198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Humus jsou odumřelé zbytky rostlin a živočichů,</a:t>
            </a:r>
          </a:p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a tvoří nejúrodnější vrstvu půdy.</a:t>
            </a:r>
            <a:endParaRPr lang="cs-CZ" sz="24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500"/>
                            </p:stCondLst>
                            <p:childTnLst>
                              <p:par>
                                <p:cTn id="6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500"/>
                            </p:stCondLst>
                            <p:childTnLst>
                              <p:par>
                                <p:cTn id="7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23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5" grpId="0" animBg="1"/>
      <p:bldP spid="26" grpId="0" animBg="1"/>
      <p:bldP spid="2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0"/>
            <a:ext cx="1683410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PŮDNÍ TYPY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052736"/>
            <a:ext cx="80271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8000"/>
                </a:solidFill>
              </a:rPr>
              <a:t>Podle rozložení a vlastností půdních horizontů dělíme půdy na  </a:t>
            </a:r>
          </a:p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půdní typy</a:t>
            </a:r>
            <a:r>
              <a:rPr lang="cs-CZ" sz="2400" dirty="0" smtClean="0">
                <a:solidFill>
                  <a:srgbClr val="008000"/>
                </a:solidFill>
              </a:rPr>
              <a:t>. 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2276872"/>
            <a:ext cx="4608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3 základní půdní typy jsou: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3140968"/>
            <a:ext cx="14991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4725144"/>
            <a:ext cx="55497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Nejúrodnějším typem půdy je                     ,</a:t>
            </a:r>
          </a:p>
          <a:p>
            <a:r>
              <a:rPr lang="cs-CZ" sz="2400" dirty="0" smtClean="0"/>
              <a:t> vyskytuje se v                     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725144"/>
            <a:ext cx="1268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……………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79912" y="5085184"/>
            <a:ext cx="1268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……………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707904" y="0"/>
            <a:ext cx="1683410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PŮDNÍ TYPY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1052736"/>
            <a:ext cx="802719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8000"/>
                </a:solidFill>
              </a:rPr>
              <a:t>Podle rozložení a vlastností půdních horizontů dělíme půdy na  </a:t>
            </a:r>
          </a:p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půdní typy</a:t>
            </a:r>
            <a:r>
              <a:rPr lang="cs-CZ" sz="2400" dirty="0" smtClean="0">
                <a:solidFill>
                  <a:srgbClr val="008000"/>
                </a:solidFill>
              </a:rPr>
              <a:t>. 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2276872"/>
            <a:ext cx="46081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3 základní půdní typy jsou: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91880" y="3140968"/>
            <a:ext cx="14991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63688" y="4725144"/>
            <a:ext cx="554978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Nejúrodnějším typem půdy je                     ,</a:t>
            </a:r>
          </a:p>
          <a:p>
            <a:r>
              <a:rPr lang="cs-CZ" sz="2400" dirty="0" smtClean="0"/>
              <a:t> vyskytuje se v                     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80112" y="4725144"/>
            <a:ext cx="1268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……………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707904" y="5085184"/>
            <a:ext cx="12682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……………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3928" y="3140968"/>
            <a:ext cx="14261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černozem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23928" y="3861048"/>
            <a:ext cx="10370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podzol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23928" y="3501008"/>
            <a:ext cx="15191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hnědozem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4725144"/>
            <a:ext cx="14261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černozem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5085184"/>
            <a:ext cx="14478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v nížinách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18" name="Picture 3" descr="C:\Users\Čapková\Desktop\hnědoze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3798" y="5517232"/>
            <a:ext cx="1355445" cy="1152128"/>
          </a:xfrm>
          <a:prstGeom prst="rect">
            <a:avLst/>
          </a:prstGeom>
          <a:noFill/>
        </p:spPr>
      </p:pic>
      <p:sp>
        <p:nvSpPr>
          <p:cNvPr id="19" name="Nadpis 9"/>
          <p:cNvSpPr txBox="1">
            <a:spLocks/>
          </p:cNvSpPr>
          <p:nvPr/>
        </p:nvSpPr>
        <p:spPr>
          <a:xfrm>
            <a:off x="1835696" y="548680"/>
            <a:ext cx="5472608" cy="720080"/>
          </a:xfrm>
          <a:prstGeom prst="rect">
            <a:avLst/>
          </a:prstGeom>
          <a:noFill/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970411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PŮDNÍ DRUHY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268760"/>
            <a:ext cx="66822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8000"/>
                </a:solidFill>
              </a:rPr>
              <a:t>Zrnitost půdy závisí na velikosti zvětralých částí půdy </a:t>
            </a:r>
          </a:p>
          <a:p>
            <a:pPr algn="ctr"/>
            <a:r>
              <a:rPr lang="cs-CZ" sz="2400" dirty="0" smtClean="0">
                <a:solidFill>
                  <a:srgbClr val="008000"/>
                </a:solidFill>
              </a:rPr>
              <a:t>(kamínků, písku, …). Podle zrnitosti dělíme půdy na </a:t>
            </a:r>
          </a:p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půdní druhy</a:t>
            </a:r>
            <a:r>
              <a:rPr lang="cs-CZ" sz="2400" dirty="0" smtClean="0">
                <a:solidFill>
                  <a:srgbClr val="008000"/>
                </a:solidFill>
              </a:rPr>
              <a:t>.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2708920"/>
            <a:ext cx="4854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3 základní půdní druhy jsou: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3429000"/>
            <a:ext cx="14991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763688" y="5013176"/>
            <a:ext cx="60964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Nejúrodnějším druhem půdy je půda                  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5013176"/>
            <a:ext cx="1250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……………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970411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PŮDNÍ DRUHY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268760"/>
            <a:ext cx="66822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008000"/>
                </a:solidFill>
              </a:rPr>
              <a:t>Zrnitost půdy závisí na velikosti zvětralých částí půdy </a:t>
            </a:r>
          </a:p>
          <a:p>
            <a:pPr algn="ctr"/>
            <a:r>
              <a:rPr lang="cs-CZ" sz="2400" dirty="0" smtClean="0">
                <a:solidFill>
                  <a:srgbClr val="008000"/>
                </a:solidFill>
              </a:rPr>
              <a:t>(kamínků, písku, …). Podle zrnitosti dělíme půdy na </a:t>
            </a:r>
          </a:p>
          <a:p>
            <a:pPr algn="ctr"/>
            <a:r>
              <a:rPr lang="cs-CZ" sz="2400" b="1" dirty="0" smtClean="0">
                <a:solidFill>
                  <a:srgbClr val="008000"/>
                </a:solidFill>
              </a:rPr>
              <a:t>půdní druhy</a:t>
            </a:r>
            <a:r>
              <a:rPr lang="cs-CZ" sz="2400" dirty="0" smtClean="0">
                <a:solidFill>
                  <a:srgbClr val="008000"/>
                </a:solidFill>
              </a:rPr>
              <a:t>.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2708920"/>
            <a:ext cx="4854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3 základní půdní druhy jsou: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3429000"/>
            <a:ext cx="149912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400" dirty="0" smtClean="0"/>
              <a:t>…………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3429000"/>
            <a:ext cx="17253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půda písčitá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3789040"/>
            <a:ext cx="17141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půda hlinitá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3928" y="4149080"/>
            <a:ext cx="17725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půda jílovitá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5013176"/>
            <a:ext cx="60964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Nejúrodnějším druhem půdy je půda                  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5013176"/>
            <a:ext cx="12506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……………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5013176"/>
            <a:ext cx="9975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hlinitá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139952" y="5517232"/>
            <a:ext cx="1224136" cy="1124744"/>
          </a:xfrm>
          <a:prstGeom prst="rect">
            <a:avLst/>
          </a:prstGeom>
          <a:blipFill rotWithShape="0">
            <a:blip r:embed="rId2" cstate="print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4" name="Nadpis 9"/>
          <p:cNvSpPr txBox="1">
            <a:spLocks/>
          </p:cNvSpPr>
          <p:nvPr/>
        </p:nvSpPr>
        <p:spPr>
          <a:xfrm>
            <a:off x="1835696" y="692696"/>
            <a:ext cx="5472608" cy="720080"/>
          </a:xfrm>
          <a:prstGeom prst="rect">
            <a:avLst/>
          </a:prstGeom>
          <a:noFill/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1" grpId="0"/>
      <p:bldP spid="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0"/>
            <a:ext cx="2271648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OHROŽENÍ PŮDY</a:t>
            </a:r>
            <a:endParaRPr lang="cs-CZ" sz="2400" dirty="0"/>
          </a:p>
        </p:txBody>
      </p:sp>
      <p:pic>
        <p:nvPicPr>
          <p:cNvPr id="5122" name="Picture 2" descr="http://upload.wikimedia.org/wikipedia/commons/thumb/e/ed/Eroze_u_Prerova_nad_Labem.jpg/220px-Eroze_u_Prerova_nad_Labe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916832"/>
            <a:ext cx="2232248" cy="1850868"/>
          </a:xfrm>
          <a:prstGeom prst="rect">
            <a:avLst/>
          </a:prstGeom>
          <a:noFill/>
        </p:spPr>
      </p:pic>
      <p:pic>
        <p:nvPicPr>
          <p:cNvPr id="5" name="Picture 2" descr="C:\Users\Čapková\Desktop\záplava -hurikán Katri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365104"/>
            <a:ext cx="2448272" cy="1872208"/>
          </a:xfrm>
          <a:prstGeom prst="rect">
            <a:avLst/>
          </a:prstGeom>
          <a:noFill/>
        </p:spPr>
      </p:pic>
      <p:pic>
        <p:nvPicPr>
          <p:cNvPr id="6" name="Picture 2" descr="C:\Users\Čapková\Desktop\hnojení v zemědělstv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365104"/>
            <a:ext cx="2448272" cy="1872208"/>
          </a:xfrm>
          <a:prstGeom prst="rect">
            <a:avLst/>
          </a:prstGeom>
          <a:noFill/>
        </p:spPr>
      </p:pic>
      <p:pic>
        <p:nvPicPr>
          <p:cNvPr id="5124" name="Picture 4" descr="C:\Users\Čapková\AppData\Local\Microsoft\Windows\Temporary Internet Files\Content.IE5\AJ3WQIDM\MP90042766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1916832"/>
            <a:ext cx="2232248" cy="187220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755576" y="1052736"/>
            <a:ext cx="76238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k obr. příklady ohrožení a úbytku půdy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10" name="Picture 9" descr="C:\Users\Čapková\Desktop\okrouhlice- ČR(Byšičky, Lysá nad Labem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19872" y="1916832"/>
            <a:ext cx="2232248" cy="1872208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0"/>
            <a:ext cx="2271648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OHROŽENÍ PŮDY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052736"/>
            <a:ext cx="76238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Doplň k obr. příklady ohrožení a úbytku půdy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5122" name="Picture 2" descr="http://upload.wikimedia.org/wikipedia/commons/thumb/e/ed/Eroze_u_Prerova_nad_Labem.jpg/220px-Eroze_u_Prerova_nad_Labe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1916832"/>
            <a:ext cx="2232248" cy="1850868"/>
          </a:xfrm>
          <a:prstGeom prst="rect">
            <a:avLst/>
          </a:prstGeom>
          <a:noFill/>
        </p:spPr>
      </p:pic>
      <p:pic>
        <p:nvPicPr>
          <p:cNvPr id="5" name="Picture 2" descr="C:\Users\Čapková\Desktop\záplava -hurikán Katri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63688" y="4365104"/>
            <a:ext cx="2448272" cy="1872208"/>
          </a:xfrm>
          <a:prstGeom prst="rect">
            <a:avLst/>
          </a:prstGeom>
          <a:noFill/>
        </p:spPr>
      </p:pic>
      <p:pic>
        <p:nvPicPr>
          <p:cNvPr id="6" name="Picture 2" descr="C:\Users\Čapková\Desktop\hnojení v zemědělstv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4365104"/>
            <a:ext cx="2448272" cy="1872208"/>
          </a:xfrm>
          <a:prstGeom prst="rect">
            <a:avLst/>
          </a:prstGeom>
          <a:noFill/>
        </p:spPr>
      </p:pic>
      <p:pic>
        <p:nvPicPr>
          <p:cNvPr id="5124" name="Picture 4" descr="C:\Users\Čapková\AppData\Local\Microsoft\Windows\Temporary Internet Files\Content.IE5\AJ3WQIDM\MP90042766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6176" y="1916832"/>
            <a:ext cx="2232248" cy="1872208"/>
          </a:xfrm>
          <a:prstGeom prst="rect">
            <a:avLst/>
          </a:prstGeom>
          <a:noFill/>
        </p:spPr>
      </p:pic>
      <p:sp>
        <p:nvSpPr>
          <p:cNvPr id="9" name="Nadpis 9"/>
          <p:cNvSpPr txBox="1">
            <a:spLocks/>
          </p:cNvSpPr>
          <p:nvPr/>
        </p:nvSpPr>
        <p:spPr>
          <a:xfrm>
            <a:off x="1835696" y="476672"/>
            <a:ext cx="5472608" cy="720080"/>
          </a:xfrm>
          <a:prstGeom prst="rect">
            <a:avLst/>
          </a:prstGeom>
          <a:noFill/>
          <a:ln w="28575">
            <a:noFill/>
          </a:ln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noProof="0" dirty="0" smtClean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Řešení: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31640" y="3717032"/>
            <a:ext cx="76565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eroze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3717032"/>
            <a:ext cx="190802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bytová výstavba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3717032"/>
            <a:ext cx="147245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stavba silnic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6165304"/>
            <a:ext cx="221708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povodně a záplavy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60032" y="6165304"/>
            <a:ext cx="27501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  kontaminace hnojením</a:t>
            </a:r>
            <a:endParaRPr lang="cs-CZ" sz="2000" b="1" dirty="0">
              <a:solidFill>
                <a:srgbClr val="FF0000"/>
              </a:solidFill>
            </a:endParaRPr>
          </a:p>
        </p:txBody>
      </p:sp>
      <p:pic>
        <p:nvPicPr>
          <p:cNvPr id="15" name="Picture 9" descr="C:\Users\Čapková\Desktop\okrouhlice- ČR(Byšičky, Lysá nad Labem.jpg"/>
          <p:cNvPicPr>
            <a:picLocks noChangeAspect="1" noChangeArrowheads="1"/>
          </p:cNvPicPr>
          <p:nvPr/>
        </p:nvPicPr>
        <p:blipFill>
          <a:blip r:embed="rId7" cstate="print">
            <a:lum bright="10000"/>
          </a:blip>
          <a:srcRect/>
          <a:stretch>
            <a:fillRect/>
          </a:stretch>
        </p:blipFill>
        <p:spPr bwMode="auto">
          <a:xfrm>
            <a:off x="3419872" y="1916832"/>
            <a:ext cx="2232248" cy="1872208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0"/>
            <a:ext cx="2224263" cy="461665"/>
          </a:xfrm>
          <a:prstGeom prst="rect">
            <a:avLst/>
          </a:prstGeom>
          <a:solidFill>
            <a:schemeClr val="accent2">
              <a:lumMod val="40000"/>
              <a:lumOff val="60000"/>
              <a:alpha val="69804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OCHRANA PŮDY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268760"/>
            <a:ext cx="8220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Půda  patří mezi základní podmínky pro život na Zemi.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39752" y="5157192"/>
            <a:ext cx="42686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Proto ji musíme chránit.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" name="Picture 2" descr="C:\Users\Čapková\AppData\Local\Microsoft\Windows\Temporary Internet Files\Content.IE5\3D8DPPSL\MP90043172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204864"/>
            <a:ext cx="2664296" cy="2664296"/>
          </a:xfrm>
          <a:prstGeom prst="rect">
            <a:avLst/>
          </a:prstGeom>
          <a:noFill/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55576" y="692696"/>
            <a:ext cx="7772400" cy="5472608"/>
          </a:xfrm>
        </p:spPr>
        <p:txBody>
          <a:bodyPr anchor="t"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Anotace: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Výukový materiál je určen žákům 6. ročníku k procvičení, zopakování a utřídění základních zeměpisných pojmů z učiva o </a:t>
            </a:r>
            <a:r>
              <a:rPr lang="cs-CZ" sz="2400" dirty="0" err="1" smtClean="0">
                <a:solidFill>
                  <a:schemeClr val="tx1"/>
                </a:solidFill>
              </a:rPr>
              <a:t>pedosféře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Žáci samostatně pracují s učebnicemi a svými poznámkami.  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Informace si mohou vyhledávat i na internetu.</a:t>
            </a: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3200" dirty="0" smtClean="0">
              <a:solidFill>
                <a:srgbClr val="FF0000"/>
              </a:solidFill>
            </a:endParaRPr>
          </a:p>
          <a:p>
            <a:endParaRPr lang="cs-CZ" sz="2400" dirty="0" smtClean="0">
              <a:solidFill>
                <a:schemeClr val="tx1"/>
              </a:solidFill>
            </a:endParaRPr>
          </a:p>
          <a:p>
            <a:endParaRPr lang="cs-CZ" sz="24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476672"/>
            <a:ext cx="7704856" cy="16927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     Zdroj:</a:t>
            </a:r>
          </a:p>
          <a:p>
            <a:r>
              <a:rPr lang="cs-CZ" sz="2400" dirty="0" smtClean="0"/>
              <a:t>        Vlastní zdroj.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Obdélník 8"/>
          <p:cNvSpPr/>
          <p:nvPr/>
        </p:nvSpPr>
        <p:spPr>
          <a:xfrm>
            <a:off x="539552" y="3861048"/>
            <a:ext cx="82809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</a:t>
            </a:r>
            <a:r>
              <a:rPr lang="cs-CZ" dirty="0" smtClean="0"/>
              <a:t> (otevřená galerie), </a:t>
            </a:r>
            <a:r>
              <a:rPr lang="cs-CZ" dirty="0" err="1" smtClean="0"/>
              <a:t>cs.wikipedia.org</a:t>
            </a:r>
            <a:r>
              <a:rPr lang="cs-CZ" dirty="0" smtClean="0"/>
              <a:t>, </a:t>
            </a:r>
            <a:r>
              <a:rPr lang="cs-CZ" dirty="0" err="1" smtClean="0"/>
              <a:t>commons.wikimedia.org</a:t>
            </a:r>
            <a:r>
              <a:rPr lang="cs-CZ" dirty="0" smtClean="0"/>
              <a:t> 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39552" y="3429000"/>
            <a:ext cx="22303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Použité obrázky: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539552" y="2924944"/>
            <a:ext cx="131619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Citace: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539552" y="1556792"/>
            <a:ext cx="838842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HÜBELOVÁ, Dana; NOVÁK, Svatopluk; WEINHÖFER, Martin. </a:t>
            </a:r>
            <a:r>
              <a:rPr lang="cs-CZ" sz="2400" i="1" dirty="0" smtClean="0"/>
              <a:t>ZEMĚPIS pro 6. ročník 2. díl Přírodní obraz Země</a:t>
            </a:r>
            <a:r>
              <a:rPr lang="cs-CZ" sz="2400" dirty="0" smtClean="0"/>
              <a:t>. Brno: NOVÁ ŠKOLA, s. r. o., 2007, ISBN 80-7289-081-6. </a:t>
            </a:r>
            <a:endParaRPr lang="cs-CZ" sz="2400" dirty="0"/>
          </a:p>
        </p:txBody>
      </p:sp>
      <p:pic>
        <p:nvPicPr>
          <p:cNvPr id="7" name="Picture 2" descr="C:\Users\Čapková\Desktop\záplava -hurikán Katri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1" y="4365104"/>
            <a:ext cx="881470" cy="720080"/>
          </a:xfrm>
          <a:prstGeom prst="rect">
            <a:avLst/>
          </a:prstGeom>
          <a:noFill/>
        </p:spPr>
      </p:pic>
      <p:sp>
        <p:nvSpPr>
          <p:cNvPr id="8" name="Obdélník 7"/>
          <p:cNvSpPr/>
          <p:nvPr/>
        </p:nvSpPr>
        <p:spPr>
          <a:xfrm>
            <a:off x="1259632" y="4221088"/>
            <a:ext cx="788436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JOCELYN AUGUSTINO.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29.3.2013]. Dostupný na WWW: http://commons.wikimedia.org/wiki/File:FEMA_-_14964_-_Photograph_by_Jocelyn_Augustino_taken_on_08-30-2005_in_Louisiana.jpg?uselang=cs </a:t>
            </a:r>
            <a:endParaRPr lang="cs-CZ" dirty="0"/>
          </a:p>
        </p:txBody>
      </p:sp>
      <p:pic>
        <p:nvPicPr>
          <p:cNvPr id="12" name="Picture 2" descr="C:\Users\Čapková\Desktop\půdní profi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5301208"/>
            <a:ext cx="864096" cy="673949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1259632" y="5445224"/>
            <a:ext cx="76328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HOLGERK.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29.3.2013]. Dostupný na WWW: http://cs.wikipedia.org/wiki/Soubor:Stagnogley.JPG </a:t>
            </a:r>
            <a:endParaRPr lang="cs-CZ" dirty="0"/>
          </a:p>
        </p:txBody>
      </p:sp>
      <p:pic>
        <p:nvPicPr>
          <p:cNvPr id="15" name="Picture 2" descr="C:\Users\Čapková\Desktop\hnojení v zemědělstv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6093296"/>
            <a:ext cx="864096" cy="562429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187624" y="6021288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DEUTSCHE FOTOTHEK‎.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29.3.2013]. Dostupný na WWW: http://cs.wikipedia.org/wiki/Soubor:Fotothek_df_n-14_0000106.jpg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Users\Čapková\Desktop\mikroorganismu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60648"/>
            <a:ext cx="864096" cy="681357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187624" y="188640"/>
            <a:ext cx="662473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ERIC ERBE.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29.3.2013]. Dostupný na WWW: http://cs.wikipedia.org/wiki/Soubor:E_coli_at_10000x,_original.jpg </a:t>
            </a:r>
            <a:endParaRPr lang="cs-CZ" dirty="0"/>
          </a:p>
        </p:txBody>
      </p:sp>
      <p:pic>
        <p:nvPicPr>
          <p:cNvPr id="6" name="Picture 2" descr="C:\Users\Čapková\Desktop\hřib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1052737"/>
            <a:ext cx="576064" cy="72008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1187624" y="1052736"/>
            <a:ext cx="6516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BRZESZCZOT.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29.3.2013]. Dostupný na WWW: http://cs.wikipedia.org/wiki/Soubor:Podgrzybek.jpg </a:t>
            </a:r>
            <a:endParaRPr lang="cs-CZ" dirty="0"/>
          </a:p>
        </p:txBody>
      </p:sp>
      <p:pic>
        <p:nvPicPr>
          <p:cNvPr id="8" name="Picture 3" descr="C:\Users\Čapková\Desktop\krte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1844824"/>
            <a:ext cx="864096" cy="650885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1187624" y="1700808"/>
            <a:ext cx="705678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nl-NL" dirty="0" smtClean="0"/>
              <a:t>KENNETH CATANIA, VANDERBILT UNIVERSITY. </a:t>
            </a:r>
            <a:r>
              <a:rPr lang="nl-NL" i="1" dirty="0" smtClean="0"/>
              <a:t>cs.wikipedia.org</a:t>
            </a:r>
            <a:r>
              <a:rPr lang="nl-NL" dirty="0" smtClean="0"/>
              <a:t> [online]. [cit. </a:t>
            </a:r>
            <a:r>
              <a:rPr lang="cs-CZ" dirty="0" smtClean="0"/>
              <a:t>29.3</a:t>
            </a:r>
            <a:r>
              <a:rPr lang="nl-NL" dirty="0" smtClean="0"/>
              <a:t>.2013]. Dostupný na WWW: http://cs.wikipedia.org/wiki/Soubor:ScalopusAquaticus.jpg </a:t>
            </a:r>
            <a:endParaRPr lang="cs-CZ" dirty="0"/>
          </a:p>
        </p:txBody>
      </p:sp>
      <p:pic>
        <p:nvPicPr>
          <p:cNvPr id="10" name="Picture 5" descr="C:\Users\Čapková\Desktop\zvětrávání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2636912"/>
            <a:ext cx="864096" cy="648072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1187624" y="2636912"/>
            <a:ext cx="79563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INTERFASE.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29.3.2013]. Dostupný na WWW: http://commons.wikimedia.org/wiki/File:Rocks_in_Gobustan.jpg?uselang=cs </a:t>
            </a:r>
            <a:endParaRPr lang="cs-CZ" dirty="0"/>
          </a:p>
        </p:txBody>
      </p:sp>
      <p:pic>
        <p:nvPicPr>
          <p:cNvPr id="12" name="Picture 2" descr="C:\Users\Čapková\Desktop\hnědozem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3429000"/>
            <a:ext cx="864096" cy="601781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1187624" y="3429000"/>
            <a:ext cx="65344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REMULAZZ.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29.3.2013]. Dostupný na WWW: http://cs.wikipedia.org/wiki/Soubor:BrownSoil.jpg 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1187624" y="4149080"/>
            <a:ext cx="77768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SLIMEJS. </a:t>
            </a:r>
            <a:r>
              <a:rPr lang="cs-CZ" i="1" dirty="0" err="1" smtClean="0"/>
              <a:t>cs.wikipedia.org</a:t>
            </a:r>
            <a:r>
              <a:rPr lang="cs-CZ" dirty="0" smtClean="0"/>
              <a:t> [online]. [cit. 29.3.2013]. Dostupný na WWW: http://cs.wikipedia.org/wiki/Soubor:Eroze_u_Prerova_nad_Labem.jpg </a:t>
            </a:r>
            <a:endParaRPr lang="cs-CZ" dirty="0"/>
          </a:p>
        </p:txBody>
      </p:sp>
      <p:pic>
        <p:nvPicPr>
          <p:cNvPr id="15" name="Picture 2" descr="http://upload.wikimedia.org/wikipedia/commons/thumb/e/ed/Eroze_u_Prerova_nad_Labem.jpg/220px-Eroze_u_Prerova_nad_Labem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4149080"/>
            <a:ext cx="616324" cy="720080"/>
          </a:xfrm>
          <a:prstGeom prst="rect">
            <a:avLst/>
          </a:prstGeom>
          <a:noFill/>
        </p:spPr>
      </p:pic>
      <p:sp>
        <p:nvSpPr>
          <p:cNvPr id="16" name="Obdélník 15"/>
          <p:cNvSpPr/>
          <p:nvPr/>
        </p:nvSpPr>
        <p:spPr>
          <a:xfrm>
            <a:off x="1151112" y="4941168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ZDENĚK FIEDLER.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29.3.2013]. Dostupný na WWW: http://commons.wikimedia.org/wiki/User:Zden%C4%9Bk_Fiedler </a:t>
            </a:r>
            <a:endParaRPr lang="cs-CZ" dirty="0"/>
          </a:p>
        </p:txBody>
      </p:sp>
      <p:pic>
        <p:nvPicPr>
          <p:cNvPr id="18" name="Picture 9" descr="C:\Users\Čapková\Desktop\okrouhlice- ČR(Byšičky, Lysá nad Labem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5013176"/>
            <a:ext cx="864096" cy="652252"/>
          </a:xfrm>
          <a:prstGeom prst="rect">
            <a:avLst/>
          </a:prstGeom>
          <a:noFill/>
        </p:spPr>
      </p:pic>
      <p:pic>
        <p:nvPicPr>
          <p:cNvPr id="19" name="Picture 2" descr="C:\Users\Čapková\Desktop\záplava -hurikán Katrina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5949280"/>
            <a:ext cx="864096" cy="648072"/>
          </a:xfrm>
          <a:prstGeom prst="rect">
            <a:avLst/>
          </a:prstGeom>
          <a:noFill/>
        </p:spPr>
      </p:pic>
      <p:sp>
        <p:nvSpPr>
          <p:cNvPr id="20" name="Obdélník 19"/>
          <p:cNvSpPr/>
          <p:nvPr/>
        </p:nvSpPr>
        <p:spPr>
          <a:xfrm>
            <a:off x="1187624" y="5657671"/>
            <a:ext cx="75963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JOCELYN AUGUSTINO. </a:t>
            </a:r>
            <a:r>
              <a:rPr lang="cs-CZ" i="1" dirty="0" err="1" smtClean="0"/>
              <a:t>commons.wikimedia.org</a:t>
            </a:r>
            <a:r>
              <a:rPr lang="cs-CZ" dirty="0" smtClean="0"/>
              <a:t> [online]. [cit. 29.3.2013]. Dostupný na WWW: http://commons.wikimedia.org/wiki/File:FEMA_-_14964_-_Photograph_by_Jocelyn_Augustino_taken_on_08-30-2005_in_Louisiana.jpg?uselang=cs </a:t>
            </a:r>
            <a:endParaRPr lang="cs-CZ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F8BD8C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D99694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7816</TotalTime>
  <Words>807</Words>
  <Application>Microsoft Office PowerPoint</Application>
  <PresentationFormat>Předvádění na obrazovce (4:3)</PresentationFormat>
  <Paragraphs>188</Paragraphs>
  <Slides>20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systému Office</vt:lpstr>
      <vt:lpstr>1_Motiv sady Office</vt:lpstr>
      <vt:lpstr>Snímek 1</vt:lpstr>
      <vt:lpstr>PEDOSFÉRA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Autor:</dc:title>
  <dc:creator>NB</dc:creator>
  <cp:lastModifiedBy>Čapková</cp:lastModifiedBy>
  <cp:revision>765</cp:revision>
  <dcterms:created xsi:type="dcterms:W3CDTF">2011-12-27T20:15:32Z</dcterms:created>
  <dcterms:modified xsi:type="dcterms:W3CDTF">2013-05-17T10:33:07Z</dcterms:modified>
</cp:coreProperties>
</file>