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30"/>
  </p:notesMasterIdLst>
  <p:sldIdLst>
    <p:sldId id="258" r:id="rId3"/>
    <p:sldId id="266" r:id="rId4"/>
    <p:sldId id="307" r:id="rId5"/>
    <p:sldId id="443" r:id="rId6"/>
    <p:sldId id="444" r:id="rId7"/>
    <p:sldId id="446" r:id="rId8"/>
    <p:sldId id="447" r:id="rId9"/>
    <p:sldId id="448" r:id="rId10"/>
    <p:sldId id="449" r:id="rId11"/>
    <p:sldId id="451" r:id="rId12"/>
    <p:sldId id="452" r:id="rId13"/>
    <p:sldId id="454" r:id="rId14"/>
    <p:sldId id="433" r:id="rId15"/>
    <p:sldId id="455" r:id="rId16"/>
    <p:sldId id="458" r:id="rId17"/>
    <p:sldId id="457" r:id="rId18"/>
    <p:sldId id="435" r:id="rId19"/>
    <p:sldId id="460" r:id="rId20"/>
    <p:sldId id="475" r:id="rId21"/>
    <p:sldId id="466" r:id="rId22"/>
    <p:sldId id="462" r:id="rId23"/>
    <p:sldId id="468" r:id="rId24"/>
    <p:sldId id="470" r:id="rId25"/>
    <p:sldId id="467" r:id="rId26"/>
    <p:sldId id="471" r:id="rId27"/>
    <p:sldId id="472" r:id="rId28"/>
    <p:sldId id="473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66"/>
    <a:srgbClr val="000000"/>
    <a:srgbClr val="00FF00"/>
    <a:srgbClr val="003300"/>
    <a:srgbClr val="00FF99"/>
    <a:srgbClr val="FF00FF"/>
    <a:srgbClr val="9900CC"/>
    <a:srgbClr val="00FFFF"/>
    <a:srgbClr val="FFFF66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22" autoAdjust="0"/>
    <p:restoredTop sz="95341" autoAdjust="0"/>
  </p:normalViewPr>
  <p:slideViewPr>
    <p:cSldViewPr>
      <p:cViewPr varScale="1">
        <p:scale>
          <a:sx n="69" d="100"/>
          <a:sy n="69" d="100"/>
        </p:scale>
        <p:origin x="-124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88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5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689C6D-215A-4061-950F-D2B50FE031ED}" type="doc">
      <dgm:prSet loTypeId="urn:microsoft.com/office/officeart/2005/8/layout/default#1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6D29609A-A390-414B-A1D1-B8FB6AD99EA0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světový oceán</a:t>
          </a:r>
          <a:endParaRPr lang="cs-CZ" sz="2400" dirty="0"/>
        </a:p>
      </dgm:t>
    </dgm:pt>
    <dgm:pt modelId="{A3D5D069-42C6-4C1E-8EB0-CEF123BCDE91}" type="parTrans" cxnId="{5196EA35-6A29-4E52-A33B-F96C5A571BC8}">
      <dgm:prSet/>
      <dgm:spPr/>
      <dgm:t>
        <a:bodyPr/>
        <a:lstStyle/>
        <a:p>
          <a:endParaRPr lang="cs-CZ"/>
        </a:p>
      </dgm:t>
    </dgm:pt>
    <dgm:pt modelId="{886E5966-EE12-4DEE-A867-98153897BF94}" type="sibTrans" cxnId="{5196EA35-6A29-4E52-A33B-F96C5A571BC8}">
      <dgm:prSet/>
      <dgm:spPr/>
      <dgm:t>
        <a:bodyPr/>
        <a:lstStyle/>
        <a:p>
          <a:endParaRPr lang="cs-CZ"/>
        </a:p>
      </dgm:t>
    </dgm:pt>
    <dgm:pt modelId="{0B3179CF-1808-4AF2-9A23-49E161367459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životní podmínky</a:t>
          </a:r>
          <a:endParaRPr lang="cs-CZ" sz="2400" dirty="0"/>
        </a:p>
      </dgm:t>
    </dgm:pt>
    <dgm:pt modelId="{2D24B58D-ECC0-414F-88E2-1FA26FA49646}" type="parTrans" cxnId="{94808BA0-8424-4195-8501-B82066171913}">
      <dgm:prSet/>
      <dgm:spPr/>
      <dgm:t>
        <a:bodyPr/>
        <a:lstStyle/>
        <a:p>
          <a:endParaRPr lang="cs-CZ"/>
        </a:p>
      </dgm:t>
    </dgm:pt>
    <dgm:pt modelId="{A02524DA-C7FD-4709-B720-3BCFA2DB31B2}" type="sibTrans" cxnId="{94808BA0-8424-4195-8501-B82066171913}">
      <dgm:prSet/>
      <dgm:spPr/>
      <dgm:t>
        <a:bodyPr/>
        <a:lstStyle/>
        <a:p>
          <a:endParaRPr lang="cs-CZ"/>
        </a:p>
      </dgm:t>
    </dgm:pt>
    <dgm:pt modelId="{C68AB37A-53D0-4D22-A99A-2423E0AA25C6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mořská flóra</a:t>
          </a:r>
          <a:endParaRPr lang="cs-CZ" sz="2400" dirty="0"/>
        </a:p>
      </dgm:t>
    </dgm:pt>
    <dgm:pt modelId="{D47E6F32-DB4F-489D-820F-1E9BF0BD5FFA}" type="parTrans" cxnId="{553F8FA9-AB7E-44B9-874B-CDAAED1B40E5}">
      <dgm:prSet/>
      <dgm:spPr/>
      <dgm:t>
        <a:bodyPr/>
        <a:lstStyle/>
        <a:p>
          <a:endParaRPr lang="cs-CZ"/>
        </a:p>
      </dgm:t>
    </dgm:pt>
    <dgm:pt modelId="{5150393B-3B97-426F-A538-E72D9244B5D6}" type="sibTrans" cxnId="{553F8FA9-AB7E-44B9-874B-CDAAED1B40E5}">
      <dgm:prSet/>
      <dgm:spPr/>
      <dgm:t>
        <a:bodyPr/>
        <a:lstStyle/>
        <a:p>
          <a:endParaRPr lang="cs-CZ"/>
        </a:p>
      </dgm:t>
    </dgm:pt>
    <dgm:pt modelId="{1BDE75C6-E49C-4C0D-9B54-AB332D07C5E8}">
      <dgm:prSet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moře tropického pásu</a:t>
          </a:r>
          <a:endParaRPr lang="cs-CZ" sz="2400" dirty="0"/>
        </a:p>
      </dgm:t>
    </dgm:pt>
    <dgm:pt modelId="{E5115DE1-C972-4F14-A74B-1401CCB6B57B}" type="parTrans" cxnId="{27F1A402-1A45-4AF4-AFC7-DC2029A79EB6}">
      <dgm:prSet/>
      <dgm:spPr/>
      <dgm:t>
        <a:bodyPr/>
        <a:lstStyle/>
        <a:p>
          <a:endParaRPr lang="cs-CZ"/>
        </a:p>
      </dgm:t>
    </dgm:pt>
    <dgm:pt modelId="{32D81B97-ED1A-468A-9BC0-2FC6C790C948}" type="sibTrans" cxnId="{27F1A402-1A45-4AF4-AFC7-DC2029A79EB6}">
      <dgm:prSet/>
      <dgm:spPr/>
      <dgm:t>
        <a:bodyPr/>
        <a:lstStyle/>
        <a:p>
          <a:endParaRPr lang="cs-CZ"/>
        </a:p>
      </dgm:t>
    </dgm:pt>
    <dgm:pt modelId="{1EE2DD4F-7CF7-48E0-8C07-1B8F9C6DE597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moře mírného pásu</a:t>
          </a:r>
          <a:endParaRPr lang="cs-CZ" sz="2400" dirty="0"/>
        </a:p>
      </dgm:t>
    </dgm:pt>
    <dgm:pt modelId="{47C13694-4136-4579-9E57-294F80AFBD05}" type="parTrans" cxnId="{E2433681-0A45-475A-B7A4-B987DB1FE173}">
      <dgm:prSet/>
      <dgm:spPr/>
      <dgm:t>
        <a:bodyPr/>
        <a:lstStyle/>
        <a:p>
          <a:endParaRPr lang="cs-CZ"/>
        </a:p>
      </dgm:t>
    </dgm:pt>
    <dgm:pt modelId="{BD2EED37-13E9-4B86-A133-FC27D313D7E9}" type="sibTrans" cxnId="{E2433681-0A45-475A-B7A4-B987DB1FE173}">
      <dgm:prSet/>
      <dgm:spPr/>
      <dgm:t>
        <a:bodyPr/>
        <a:lstStyle/>
        <a:p>
          <a:endParaRPr lang="cs-CZ"/>
        </a:p>
      </dgm:t>
    </dgm:pt>
    <dgm:pt modelId="{53967C97-45EB-4DD3-90B7-0B27D694F559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moře polárního pásu</a:t>
          </a:r>
        </a:p>
      </dgm:t>
    </dgm:pt>
    <dgm:pt modelId="{365976D7-5454-40E8-87F5-C8E3C297E915}" type="parTrans" cxnId="{C37A3538-FC00-46BC-8E13-33BB9B2D8D72}">
      <dgm:prSet/>
      <dgm:spPr/>
      <dgm:t>
        <a:bodyPr/>
        <a:lstStyle/>
        <a:p>
          <a:endParaRPr lang="cs-CZ"/>
        </a:p>
      </dgm:t>
    </dgm:pt>
    <dgm:pt modelId="{908CEFEE-78EA-4900-8633-47788A31EF4C}" type="sibTrans" cxnId="{C37A3538-FC00-46BC-8E13-33BB9B2D8D72}">
      <dgm:prSet/>
      <dgm:spPr/>
      <dgm:t>
        <a:bodyPr/>
        <a:lstStyle/>
        <a:p>
          <a:endParaRPr lang="cs-CZ"/>
        </a:p>
      </dgm:t>
    </dgm:pt>
    <dgm:pt modelId="{7064D6C3-D3C5-48BB-ABE8-9B6F4E5F0A72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vliv člověka na život v oceánech</a:t>
          </a:r>
          <a:endParaRPr lang="cs-CZ" sz="2400" dirty="0"/>
        </a:p>
      </dgm:t>
    </dgm:pt>
    <dgm:pt modelId="{E9F36483-EE12-4DB5-841B-1B5B2D6CB4F9}" type="parTrans" cxnId="{92B5A08E-3258-430A-8E36-2CFB1C1400BF}">
      <dgm:prSet/>
      <dgm:spPr/>
      <dgm:t>
        <a:bodyPr/>
        <a:lstStyle/>
        <a:p>
          <a:endParaRPr lang="cs-CZ"/>
        </a:p>
      </dgm:t>
    </dgm:pt>
    <dgm:pt modelId="{845183BE-FF56-4A4D-8C29-228FC3B5F0F6}" type="sibTrans" cxnId="{92B5A08E-3258-430A-8E36-2CFB1C1400BF}">
      <dgm:prSet/>
      <dgm:spPr/>
      <dgm:t>
        <a:bodyPr/>
        <a:lstStyle/>
        <a:p>
          <a:endParaRPr lang="cs-CZ"/>
        </a:p>
      </dgm:t>
    </dgm:pt>
    <dgm:pt modelId="{0E767B01-13C3-462A-A480-36847BE14600}">
      <dgm:prSet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 ochrana světového oceánu</a:t>
          </a:r>
          <a:endParaRPr lang="cs-CZ" sz="2400" dirty="0"/>
        </a:p>
      </dgm:t>
    </dgm:pt>
    <dgm:pt modelId="{92C6742D-DFB2-40B3-82D6-3A6C77DECC85}" type="parTrans" cxnId="{2BFDAC15-453D-4033-8E79-EFD866503141}">
      <dgm:prSet/>
      <dgm:spPr/>
      <dgm:t>
        <a:bodyPr/>
        <a:lstStyle/>
        <a:p>
          <a:endParaRPr lang="cs-CZ"/>
        </a:p>
      </dgm:t>
    </dgm:pt>
    <dgm:pt modelId="{4B5082E5-F459-432B-955B-08AD14ED6B7B}" type="sibTrans" cxnId="{2BFDAC15-453D-4033-8E79-EFD866503141}">
      <dgm:prSet/>
      <dgm:spPr/>
      <dgm:t>
        <a:bodyPr/>
        <a:lstStyle/>
        <a:p>
          <a:endParaRPr lang="cs-CZ"/>
        </a:p>
      </dgm:t>
    </dgm:pt>
    <dgm:pt modelId="{8CABA663-F140-4381-A837-528457B523EF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mořská fauna</a:t>
          </a:r>
          <a:endParaRPr lang="cs-CZ" sz="2400" dirty="0"/>
        </a:p>
      </dgm:t>
    </dgm:pt>
    <dgm:pt modelId="{EE0C9CAE-6B9F-40BA-9F5D-9FA192A2583E}" type="sibTrans" cxnId="{3D36074A-B81B-4635-9A83-7B935C07F261}">
      <dgm:prSet/>
      <dgm:spPr/>
      <dgm:t>
        <a:bodyPr/>
        <a:lstStyle/>
        <a:p>
          <a:endParaRPr lang="cs-CZ"/>
        </a:p>
      </dgm:t>
    </dgm:pt>
    <dgm:pt modelId="{1C54E34D-E3D9-4C65-BD2A-42EED59508D1}" type="parTrans" cxnId="{3D36074A-B81B-4635-9A83-7B935C07F261}">
      <dgm:prSet/>
      <dgm:spPr/>
      <dgm:t>
        <a:bodyPr/>
        <a:lstStyle/>
        <a:p>
          <a:endParaRPr lang="cs-CZ"/>
        </a:p>
      </dgm:t>
    </dgm:pt>
    <dgm:pt modelId="{3C5A676D-11A3-40AD-B0C0-98AA55E96A4D}" type="pres">
      <dgm:prSet presAssocID="{7D689C6D-215A-4061-950F-D2B50FE031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33118F3-006D-4DE0-85D7-BEF5B6ED5873}" type="pres">
      <dgm:prSet presAssocID="{6D29609A-A390-414B-A1D1-B8FB6AD99EA0}" presName="node" presStyleLbl="node1" presStyleIdx="0" presStyleCnt="9" custLinFactNeighborX="417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37F170-9829-48EA-8EBA-6F9CF988D086}" type="pres">
      <dgm:prSet presAssocID="{886E5966-EE12-4DEE-A867-98153897BF94}" presName="sibTrans" presStyleCnt="0"/>
      <dgm:spPr/>
    </dgm:pt>
    <dgm:pt modelId="{7685899C-38FE-4CB4-8B7F-2C3F43DD35D1}" type="pres">
      <dgm:prSet presAssocID="{0B3179CF-1808-4AF2-9A23-49E161367459}" presName="node" presStyleLbl="node1" presStyleIdx="1" presStyleCnt="9" custLinFactNeighborX="3354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3257FC-53A7-41E2-A65B-84FCEABD6802}" type="pres">
      <dgm:prSet presAssocID="{A02524DA-C7FD-4709-B720-3BCFA2DB31B2}" presName="sibTrans" presStyleCnt="0"/>
      <dgm:spPr/>
    </dgm:pt>
    <dgm:pt modelId="{D130A27F-5689-4129-A5C8-1E2E8D1BAED4}" type="pres">
      <dgm:prSet presAssocID="{C68AB37A-53D0-4D22-A99A-2423E0AA25C6}" presName="node" presStyleLbl="node1" presStyleIdx="2" presStyleCnt="9" custLinFactNeighborX="252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C5A7A6-39BB-4862-9179-92A64503AD24}" type="pres">
      <dgm:prSet presAssocID="{5150393B-3B97-426F-A538-E72D9244B5D6}" presName="sibTrans" presStyleCnt="0"/>
      <dgm:spPr/>
    </dgm:pt>
    <dgm:pt modelId="{D9A0A614-79EC-42F7-A674-B82117D4894F}" type="pres">
      <dgm:prSet presAssocID="{8CABA663-F140-4381-A837-528457B523EF}" presName="node" presStyleLbl="node1" presStyleIdx="3" presStyleCnt="9" custLinFactNeighborX="3256" custLinFactNeighborY="-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D23F2-1FB6-4CB6-A59B-48DBACFA1E36}" type="pres">
      <dgm:prSet presAssocID="{EE0C9CAE-6B9F-40BA-9F5D-9FA192A2583E}" presName="sibTrans" presStyleCnt="0"/>
      <dgm:spPr/>
    </dgm:pt>
    <dgm:pt modelId="{327274FD-849A-4253-A88C-49EA9C8EC748}" type="pres">
      <dgm:prSet presAssocID="{1BDE75C6-E49C-4C0D-9B54-AB332D07C5E8}" presName="node" presStyleLbl="node1" presStyleIdx="4" presStyleCnt="9" custLinFactNeighborX="4179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9480DF-7708-4F28-AB36-28724565F072}" type="pres">
      <dgm:prSet presAssocID="{32D81B97-ED1A-468A-9BC0-2FC6C790C948}" presName="sibTrans" presStyleCnt="0"/>
      <dgm:spPr/>
    </dgm:pt>
    <dgm:pt modelId="{69BA46AD-DF0A-4BBD-9AEE-440738E97DD1}" type="pres">
      <dgm:prSet presAssocID="{1EE2DD4F-7CF7-48E0-8C07-1B8F9C6DE597}" presName="node" presStyleLbl="node1" presStyleIdx="5" presStyleCnt="9" custLinFactNeighborX="3354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C5E5AD-97B1-468F-8689-E19F00FEE7F1}" type="pres">
      <dgm:prSet presAssocID="{BD2EED37-13E9-4B86-A133-FC27D313D7E9}" presName="sibTrans" presStyleCnt="0"/>
      <dgm:spPr/>
    </dgm:pt>
    <dgm:pt modelId="{12A3D154-DC56-44D7-ADBF-D1C4D58ED58A}" type="pres">
      <dgm:prSet presAssocID="{53967C97-45EB-4DD3-90B7-0B27D694F559}" presName="node" presStyleLbl="node1" presStyleIdx="6" presStyleCnt="9" custLinFactNeighborX="3256" custLinFactNeighborY="53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B9CFCC-83C0-4F3A-B471-7A937CB85CDA}" type="pres">
      <dgm:prSet presAssocID="{908CEFEE-78EA-4900-8633-47788A31EF4C}" presName="sibTrans" presStyleCnt="0"/>
      <dgm:spPr/>
    </dgm:pt>
    <dgm:pt modelId="{BC96A9CA-1CEB-4AF6-A87C-FBD3AB402411}" type="pres">
      <dgm:prSet presAssocID="{7064D6C3-D3C5-48BB-ABE8-9B6F4E5F0A72}" presName="node" presStyleLbl="node1" presStyleIdx="7" presStyleCnt="9" custLinFactNeighborX="4656" custLinFactNeighborY="3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FAE7CC-78BC-43D4-AB69-7D7DF2438182}" type="pres">
      <dgm:prSet presAssocID="{845183BE-FF56-4A4D-8C29-228FC3B5F0F6}" presName="sibTrans" presStyleCnt="0"/>
      <dgm:spPr/>
    </dgm:pt>
    <dgm:pt modelId="{802AFF8F-A710-40F3-A00D-100F373737B8}" type="pres">
      <dgm:prSet presAssocID="{0E767B01-13C3-462A-A480-36847BE14600}" presName="node" presStyleLbl="node1" presStyleIdx="8" presStyleCnt="9" custLinFactNeighborX="2872" custLinFactNeighborY="3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D36074A-B81B-4635-9A83-7B935C07F261}" srcId="{7D689C6D-215A-4061-950F-D2B50FE031ED}" destId="{8CABA663-F140-4381-A837-528457B523EF}" srcOrd="3" destOrd="0" parTransId="{1C54E34D-E3D9-4C65-BD2A-42EED59508D1}" sibTransId="{EE0C9CAE-6B9F-40BA-9F5D-9FA192A2583E}"/>
    <dgm:cxn modelId="{27F1A402-1A45-4AF4-AFC7-DC2029A79EB6}" srcId="{7D689C6D-215A-4061-950F-D2B50FE031ED}" destId="{1BDE75C6-E49C-4C0D-9B54-AB332D07C5E8}" srcOrd="4" destOrd="0" parTransId="{E5115DE1-C972-4F14-A74B-1401CCB6B57B}" sibTransId="{32D81B97-ED1A-468A-9BC0-2FC6C790C948}"/>
    <dgm:cxn modelId="{8A3AF5CF-DD22-408D-9075-796671A5DEFE}" type="presOf" srcId="{0E767B01-13C3-462A-A480-36847BE14600}" destId="{802AFF8F-A710-40F3-A00D-100F373737B8}" srcOrd="0" destOrd="0" presId="urn:microsoft.com/office/officeart/2005/8/layout/default#1"/>
    <dgm:cxn modelId="{3B19BC5F-074A-4ED5-9030-183AAED13461}" type="presOf" srcId="{1EE2DD4F-7CF7-48E0-8C07-1B8F9C6DE597}" destId="{69BA46AD-DF0A-4BBD-9AEE-440738E97DD1}" srcOrd="0" destOrd="0" presId="urn:microsoft.com/office/officeart/2005/8/layout/default#1"/>
    <dgm:cxn modelId="{75B243D1-D411-4193-93E3-366FD2C355E9}" type="presOf" srcId="{C68AB37A-53D0-4D22-A99A-2423E0AA25C6}" destId="{D130A27F-5689-4129-A5C8-1E2E8D1BAED4}" srcOrd="0" destOrd="0" presId="urn:microsoft.com/office/officeart/2005/8/layout/default#1"/>
    <dgm:cxn modelId="{F01870C4-2C05-4E31-A523-5755CE6FAA53}" type="presOf" srcId="{7064D6C3-D3C5-48BB-ABE8-9B6F4E5F0A72}" destId="{BC96A9CA-1CEB-4AF6-A87C-FBD3AB402411}" srcOrd="0" destOrd="0" presId="urn:microsoft.com/office/officeart/2005/8/layout/default#1"/>
    <dgm:cxn modelId="{2BFDAC15-453D-4033-8E79-EFD866503141}" srcId="{7D689C6D-215A-4061-950F-D2B50FE031ED}" destId="{0E767B01-13C3-462A-A480-36847BE14600}" srcOrd="8" destOrd="0" parTransId="{92C6742D-DFB2-40B3-82D6-3A6C77DECC85}" sibTransId="{4B5082E5-F459-432B-955B-08AD14ED6B7B}"/>
    <dgm:cxn modelId="{415B3D3A-4C7C-4957-B34B-F1AA1AFEEF6B}" type="presOf" srcId="{8CABA663-F140-4381-A837-528457B523EF}" destId="{D9A0A614-79EC-42F7-A674-B82117D4894F}" srcOrd="0" destOrd="0" presId="urn:microsoft.com/office/officeart/2005/8/layout/default#1"/>
    <dgm:cxn modelId="{18342871-60CB-4FAF-9379-396B21786A3E}" type="presOf" srcId="{7D689C6D-215A-4061-950F-D2B50FE031ED}" destId="{3C5A676D-11A3-40AD-B0C0-98AA55E96A4D}" srcOrd="0" destOrd="0" presId="urn:microsoft.com/office/officeart/2005/8/layout/default#1"/>
    <dgm:cxn modelId="{2D1DD53D-528F-40AF-96C3-BE549D73ABC8}" type="presOf" srcId="{0B3179CF-1808-4AF2-9A23-49E161367459}" destId="{7685899C-38FE-4CB4-8B7F-2C3F43DD35D1}" srcOrd="0" destOrd="0" presId="urn:microsoft.com/office/officeart/2005/8/layout/default#1"/>
    <dgm:cxn modelId="{94808BA0-8424-4195-8501-B82066171913}" srcId="{7D689C6D-215A-4061-950F-D2B50FE031ED}" destId="{0B3179CF-1808-4AF2-9A23-49E161367459}" srcOrd="1" destOrd="0" parTransId="{2D24B58D-ECC0-414F-88E2-1FA26FA49646}" sibTransId="{A02524DA-C7FD-4709-B720-3BCFA2DB31B2}"/>
    <dgm:cxn modelId="{553F8FA9-AB7E-44B9-874B-CDAAED1B40E5}" srcId="{7D689C6D-215A-4061-950F-D2B50FE031ED}" destId="{C68AB37A-53D0-4D22-A99A-2423E0AA25C6}" srcOrd="2" destOrd="0" parTransId="{D47E6F32-DB4F-489D-820F-1E9BF0BD5FFA}" sibTransId="{5150393B-3B97-426F-A538-E72D9244B5D6}"/>
    <dgm:cxn modelId="{5196EA35-6A29-4E52-A33B-F96C5A571BC8}" srcId="{7D689C6D-215A-4061-950F-D2B50FE031ED}" destId="{6D29609A-A390-414B-A1D1-B8FB6AD99EA0}" srcOrd="0" destOrd="0" parTransId="{A3D5D069-42C6-4C1E-8EB0-CEF123BCDE91}" sibTransId="{886E5966-EE12-4DEE-A867-98153897BF94}"/>
    <dgm:cxn modelId="{E2433681-0A45-475A-B7A4-B987DB1FE173}" srcId="{7D689C6D-215A-4061-950F-D2B50FE031ED}" destId="{1EE2DD4F-7CF7-48E0-8C07-1B8F9C6DE597}" srcOrd="5" destOrd="0" parTransId="{47C13694-4136-4579-9E57-294F80AFBD05}" sibTransId="{BD2EED37-13E9-4B86-A133-FC27D313D7E9}"/>
    <dgm:cxn modelId="{92B5A08E-3258-430A-8E36-2CFB1C1400BF}" srcId="{7D689C6D-215A-4061-950F-D2B50FE031ED}" destId="{7064D6C3-D3C5-48BB-ABE8-9B6F4E5F0A72}" srcOrd="7" destOrd="0" parTransId="{E9F36483-EE12-4DB5-841B-1B5B2D6CB4F9}" sibTransId="{845183BE-FF56-4A4D-8C29-228FC3B5F0F6}"/>
    <dgm:cxn modelId="{C37A3538-FC00-46BC-8E13-33BB9B2D8D72}" srcId="{7D689C6D-215A-4061-950F-D2B50FE031ED}" destId="{53967C97-45EB-4DD3-90B7-0B27D694F559}" srcOrd="6" destOrd="0" parTransId="{365976D7-5454-40E8-87F5-C8E3C297E915}" sibTransId="{908CEFEE-78EA-4900-8633-47788A31EF4C}"/>
    <dgm:cxn modelId="{FDD2A616-0671-4A20-8375-DF59DBB6F9C2}" type="presOf" srcId="{6D29609A-A390-414B-A1D1-B8FB6AD99EA0}" destId="{A33118F3-006D-4DE0-85D7-BEF5B6ED5873}" srcOrd="0" destOrd="0" presId="urn:microsoft.com/office/officeart/2005/8/layout/default#1"/>
    <dgm:cxn modelId="{D3E68159-096E-420D-A9E8-5EF8B41ADE89}" type="presOf" srcId="{53967C97-45EB-4DD3-90B7-0B27D694F559}" destId="{12A3D154-DC56-44D7-ADBF-D1C4D58ED58A}" srcOrd="0" destOrd="0" presId="urn:microsoft.com/office/officeart/2005/8/layout/default#1"/>
    <dgm:cxn modelId="{6D47D536-66F0-4C39-A2D2-526A49D6E646}" type="presOf" srcId="{1BDE75C6-E49C-4C0D-9B54-AB332D07C5E8}" destId="{327274FD-849A-4253-A88C-49EA9C8EC748}" srcOrd="0" destOrd="0" presId="urn:microsoft.com/office/officeart/2005/8/layout/default#1"/>
    <dgm:cxn modelId="{DBBF7AF7-0513-426C-916B-D2AB1E4AC7C2}" type="presParOf" srcId="{3C5A676D-11A3-40AD-B0C0-98AA55E96A4D}" destId="{A33118F3-006D-4DE0-85D7-BEF5B6ED5873}" srcOrd="0" destOrd="0" presId="urn:microsoft.com/office/officeart/2005/8/layout/default#1"/>
    <dgm:cxn modelId="{62EA9B90-1D95-4BFB-9729-E5CBF0AE3F54}" type="presParOf" srcId="{3C5A676D-11A3-40AD-B0C0-98AA55E96A4D}" destId="{ED37F170-9829-48EA-8EBA-6F9CF988D086}" srcOrd="1" destOrd="0" presId="urn:microsoft.com/office/officeart/2005/8/layout/default#1"/>
    <dgm:cxn modelId="{ABF52FFA-1924-4E5E-84FC-E7977424400A}" type="presParOf" srcId="{3C5A676D-11A3-40AD-B0C0-98AA55E96A4D}" destId="{7685899C-38FE-4CB4-8B7F-2C3F43DD35D1}" srcOrd="2" destOrd="0" presId="urn:microsoft.com/office/officeart/2005/8/layout/default#1"/>
    <dgm:cxn modelId="{A64989C8-97F3-427E-A8B2-E1185FB17C89}" type="presParOf" srcId="{3C5A676D-11A3-40AD-B0C0-98AA55E96A4D}" destId="{853257FC-53A7-41E2-A65B-84FCEABD6802}" srcOrd="3" destOrd="0" presId="urn:microsoft.com/office/officeart/2005/8/layout/default#1"/>
    <dgm:cxn modelId="{2DC0D1FC-895D-4867-9F85-AD97E21313B2}" type="presParOf" srcId="{3C5A676D-11A3-40AD-B0C0-98AA55E96A4D}" destId="{D130A27F-5689-4129-A5C8-1E2E8D1BAED4}" srcOrd="4" destOrd="0" presId="urn:microsoft.com/office/officeart/2005/8/layout/default#1"/>
    <dgm:cxn modelId="{6A65C9D5-5D10-4164-AFF5-CCDBD1A83B91}" type="presParOf" srcId="{3C5A676D-11A3-40AD-B0C0-98AA55E96A4D}" destId="{7AC5A7A6-39BB-4862-9179-92A64503AD24}" srcOrd="5" destOrd="0" presId="urn:microsoft.com/office/officeart/2005/8/layout/default#1"/>
    <dgm:cxn modelId="{67FA37DD-FCDE-4836-8F98-8800E3093086}" type="presParOf" srcId="{3C5A676D-11A3-40AD-B0C0-98AA55E96A4D}" destId="{D9A0A614-79EC-42F7-A674-B82117D4894F}" srcOrd="6" destOrd="0" presId="urn:microsoft.com/office/officeart/2005/8/layout/default#1"/>
    <dgm:cxn modelId="{39C47D4E-5FB1-435A-9AF2-ACFE2E3642F5}" type="presParOf" srcId="{3C5A676D-11A3-40AD-B0C0-98AA55E96A4D}" destId="{A2AD23F2-1FB6-4CB6-A59B-48DBACFA1E36}" srcOrd="7" destOrd="0" presId="urn:microsoft.com/office/officeart/2005/8/layout/default#1"/>
    <dgm:cxn modelId="{785BC253-9BFD-4006-BED2-7C6A4928AD3C}" type="presParOf" srcId="{3C5A676D-11A3-40AD-B0C0-98AA55E96A4D}" destId="{327274FD-849A-4253-A88C-49EA9C8EC748}" srcOrd="8" destOrd="0" presId="urn:microsoft.com/office/officeart/2005/8/layout/default#1"/>
    <dgm:cxn modelId="{3E122783-1B41-44E3-B8C9-2791A990E9BB}" type="presParOf" srcId="{3C5A676D-11A3-40AD-B0C0-98AA55E96A4D}" destId="{BF9480DF-7708-4F28-AB36-28724565F072}" srcOrd="9" destOrd="0" presId="urn:microsoft.com/office/officeart/2005/8/layout/default#1"/>
    <dgm:cxn modelId="{58101A03-05D3-4F74-921A-073BF3A94907}" type="presParOf" srcId="{3C5A676D-11A3-40AD-B0C0-98AA55E96A4D}" destId="{69BA46AD-DF0A-4BBD-9AEE-440738E97DD1}" srcOrd="10" destOrd="0" presId="urn:microsoft.com/office/officeart/2005/8/layout/default#1"/>
    <dgm:cxn modelId="{C0027681-00E6-4FC2-98A0-DF1E0C9EE769}" type="presParOf" srcId="{3C5A676D-11A3-40AD-B0C0-98AA55E96A4D}" destId="{38C5E5AD-97B1-468F-8689-E19F00FEE7F1}" srcOrd="11" destOrd="0" presId="urn:microsoft.com/office/officeart/2005/8/layout/default#1"/>
    <dgm:cxn modelId="{FE8EDE05-A18B-4E28-9868-00A226AAE6AF}" type="presParOf" srcId="{3C5A676D-11A3-40AD-B0C0-98AA55E96A4D}" destId="{12A3D154-DC56-44D7-ADBF-D1C4D58ED58A}" srcOrd="12" destOrd="0" presId="urn:microsoft.com/office/officeart/2005/8/layout/default#1"/>
    <dgm:cxn modelId="{AE1D7F11-9F2C-4153-9FA4-9AD5F3769E6D}" type="presParOf" srcId="{3C5A676D-11A3-40AD-B0C0-98AA55E96A4D}" destId="{E9B9CFCC-83C0-4F3A-B471-7A937CB85CDA}" srcOrd="13" destOrd="0" presId="urn:microsoft.com/office/officeart/2005/8/layout/default#1"/>
    <dgm:cxn modelId="{4470DF91-ECAC-469B-8506-637558B72285}" type="presParOf" srcId="{3C5A676D-11A3-40AD-B0C0-98AA55E96A4D}" destId="{BC96A9CA-1CEB-4AF6-A87C-FBD3AB402411}" srcOrd="14" destOrd="0" presId="urn:microsoft.com/office/officeart/2005/8/layout/default#1"/>
    <dgm:cxn modelId="{1FF8613E-31F6-420E-9D06-8B3733D6B874}" type="presParOf" srcId="{3C5A676D-11A3-40AD-B0C0-98AA55E96A4D}" destId="{C7FAE7CC-78BC-43D4-AB69-7D7DF2438182}" srcOrd="15" destOrd="0" presId="urn:microsoft.com/office/officeart/2005/8/layout/default#1"/>
    <dgm:cxn modelId="{BB18C4FB-1FBB-4972-B4FA-47965D19E566}" type="presParOf" srcId="{3C5A676D-11A3-40AD-B0C0-98AA55E96A4D}" destId="{802AFF8F-A710-40F3-A00D-100F373737B8}" srcOrd="1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3118F3-006D-4DE0-85D7-BEF5B6ED5873}">
      <dsp:nvSpPr>
        <dsp:cNvPr id="0" name=""/>
        <dsp:cNvSpPr/>
      </dsp:nvSpPr>
      <dsp:spPr>
        <a:xfrm>
          <a:off x="596938" y="0"/>
          <a:ext cx="2262381" cy="1357428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světový oceán</a:t>
          </a:r>
          <a:endParaRPr lang="cs-CZ" sz="2400" kern="1200" dirty="0"/>
        </a:p>
      </dsp:txBody>
      <dsp:txXfrm>
        <a:off x="596938" y="0"/>
        <a:ext cx="2262381" cy="1357428"/>
      </dsp:txXfrm>
    </dsp:sp>
    <dsp:sp modelId="{7685899C-38FE-4CB4-8B7F-2C3F43DD35D1}">
      <dsp:nvSpPr>
        <dsp:cNvPr id="0" name=""/>
        <dsp:cNvSpPr/>
      </dsp:nvSpPr>
      <dsp:spPr>
        <a:xfrm>
          <a:off x="3066893" y="0"/>
          <a:ext cx="2262381" cy="1357428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životní podmínky</a:t>
          </a:r>
          <a:endParaRPr lang="cs-CZ" sz="2400" kern="1200" dirty="0"/>
        </a:p>
      </dsp:txBody>
      <dsp:txXfrm>
        <a:off x="3066893" y="0"/>
        <a:ext cx="2262381" cy="1357428"/>
      </dsp:txXfrm>
    </dsp:sp>
    <dsp:sp modelId="{D130A27F-5689-4129-A5C8-1E2E8D1BAED4}">
      <dsp:nvSpPr>
        <dsp:cNvPr id="0" name=""/>
        <dsp:cNvSpPr/>
      </dsp:nvSpPr>
      <dsp:spPr>
        <a:xfrm>
          <a:off x="5536848" y="0"/>
          <a:ext cx="2262381" cy="1357428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mořská flóra</a:t>
          </a:r>
          <a:endParaRPr lang="cs-CZ" sz="2400" kern="1200" dirty="0"/>
        </a:p>
      </dsp:txBody>
      <dsp:txXfrm>
        <a:off x="5536848" y="0"/>
        <a:ext cx="2262381" cy="1357428"/>
      </dsp:txXfrm>
    </dsp:sp>
    <dsp:sp modelId="{D9A0A614-79EC-42F7-A674-B82117D4894F}">
      <dsp:nvSpPr>
        <dsp:cNvPr id="0" name=""/>
        <dsp:cNvSpPr/>
      </dsp:nvSpPr>
      <dsp:spPr>
        <a:xfrm>
          <a:off x="576056" y="1584172"/>
          <a:ext cx="2262381" cy="1357428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mořská fauna</a:t>
          </a:r>
          <a:endParaRPr lang="cs-CZ" sz="2400" kern="1200" dirty="0"/>
        </a:p>
      </dsp:txBody>
      <dsp:txXfrm>
        <a:off x="576056" y="1584172"/>
        <a:ext cx="2262381" cy="1357428"/>
      </dsp:txXfrm>
    </dsp:sp>
    <dsp:sp modelId="{327274FD-849A-4253-A88C-49EA9C8EC748}">
      <dsp:nvSpPr>
        <dsp:cNvPr id="0" name=""/>
        <dsp:cNvSpPr/>
      </dsp:nvSpPr>
      <dsp:spPr>
        <a:xfrm>
          <a:off x="3085558" y="1579095"/>
          <a:ext cx="2262381" cy="1357428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moře tropického pásu</a:t>
          </a:r>
          <a:endParaRPr lang="cs-CZ" sz="2400" kern="1200" dirty="0"/>
        </a:p>
      </dsp:txBody>
      <dsp:txXfrm>
        <a:off x="3085558" y="1579095"/>
        <a:ext cx="2262381" cy="1357428"/>
      </dsp:txXfrm>
    </dsp:sp>
    <dsp:sp modelId="{69BA46AD-DF0A-4BBD-9AEE-440738E97DD1}">
      <dsp:nvSpPr>
        <dsp:cNvPr id="0" name=""/>
        <dsp:cNvSpPr/>
      </dsp:nvSpPr>
      <dsp:spPr>
        <a:xfrm>
          <a:off x="5555513" y="1579095"/>
          <a:ext cx="2262381" cy="1357428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moře mírného pásu</a:t>
          </a:r>
          <a:endParaRPr lang="cs-CZ" sz="2400" kern="1200" dirty="0"/>
        </a:p>
      </dsp:txBody>
      <dsp:txXfrm>
        <a:off x="5555513" y="1579095"/>
        <a:ext cx="2262381" cy="1357428"/>
      </dsp:txXfrm>
    </dsp:sp>
    <dsp:sp modelId="{12A3D154-DC56-44D7-ADBF-D1C4D58ED58A}">
      <dsp:nvSpPr>
        <dsp:cNvPr id="0" name=""/>
        <dsp:cNvSpPr/>
      </dsp:nvSpPr>
      <dsp:spPr>
        <a:xfrm>
          <a:off x="576056" y="3168534"/>
          <a:ext cx="2262381" cy="1357428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moře polárního pásu</a:t>
          </a:r>
        </a:p>
      </dsp:txBody>
      <dsp:txXfrm>
        <a:off x="576056" y="3168534"/>
        <a:ext cx="2262381" cy="1357428"/>
      </dsp:txXfrm>
    </dsp:sp>
    <dsp:sp modelId="{BC96A9CA-1CEB-4AF6-A87C-FBD3AB402411}">
      <dsp:nvSpPr>
        <dsp:cNvPr id="0" name=""/>
        <dsp:cNvSpPr/>
      </dsp:nvSpPr>
      <dsp:spPr>
        <a:xfrm>
          <a:off x="3096349" y="3168354"/>
          <a:ext cx="2262381" cy="1357428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vliv člověka na život v oceánech</a:t>
          </a:r>
          <a:endParaRPr lang="cs-CZ" sz="2400" kern="1200" dirty="0"/>
        </a:p>
      </dsp:txBody>
      <dsp:txXfrm>
        <a:off x="3096349" y="3168354"/>
        <a:ext cx="2262381" cy="1357428"/>
      </dsp:txXfrm>
    </dsp:sp>
    <dsp:sp modelId="{802AFF8F-A710-40F3-A00D-100F373737B8}">
      <dsp:nvSpPr>
        <dsp:cNvPr id="0" name=""/>
        <dsp:cNvSpPr/>
      </dsp:nvSpPr>
      <dsp:spPr>
        <a:xfrm>
          <a:off x="5544608" y="3168354"/>
          <a:ext cx="2262381" cy="1357428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 ochrana světového oceánu</a:t>
          </a:r>
          <a:endParaRPr lang="cs-CZ" sz="2400" kern="1200" dirty="0"/>
        </a:p>
      </dsp:txBody>
      <dsp:txXfrm>
        <a:off x="5544608" y="3168354"/>
        <a:ext cx="2262381" cy="13574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45662-10A7-4752-9E2D-8B5796096519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4239D7-A7E0-4AFA-8120-5D3156E3F5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8398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6428243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6271583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1449361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651253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1672781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736958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0412044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6233471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2087476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0738270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7229784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8.jpeg"/><Relationship Id="rId7" Type="http://schemas.openxmlformats.org/officeDocument/2006/relationships/image" Target="../media/image3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0.jpeg"/><Relationship Id="rId5" Type="http://schemas.openxmlformats.org/officeDocument/2006/relationships/hyperlink" Target="//upload.wikimedia.org/wikipedia/commons/7/72/11_Walross_2001.jpg" TargetMode="Externa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8.jpeg"/><Relationship Id="rId7" Type="http://schemas.openxmlformats.org/officeDocument/2006/relationships/image" Target="../media/image3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0.jpeg"/><Relationship Id="rId5" Type="http://schemas.openxmlformats.org/officeDocument/2006/relationships/hyperlink" Target="//upload.wikimedia.org/wikipedia/commons/7/72/11_Walross_2001.jpg" TargetMode="Externa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43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office.microsoft/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4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6.jpeg"/><Relationship Id="rId7" Type="http://schemas.openxmlformats.org/officeDocument/2006/relationships/image" Target="../media/image49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0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hyperlink" Target="//upload.wikimedia.org/wikipedia/commons/7/72/11_Walross_2001.jpg" TargetMode="External"/><Relationship Id="rId7" Type="http://schemas.openxmlformats.org/officeDocument/2006/relationships/image" Target="../media/image63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10" Type="http://schemas.openxmlformats.org/officeDocument/2006/relationships/image" Target="../media/image38.gif"/><Relationship Id="rId4" Type="http://schemas.openxmlformats.org/officeDocument/2006/relationships/image" Target="../media/image60.jpeg"/><Relationship Id="rId9" Type="http://schemas.openxmlformats.org/officeDocument/2006/relationships/image" Target="../media/image6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34023190"/>
              </p:ext>
            </p:extLst>
          </p:nvPr>
        </p:nvGraphicFramePr>
        <p:xfrm>
          <a:off x="971600" y="2564904"/>
          <a:ext cx="7200800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00"/>
              </a:tblGrid>
              <a:tr h="53492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Michaela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Čapková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10.4.2013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VY_52_INOVACE_17_ZEMĚPIS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zeměpisné pojmy – Život v oceánech</a:t>
                      </a:r>
                    </a:p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6.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40549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763688" y="332656"/>
            <a:ext cx="5544616" cy="1152128"/>
          </a:xfrm>
          <a:solidFill>
            <a:srgbClr val="F7FAF0"/>
          </a:solidFill>
          <a:ln>
            <a:noFill/>
          </a:ln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cs-CZ" sz="4000" b="1" dirty="0" smtClean="0">
                <a:solidFill>
                  <a:schemeClr val="accent1"/>
                </a:solidFill>
                <a:effectLst>
                  <a:outerShdw blurRad="38100" dist="38100" dir="2700000" algn="ctr" rotWithShape="0">
                    <a:prstClr val="black">
                      <a:alpha val="43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ŽIVOT V OCEÁNECH</a:t>
            </a:r>
            <a:endParaRPr lang="cs-CZ" sz="4000" b="1" dirty="0">
              <a:solidFill>
                <a:schemeClr val="accent1"/>
              </a:solidFill>
              <a:effectLst>
                <a:outerShdw blurRad="38100" dist="38100" dir="2700000" algn="ctr" rotWithShape="0">
                  <a:prstClr val="black">
                    <a:alpha val="43000"/>
                  </a:prst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36" descr="C:\Users\Čapková\AppData\Local\Microsoft\Windows\Temporary Internet Files\Content.IE5\UFXA7F2E\MP900182516[1]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395536" y="1988840"/>
            <a:ext cx="2736304" cy="1944216"/>
          </a:xfrm>
          <a:prstGeom prst="rect">
            <a:avLst/>
          </a:prstGeom>
          <a:noFill/>
        </p:spPr>
      </p:pic>
      <p:pic>
        <p:nvPicPr>
          <p:cNvPr id="1026" name="Picture 2" descr="C:\Users\Čapková\AppData\Local\Microsoft\Windows\Temporary Internet Files\Content.IE5\27XV2JOF\MP90026282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988840"/>
            <a:ext cx="2695117" cy="1944216"/>
          </a:xfrm>
          <a:prstGeom prst="rect">
            <a:avLst/>
          </a:prstGeom>
          <a:noFill/>
        </p:spPr>
      </p:pic>
      <p:pic>
        <p:nvPicPr>
          <p:cNvPr id="1027" name="Picture 3" descr="C:\Users\Čapková\AppData\Local\Microsoft\Windows\Temporary Internet Files\Content.IE5\FBV1S1E4\MP90040745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2564904"/>
            <a:ext cx="2016224" cy="3022859"/>
          </a:xfrm>
          <a:prstGeom prst="rect">
            <a:avLst/>
          </a:prstGeom>
          <a:noFill/>
        </p:spPr>
      </p:pic>
      <p:pic>
        <p:nvPicPr>
          <p:cNvPr id="6" name="Picture 11" descr="C:\Users\Čapková\AppData\Local\Microsoft\Windows\Temporary Internet Files\Content.IE5\CSYP7OO0\MP900255492[1].jpg"/>
          <p:cNvPicPr>
            <a:picLocks noChangeAspect="1" noChangeArrowheads="1"/>
          </p:cNvPicPr>
          <p:nvPr/>
        </p:nvPicPr>
        <p:blipFill>
          <a:blip r:embed="rId6" cstate="print">
            <a:lum bright="20000" contrast="20000"/>
          </a:blip>
          <a:srcRect/>
          <a:stretch>
            <a:fillRect/>
          </a:stretch>
        </p:blipFill>
        <p:spPr bwMode="auto">
          <a:xfrm>
            <a:off x="539552" y="4509120"/>
            <a:ext cx="2742801" cy="1944216"/>
          </a:xfrm>
          <a:prstGeom prst="rect">
            <a:avLst/>
          </a:prstGeom>
          <a:noFill/>
        </p:spPr>
      </p:pic>
      <p:pic>
        <p:nvPicPr>
          <p:cNvPr id="7" name="Picture 4" descr="C:\Users\Čapková\AppData\Local\Microsoft\Windows\Temporary Internet Files\Content.IE5\CSYP7OO0\MP90018251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4509120"/>
            <a:ext cx="2736304" cy="194421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23"/>
          <p:cNvGraphicFramePr>
            <a:graphicFrameLocks/>
          </p:cNvGraphicFramePr>
          <p:nvPr/>
        </p:nvGraphicFramePr>
        <p:xfrm>
          <a:off x="323528" y="1772816"/>
          <a:ext cx="8244408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1763688" y="476672"/>
            <a:ext cx="5688632" cy="1008112"/>
          </a:xfrm>
          <a:prstGeom prst="roundRect">
            <a:avLst>
              <a:gd name="adj" fmla="val 20790"/>
            </a:avLst>
          </a:prstGeom>
          <a:solidFill>
            <a:srgbClr val="B7DCE7">
              <a:alpha val="16863"/>
            </a:srgbClr>
          </a:solidFill>
          <a:ln w="28575">
            <a:solidFill>
              <a:schemeClr val="accent4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accent5">
                    <a:lumMod val="75000"/>
                  </a:schemeClr>
                </a:solidFill>
              </a:rPr>
              <a:t>ŽIVOT V OCEÁNECH</a:t>
            </a:r>
            <a:endParaRPr lang="cs-CZ" sz="4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1547664" y="620688"/>
            <a:ext cx="5976664" cy="792088"/>
          </a:xfrm>
          <a:prstGeom prst="rect">
            <a:avLst/>
          </a:prstGeom>
          <a:solidFill>
            <a:srgbClr val="FFFF66">
              <a:alpha val="50196"/>
            </a:srgb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noProof="0" dirty="0" smtClean="0">
                <a:latin typeface="+mj-lt"/>
                <a:ea typeface="+mj-ea"/>
                <a:cs typeface="+mj-cs"/>
              </a:rPr>
              <a:t>Šipkou spoj význam pojmu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475656" y="1700808"/>
          <a:ext cx="6096000" cy="41291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světový oceán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b="1" baseline="0" dirty="0" smtClean="0"/>
                        <a:t>moře při okrajové části kontinentů</a:t>
                      </a: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fauna</a:t>
                      </a:r>
                      <a:r>
                        <a:rPr lang="cs-CZ" sz="20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cs-CZ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souhrn</a:t>
                      </a:r>
                      <a:r>
                        <a:rPr lang="cs-CZ" b="1" baseline="0" dirty="0" smtClean="0"/>
                        <a:t> drobných </a:t>
                      </a:r>
                      <a:r>
                        <a:rPr lang="cs-CZ" b="1" baseline="0" dirty="0" smtClean="0"/>
                        <a:t>organizmů</a:t>
                      </a:r>
                      <a:endParaRPr lang="cs-CZ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flóra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živočišstvo</a:t>
                      </a: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plankton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část</a:t>
                      </a:r>
                      <a:r>
                        <a:rPr lang="cs-CZ" b="1" baseline="0" dirty="0" smtClean="0"/>
                        <a:t> zemského povrchu tvořena všemi oceány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šelfové</a:t>
                      </a:r>
                      <a:r>
                        <a:rPr lang="cs-CZ" sz="20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moře</a:t>
                      </a:r>
                      <a:endParaRPr lang="cs-CZ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korálový</a:t>
                      </a:r>
                      <a:r>
                        <a:rPr lang="cs-CZ" b="1" baseline="0" dirty="0" smtClean="0"/>
                        <a:t> ostrov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atol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rostlinstvo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555776" y="0"/>
            <a:ext cx="3907032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VÝZNAM NĚKTERÝCH POJMŮ</a:t>
            </a:r>
            <a:endParaRPr lang="cs-CZ" sz="24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475656" y="1700808"/>
          <a:ext cx="6096000" cy="41291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světový oceán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b="1" baseline="0" dirty="0" smtClean="0"/>
                        <a:t>moře při okrajové části kontinentů</a:t>
                      </a: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fauna</a:t>
                      </a:r>
                      <a:r>
                        <a:rPr lang="cs-CZ" sz="20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cs-CZ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souhrn</a:t>
                      </a:r>
                      <a:r>
                        <a:rPr lang="cs-CZ" b="1" baseline="0" dirty="0" smtClean="0"/>
                        <a:t> drobných </a:t>
                      </a:r>
                      <a:r>
                        <a:rPr lang="cs-CZ" b="1" baseline="0" dirty="0" smtClean="0"/>
                        <a:t>organizmů</a:t>
                      </a:r>
                      <a:endParaRPr lang="cs-CZ" b="1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flóra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živočišstvo</a:t>
                      </a: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plankton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část</a:t>
                      </a:r>
                      <a:r>
                        <a:rPr lang="cs-CZ" b="1" baseline="0" dirty="0" smtClean="0"/>
                        <a:t> zemského povrchu tvořena všemi oceány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šelfové</a:t>
                      </a:r>
                      <a:r>
                        <a:rPr lang="cs-CZ" sz="20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moře</a:t>
                      </a:r>
                      <a:endParaRPr lang="cs-CZ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korálový</a:t>
                      </a:r>
                      <a:r>
                        <a:rPr lang="cs-CZ" b="1" baseline="0" dirty="0" smtClean="0"/>
                        <a:t> ostrov</a:t>
                      </a:r>
                      <a:endParaRPr lang="cs-CZ" b="1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atol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rostlinstvo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555776" y="0"/>
            <a:ext cx="3907032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VÝZNAM NĚKTERÝCH POJMŮ</a:t>
            </a:r>
            <a:endParaRPr lang="cs-CZ" sz="2400" b="1" dirty="0"/>
          </a:p>
        </p:txBody>
      </p:sp>
      <p:sp>
        <p:nvSpPr>
          <p:cNvPr id="5" name="Nadpis 9"/>
          <p:cNvSpPr txBox="1">
            <a:spLocks/>
          </p:cNvSpPr>
          <p:nvPr/>
        </p:nvSpPr>
        <p:spPr>
          <a:xfrm>
            <a:off x="1547664" y="620688"/>
            <a:ext cx="5976664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3275856" y="2060848"/>
            <a:ext cx="1368152" cy="20882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3275856" y="2708920"/>
            <a:ext cx="1368152" cy="6480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3275856" y="3429000"/>
            <a:ext cx="1368152" cy="194421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flipV="1">
            <a:off x="3275856" y="1988840"/>
            <a:ext cx="1368152" cy="280831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 flipV="1">
            <a:off x="3275856" y="4725144"/>
            <a:ext cx="1368152" cy="7920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 flipV="1">
            <a:off x="3275856" y="2708920"/>
            <a:ext cx="1440160" cy="14401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419872" y="0"/>
            <a:ext cx="232666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SVĚTOVÝ OCEÁN</a:t>
            </a:r>
            <a:endParaRPr lang="cs-CZ" sz="2400" b="1" dirty="0"/>
          </a:p>
        </p:txBody>
      </p:sp>
      <p:pic>
        <p:nvPicPr>
          <p:cNvPr id="7" name="Picture 3" descr="C:\Users\Čapková\Desktop\Vodstvo na Zemi.jpg"/>
          <p:cNvPicPr>
            <a:picLocks noChangeAspect="1" noChangeArrowheads="1"/>
          </p:cNvPicPr>
          <p:nvPr/>
        </p:nvPicPr>
        <p:blipFill>
          <a:blip r:embed="rId2" cstate="print"/>
          <a:srcRect l="877"/>
          <a:stretch>
            <a:fillRect/>
          </a:stretch>
        </p:blipFill>
        <p:spPr bwMode="auto">
          <a:xfrm>
            <a:off x="467544" y="1412776"/>
            <a:ext cx="8136904" cy="4693445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3491880" y="1772816"/>
            <a:ext cx="2232248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11560" y="3933056"/>
            <a:ext cx="2232248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563888" y="5085184"/>
            <a:ext cx="2232248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267744" y="2924944"/>
            <a:ext cx="2232248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860032" y="3933056"/>
            <a:ext cx="2232248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1259632" y="548680"/>
            <a:ext cx="662200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Do mapy doplň názvy oceánů v pořadí 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od největšího k nejmenšímu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419872" y="0"/>
            <a:ext cx="232666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SVĚTOVÝ OCEÁN</a:t>
            </a:r>
            <a:endParaRPr lang="cs-CZ" sz="2400" b="1" dirty="0"/>
          </a:p>
        </p:txBody>
      </p:sp>
      <p:pic>
        <p:nvPicPr>
          <p:cNvPr id="7" name="Picture 3" descr="C:\Users\Čapková\Desktop\Vodstvo na Zemi.jpg"/>
          <p:cNvPicPr>
            <a:picLocks noChangeAspect="1" noChangeArrowheads="1"/>
          </p:cNvPicPr>
          <p:nvPr/>
        </p:nvPicPr>
        <p:blipFill>
          <a:blip r:embed="rId2" cstate="print"/>
          <a:srcRect l="877"/>
          <a:stretch>
            <a:fillRect/>
          </a:stretch>
        </p:blipFill>
        <p:spPr bwMode="auto">
          <a:xfrm>
            <a:off x="467544" y="1412776"/>
            <a:ext cx="8136904" cy="4693445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3491880" y="1772816"/>
            <a:ext cx="2232248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11560" y="3933056"/>
            <a:ext cx="2232248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563888" y="5085184"/>
            <a:ext cx="2232248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267744" y="2924944"/>
            <a:ext cx="2232248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860032" y="3933056"/>
            <a:ext cx="2232248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Nadpis 9"/>
          <p:cNvSpPr txBox="1">
            <a:spLocks/>
          </p:cNvSpPr>
          <p:nvPr/>
        </p:nvSpPr>
        <p:spPr>
          <a:xfrm>
            <a:off x="1547664" y="692696"/>
            <a:ext cx="5976664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2924944"/>
            <a:ext cx="18225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Atlantský</a:t>
            </a:r>
            <a:r>
              <a:rPr lang="cs-CZ" sz="1600" b="1" dirty="0" smtClean="0"/>
              <a:t> (Atlantik)</a:t>
            </a:r>
            <a:endParaRPr lang="cs-CZ" sz="1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043608" y="3933056"/>
            <a:ext cx="13567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Tichý</a:t>
            </a:r>
            <a:r>
              <a:rPr lang="cs-CZ" sz="1600" b="1" dirty="0" smtClean="0"/>
              <a:t> (Pacifik)</a:t>
            </a:r>
            <a:endParaRPr lang="cs-CZ" sz="1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508104" y="3933056"/>
            <a:ext cx="7922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Indický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779912" y="5085184"/>
            <a:ext cx="17410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Jižní </a:t>
            </a:r>
            <a:r>
              <a:rPr lang="cs-CZ" sz="1600" b="1" dirty="0" smtClean="0"/>
              <a:t>(Antarktický)</a:t>
            </a:r>
            <a:endParaRPr lang="cs-CZ" sz="1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419872" y="1772816"/>
            <a:ext cx="23520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Severní ledový </a:t>
            </a:r>
            <a:r>
              <a:rPr lang="cs-CZ" sz="1600" b="1" dirty="0" smtClean="0"/>
              <a:t>(Arktický)</a:t>
            </a:r>
            <a:endParaRPr lang="cs-CZ" sz="1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403648" y="6021288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b="1" dirty="0" smtClean="0">
                <a:solidFill>
                  <a:srgbClr val="008000"/>
                </a:solidFill>
              </a:rPr>
              <a:t> </a:t>
            </a:r>
            <a:r>
              <a:rPr lang="cs-CZ" sz="1600" b="1" dirty="0" smtClean="0">
                <a:solidFill>
                  <a:srgbClr val="006600"/>
                </a:solidFill>
              </a:rPr>
              <a:t>Jižní oceán byl vymezen v r. 2000, ale není všemi odborníky uznáván. </a:t>
            </a:r>
          </a:p>
          <a:p>
            <a:pPr algn="ctr"/>
            <a:r>
              <a:rPr lang="cs-CZ" sz="1600" b="1" dirty="0" smtClean="0">
                <a:solidFill>
                  <a:srgbClr val="006600"/>
                </a:solidFill>
              </a:rPr>
              <a:t>Proto se v některých materiálech setkáváme s údajem 4 oceánů.</a:t>
            </a:r>
            <a:endParaRPr lang="cs-CZ" sz="1600" b="1" dirty="0">
              <a:solidFill>
                <a:srgbClr val="0066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51520" y="836712"/>
            <a:ext cx="86226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Světový oceán zaujímá přibližně 2/3 (přesněji 71%) povrchu Země.</a:t>
            </a:r>
            <a:endParaRPr lang="cs-CZ" sz="24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  <p:bldP spid="19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0"/>
            <a:ext cx="4475712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ŽIVOTNÍ PODMÍNKY V OCEÁNECH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836712"/>
            <a:ext cx="8384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Uveď přírodní faktory ovlivňující život v oceánech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07704" y="1916832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79912" y="1700808"/>
            <a:ext cx="151355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</a:p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</a:p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</a:p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</a:p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4077072"/>
            <a:ext cx="73823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Podle podnebných pásů dělíme oceány na: 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779912" y="4941168"/>
            <a:ext cx="153760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</a:p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</a:p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  <a:endParaRPr lang="cs-CZ" sz="20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0"/>
            <a:ext cx="4475712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ŽIVOTNÍ PODMÍNKY V OCEÁNECH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836712"/>
            <a:ext cx="8384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Uveď přírodní faktory ovlivňující život v oceánech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07704" y="1916832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79912" y="1700808"/>
            <a:ext cx="151355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</a:p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</a:p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</a:p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</a:p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4077072"/>
            <a:ext cx="73823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Podle podnebných pásů dělíme oceány na: 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779912" y="4941168"/>
            <a:ext cx="153760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</a:p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</a:p>
          <a:p>
            <a:pPr>
              <a:buFont typeface="Wingdings" pitchFamily="2" charset="2"/>
              <a:buChar char="§"/>
            </a:pPr>
            <a:r>
              <a:rPr lang="cs-CZ" sz="2000" b="1" dirty="0" smtClean="0"/>
              <a:t>  ………………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23928" y="404664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79912" y="1700808"/>
            <a:ext cx="1785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teplota oceánu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79912" y="1988840"/>
            <a:ext cx="1514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slanost vody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779912" y="2564904"/>
            <a:ext cx="1787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mořské proudy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779912" y="2276872"/>
            <a:ext cx="19258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množství kyslíku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779912" y="2852936"/>
            <a:ext cx="18807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hloubka oceánu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07904" y="4941168"/>
            <a:ext cx="22632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FF0000"/>
                </a:solidFill>
              </a:rPr>
              <a:t>oc</a:t>
            </a:r>
            <a:r>
              <a:rPr lang="cs-CZ" sz="2000" b="1" dirty="0" smtClean="0">
                <a:solidFill>
                  <a:srgbClr val="FF0000"/>
                </a:solidFill>
              </a:rPr>
              <a:t>. tropického pásu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07904" y="5229200"/>
            <a:ext cx="20249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FF0000"/>
                </a:solidFill>
              </a:rPr>
              <a:t>oc</a:t>
            </a:r>
            <a:r>
              <a:rPr lang="cs-CZ" sz="2000" b="1" dirty="0" smtClean="0">
                <a:solidFill>
                  <a:srgbClr val="FF0000"/>
                </a:solidFill>
              </a:rPr>
              <a:t>. mírného pásu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707904" y="5517232"/>
            <a:ext cx="21515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FF0000"/>
                </a:solidFill>
              </a:rPr>
              <a:t>oc</a:t>
            </a:r>
            <a:r>
              <a:rPr lang="cs-CZ" sz="2000" b="1" dirty="0" smtClean="0">
                <a:solidFill>
                  <a:srgbClr val="FF0000"/>
                </a:solidFill>
              </a:rPr>
              <a:t>. polárního pásu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971600" y="1556792"/>
          <a:ext cx="72008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0267"/>
                <a:gridCol w="2400266"/>
                <a:gridCol w="2400267"/>
              </a:tblGrid>
              <a:tr h="396044">
                <a:tc gridSpan="3"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moře</a:t>
                      </a:r>
                      <a:endParaRPr lang="cs-CZ" sz="24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BD4A47"/>
                          </a:solidFill>
                          <a:effectLst/>
                        </a:rPr>
                        <a:t>tropického</a:t>
                      </a:r>
                      <a:r>
                        <a:rPr lang="cs-CZ" sz="2400" b="1" baseline="0" dirty="0" smtClean="0">
                          <a:solidFill>
                            <a:srgbClr val="BD4A47"/>
                          </a:solidFill>
                          <a:effectLst/>
                        </a:rPr>
                        <a:t> pásu</a:t>
                      </a:r>
                      <a:endParaRPr lang="cs-CZ" sz="2400" b="1" dirty="0">
                        <a:solidFill>
                          <a:srgbClr val="BD4A47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BD4A47"/>
                          </a:solidFill>
                          <a:effectLst/>
                        </a:rPr>
                        <a:t>mírného pásu</a:t>
                      </a:r>
                      <a:endParaRPr lang="cs-CZ" sz="2400" b="1" dirty="0">
                        <a:solidFill>
                          <a:srgbClr val="BD4A47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BD4A47"/>
                          </a:solidFill>
                          <a:effectLst/>
                        </a:rPr>
                        <a:t>polárního pásu</a:t>
                      </a:r>
                      <a:endParaRPr lang="cs-CZ" sz="2400" b="1" dirty="0">
                        <a:solidFill>
                          <a:srgbClr val="BD4A47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940152" y="4941168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/>
              <a:t>Weddellovo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35896" y="5589240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Grónské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35896" y="4941168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Černé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259632" y="4941168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Korálové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59632" y="5589240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/>
              <a:t>Barentsovo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40152" y="5589240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Baltské</a:t>
            </a:r>
            <a:endParaRPr lang="cs-CZ" sz="2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635896" y="6237312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Japonské</a:t>
            </a:r>
            <a:endParaRPr lang="cs-CZ" sz="20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907704" y="692696"/>
            <a:ext cx="53987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Zařaď moře do správné skupiny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11760" y="0"/>
            <a:ext cx="4475712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ŽIVOTNÍ PODMÍNKY V OCEÁNECH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259632" y="6237312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Karibské</a:t>
            </a:r>
            <a:endParaRPr lang="cs-CZ" sz="2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940152" y="6237312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Jihočínské</a:t>
            </a:r>
            <a:endParaRPr lang="cs-CZ" sz="20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971600" y="1556792"/>
          <a:ext cx="72008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0267"/>
                <a:gridCol w="2400266"/>
                <a:gridCol w="2400267"/>
              </a:tblGrid>
              <a:tr h="396044">
                <a:tc gridSpan="3"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moře</a:t>
                      </a:r>
                      <a:endParaRPr lang="cs-CZ" sz="24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BD4A47"/>
                          </a:solidFill>
                          <a:effectLst/>
                        </a:rPr>
                        <a:t>tropického</a:t>
                      </a:r>
                      <a:r>
                        <a:rPr lang="cs-CZ" sz="2400" b="1" baseline="0" dirty="0" smtClean="0">
                          <a:solidFill>
                            <a:srgbClr val="BD4A47"/>
                          </a:solidFill>
                          <a:effectLst/>
                        </a:rPr>
                        <a:t> pásu</a:t>
                      </a:r>
                      <a:endParaRPr lang="cs-CZ" sz="2400" b="1" dirty="0">
                        <a:solidFill>
                          <a:srgbClr val="BD4A47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BD4A47"/>
                          </a:solidFill>
                          <a:effectLst/>
                        </a:rPr>
                        <a:t>mírného pásu</a:t>
                      </a:r>
                      <a:endParaRPr lang="cs-CZ" sz="2400" b="1" dirty="0">
                        <a:solidFill>
                          <a:srgbClr val="BD4A47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BD4A47"/>
                          </a:solidFill>
                          <a:effectLst/>
                        </a:rPr>
                        <a:t>polárního pásu</a:t>
                      </a:r>
                      <a:endParaRPr lang="cs-CZ" sz="2400" b="1" dirty="0">
                        <a:solidFill>
                          <a:srgbClr val="BD4A47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940152" y="4941168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/>
              <a:t>Weddellovo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35896" y="5589240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Grónské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35896" y="4941168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Černé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259632" y="4941168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Korálové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59632" y="5589240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/>
              <a:t>Barentsovo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40152" y="5589240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Baltské</a:t>
            </a:r>
            <a:endParaRPr lang="cs-CZ" sz="2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635896" y="6237312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Japonské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411760" y="0"/>
            <a:ext cx="4475712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ŽIVOTNÍ PODMÍNKY V OCEÁNECH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259632" y="6237312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Karibské</a:t>
            </a:r>
            <a:endParaRPr lang="cs-CZ" sz="2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940152" y="6237312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Jihočínské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23928" y="692696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187624" y="2636912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Korálové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084168" y="2636912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>
                <a:solidFill>
                  <a:srgbClr val="FF0000"/>
                </a:solidFill>
              </a:rPr>
              <a:t>Barentsovo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635896" y="2636912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Černé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084168" y="3212976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Grónské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635896" y="3212976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Japonské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084168" y="3789040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>
                <a:solidFill>
                  <a:srgbClr val="FF0000"/>
                </a:solidFill>
              </a:rPr>
              <a:t>Weddellovo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635896" y="3789040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Baltské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187624" y="3212976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Karibské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187624" y="3789040"/>
            <a:ext cx="1944216" cy="442674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Jihočínské</a:t>
            </a:r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27" name="Picture 2" descr="C:\Users\Čapková\Desktop\Velký bariérový ú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437112"/>
            <a:ext cx="2016224" cy="1872208"/>
          </a:xfrm>
          <a:prstGeom prst="rect">
            <a:avLst/>
          </a:prstGeom>
          <a:noFill/>
        </p:spPr>
      </p:pic>
      <p:pic>
        <p:nvPicPr>
          <p:cNvPr id="32" name="Picture 3" descr="C:\Users\Čapková\Desktop\Var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4437112"/>
            <a:ext cx="2088232" cy="1872208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33" name="Picture 4" descr="C:\Users\Čapková\Desktop\Grónské moř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437112"/>
            <a:ext cx="2088232" cy="1872208"/>
          </a:xfrm>
          <a:prstGeom prst="rect">
            <a:avLst/>
          </a:prstGeom>
          <a:noFill/>
        </p:spPr>
      </p:pic>
      <p:sp>
        <p:nvSpPr>
          <p:cNvPr id="34" name="TextovéPole 33"/>
          <p:cNvSpPr txBox="1"/>
          <p:nvPr/>
        </p:nvSpPr>
        <p:spPr>
          <a:xfrm>
            <a:off x="1403648" y="6309320"/>
            <a:ext cx="1581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6600"/>
                </a:solidFill>
              </a:rPr>
              <a:t>Korálové moře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923928" y="6309320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6600"/>
                </a:solidFill>
              </a:rPr>
              <a:t>Černé moře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6156176" y="6309320"/>
            <a:ext cx="1527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6600"/>
                </a:solidFill>
              </a:rPr>
              <a:t>Grónské moře</a:t>
            </a:r>
            <a:endParaRPr lang="cs-CZ" b="1" dirty="0">
              <a:solidFill>
                <a:srgbClr val="0066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012160" y="4437112"/>
            <a:ext cx="19100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err="1" smtClean="0">
                <a:solidFill>
                  <a:schemeClr val="bg1"/>
                </a:solidFill>
              </a:rPr>
              <a:t>sv</a:t>
            </a:r>
            <a:r>
              <a:rPr lang="cs-CZ" sz="1600" b="1" dirty="0" smtClean="0">
                <a:solidFill>
                  <a:schemeClr val="bg1"/>
                </a:solidFill>
              </a:rPr>
              <a:t>  pobřeží Grónska</a:t>
            </a:r>
            <a:endParaRPr lang="cs-CZ" sz="1600" b="1" dirty="0">
              <a:solidFill>
                <a:schemeClr val="bg1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563888" y="4437112"/>
            <a:ext cx="2182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3399"/>
                </a:solidFill>
              </a:rPr>
              <a:t>příst. Varna (Bulharsko</a:t>
            </a:r>
            <a:r>
              <a:rPr lang="cs-CZ" sz="1600" dirty="0" smtClean="0">
                <a:solidFill>
                  <a:srgbClr val="FF3399"/>
                </a:solidFill>
              </a:rPr>
              <a:t>)</a:t>
            </a:r>
            <a:endParaRPr lang="cs-CZ" sz="1600" dirty="0">
              <a:solidFill>
                <a:srgbClr val="FF3399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1187624" y="4437112"/>
            <a:ext cx="19622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FF66"/>
                </a:solidFill>
              </a:rPr>
              <a:t> Velký bariérový útes</a:t>
            </a:r>
            <a:endParaRPr lang="cs-CZ" sz="1600" b="1" dirty="0">
              <a:solidFill>
                <a:srgbClr val="FFFF66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10" grpId="0" animBg="1"/>
      <p:bldP spid="11" grpId="0" animBg="1"/>
      <p:bldP spid="12" grpId="0" animBg="1"/>
      <p:bldP spid="13" grpId="0" animBg="1"/>
      <p:bldP spid="14" grpId="0" animBg="1"/>
      <p:bldP spid="23" grpId="0" animBg="1"/>
      <p:bldP spid="18" grpId="0" animBg="1"/>
      <p:bldP spid="19" grpId="0" animBg="1"/>
      <p:bldP spid="17" grpId="0" animBg="1"/>
      <p:bldP spid="21" grpId="1" animBg="1"/>
      <p:bldP spid="24" grpId="0" animBg="1"/>
      <p:bldP spid="25" grpId="0" animBg="1"/>
      <p:bldP spid="26" grpId="1" animBg="1"/>
      <p:bldP spid="28" grpId="0" animBg="1"/>
      <p:bldP spid="29" grpId="0" animBg="1"/>
      <p:bldP spid="30" grpId="1" animBg="1"/>
      <p:bldP spid="31" grpId="0" animBg="1"/>
      <p:bldP spid="34" grpId="0"/>
      <p:bldP spid="35" grpId="0"/>
      <p:bldP spid="36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0"/>
            <a:ext cx="3024336" cy="461665"/>
          </a:xfrm>
          <a:prstGeom prst="rect">
            <a:avLst/>
          </a:prstGeom>
          <a:solidFill>
            <a:srgbClr val="FF6600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C0099"/>
                </a:solidFill>
              </a:rPr>
              <a:t> </a:t>
            </a:r>
            <a:r>
              <a:rPr lang="cs-CZ" sz="2400" b="1" dirty="0" smtClean="0"/>
              <a:t>ŽIVOT V OCEÁNECH 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42624" y="764704"/>
            <a:ext cx="783214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6600"/>
                </a:solidFill>
              </a:rPr>
              <a:t>Život v oceánech je nesmírně bohatý.</a:t>
            </a:r>
          </a:p>
          <a:p>
            <a:pPr algn="ctr"/>
            <a:r>
              <a:rPr lang="cs-CZ" sz="2000" b="1" dirty="0" smtClean="0">
                <a:solidFill>
                  <a:srgbClr val="006600"/>
                </a:solidFill>
              </a:rPr>
              <a:t>Mořské </a:t>
            </a:r>
            <a:r>
              <a:rPr lang="cs-CZ" sz="2000" b="1" u="sng" dirty="0" smtClean="0">
                <a:solidFill>
                  <a:srgbClr val="006600"/>
                </a:solidFill>
              </a:rPr>
              <a:t>mikroorganizmy </a:t>
            </a:r>
            <a:r>
              <a:rPr lang="cs-CZ" sz="2000" b="1" u="sng" dirty="0" smtClean="0">
                <a:solidFill>
                  <a:srgbClr val="006600"/>
                </a:solidFill>
              </a:rPr>
              <a:t>(plankton)</a:t>
            </a:r>
            <a:r>
              <a:rPr lang="cs-CZ" sz="2000" b="1" dirty="0" smtClean="0">
                <a:solidFill>
                  <a:srgbClr val="006600"/>
                </a:solidFill>
              </a:rPr>
              <a:t>, </a:t>
            </a:r>
            <a:r>
              <a:rPr lang="cs-CZ" sz="2000" b="1" u="sng" dirty="0" smtClean="0">
                <a:solidFill>
                  <a:srgbClr val="006600"/>
                </a:solidFill>
              </a:rPr>
              <a:t>flóra (rostliny</a:t>
            </a:r>
            <a:r>
              <a:rPr lang="cs-CZ" sz="2000" b="1" dirty="0" smtClean="0">
                <a:solidFill>
                  <a:srgbClr val="006600"/>
                </a:solidFill>
              </a:rPr>
              <a:t>) a </a:t>
            </a:r>
            <a:r>
              <a:rPr lang="cs-CZ" sz="2000" b="1" u="sng" dirty="0" smtClean="0">
                <a:solidFill>
                  <a:srgbClr val="006600"/>
                </a:solidFill>
              </a:rPr>
              <a:t>fauna (živočichové</a:t>
            </a:r>
            <a:r>
              <a:rPr lang="cs-CZ" sz="2000" b="1" dirty="0" smtClean="0">
                <a:solidFill>
                  <a:srgbClr val="006600"/>
                </a:solidFill>
              </a:rPr>
              <a:t>)</a:t>
            </a:r>
          </a:p>
          <a:p>
            <a:pPr algn="ctr"/>
            <a:r>
              <a:rPr lang="cs-CZ" sz="2000" b="1" dirty="0" smtClean="0">
                <a:solidFill>
                  <a:srgbClr val="006600"/>
                </a:solidFill>
              </a:rPr>
              <a:t>jsou přizpůsobeny podmínkám v různých částech světového oceánu.</a:t>
            </a:r>
            <a:endParaRPr lang="cs-CZ" sz="2000" b="1" dirty="0">
              <a:solidFill>
                <a:srgbClr val="006600"/>
              </a:solidFill>
            </a:endParaRPr>
          </a:p>
        </p:txBody>
      </p:sp>
      <p:pic>
        <p:nvPicPr>
          <p:cNvPr id="8" name="Picture 2" descr="C:\Users\Čapková\Desktop\plankton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251520" y="2060848"/>
            <a:ext cx="2760306" cy="1944216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1331640" y="4293096"/>
            <a:ext cx="64806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2060"/>
                </a:solidFill>
              </a:rPr>
              <a:t>Výzkumem oceánů a moří se zabývá </a:t>
            </a:r>
            <a:r>
              <a:rPr lang="cs-CZ" sz="2400" b="1" dirty="0" smtClean="0">
                <a:solidFill>
                  <a:srgbClr val="002060"/>
                </a:solidFill>
              </a:rPr>
              <a:t>oceánografie.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1029" name="Picture 5" descr="C:\Users\Čapková\Desktop\výzkum oceánu-ponorka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l="5556"/>
          <a:stretch>
            <a:fillRect/>
          </a:stretch>
        </p:blipFill>
        <p:spPr bwMode="auto">
          <a:xfrm>
            <a:off x="3203848" y="4869160"/>
            <a:ext cx="2736304" cy="1723055"/>
          </a:xfrm>
          <a:prstGeom prst="rect">
            <a:avLst/>
          </a:prstGeom>
          <a:noFill/>
        </p:spPr>
      </p:pic>
      <p:pic>
        <p:nvPicPr>
          <p:cNvPr id="10" name="Picture 2" descr="C:\Users\Čapková\Desktop\mořské rostlinstv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060848"/>
            <a:ext cx="2736304" cy="1944216"/>
          </a:xfrm>
          <a:prstGeom prst="rect">
            <a:avLst/>
          </a:prstGeom>
          <a:noFill/>
        </p:spPr>
      </p:pic>
      <p:pic>
        <p:nvPicPr>
          <p:cNvPr id="18" name="Picture 2" descr="C:\Users\Čapková\Desktop\Korálový út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2060848"/>
            <a:ext cx="2736304" cy="1944217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Čapková\Desktop\atol v 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861048"/>
            <a:ext cx="2736304" cy="1944216"/>
          </a:xfrm>
          <a:prstGeom prst="rect">
            <a:avLst/>
          </a:prstGeom>
          <a:noFill/>
        </p:spPr>
      </p:pic>
      <p:pic>
        <p:nvPicPr>
          <p:cNvPr id="14" name="Picture 4" descr="C:\Users\Čapková\Desktop\mořská sasan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124744"/>
            <a:ext cx="2736304" cy="1944216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2843808" y="0"/>
            <a:ext cx="3666196" cy="369332"/>
          </a:xfrm>
          <a:prstGeom prst="rect">
            <a:avLst/>
          </a:prstGeom>
          <a:solidFill>
            <a:srgbClr val="FFFF66">
              <a:alpha val="60000"/>
            </a:srgbClr>
          </a:solidFill>
        </p:spPr>
        <p:txBody>
          <a:bodyPr wrap="none">
            <a:spAutoFit/>
          </a:bodyPr>
          <a:lstStyle/>
          <a:p>
            <a:r>
              <a:rPr lang="cs-CZ" b="1" dirty="0" smtClean="0"/>
              <a:t>ŽIVOT V MOŘÍCH TROPICKÉHO PÁSU</a:t>
            </a:r>
            <a:endParaRPr lang="cs-CZ" b="1" dirty="0"/>
          </a:p>
        </p:txBody>
      </p:sp>
      <p:pic>
        <p:nvPicPr>
          <p:cNvPr id="3083" name="Picture 11" descr="C:\Users\Čapková\AppData\Local\Microsoft\Windows\Temporary Internet Files\Content.IE5\A10WJCDD\MP90042310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124744"/>
            <a:ext cx="2735077" cy="1944216"/>
          </a:xfrm>
          <a:prstGeom prst="rect">
            <a:avLst/>
          </a:prstGeom>
          <a:noFill/>
        </p:spPr>
      </p:pic>
      <p:pic>
        <p:nvPicPr>
          <p:cNvPr id="13" name="Picture 3" descr="C:\Users\Čapková\Desktop\korál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861048"/>
            <a:ext cx="2736304" cy="1944216"/>
          </a:xfrm>
          <a:prstGeom prst="rect">
            <a:avLst/>
          </a:prstGeom>
          <a:noFill/>
        </p:spPr>
      </p:pic>
      <p:pic>
        <p:nvPicPr>
          <p:cNvPr id="3077" name="Picture 5" descr="C:\Users\Čapková\AppData\Local\Microsoft\Windows\Temporary Internet Files\Content.IE5\A10WJCDD\MP90043176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1124744"/>
            <a:ext cx="2736304" cy="1944216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3203848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51520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6156176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203848" y="5805264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51520" y="5805264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6156176" y="5805264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755576" y="404664"/>
            <a:ext cx="76206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Popiš obrázky života oceánu tropického pásu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25" name="Picture 2" descr="C:\Users\Čapková\Desktop\kareta obrovská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3861048"/>
            <a:ext cx="2736304" cy="194421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Čapková\Desktop\atol v 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861048"/>
            <a:ext cx="2736304" cy="1944216"/>
          </a:xfrm>
          <a:prstGeom prst="rect">
            <a:avLst/>
          </a:prstGeom>
          <a:noFill/>
        </p:spPr>
      </p:pic>
      <p:pic>
        <p:nvPicPr>
          <p:cNvPr id="14" name="Picture 4" descr="C:\Users\Čapková\Desktop\mořská sasan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124744"/>
            <a:ext cx="2736304" cy="1944216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2843808" y="0"/>
            <a:ext cx="3666196" cy="369332"/>
          </a:xfrm>
          <a:prstGeom prst="rect">
            <a:avLst/>
          </a:prstGeom>
          <a:solidFill>
            <a:srgbClr val="FFFF66">
              <a:alpha val="60000"/>
            </a:srgbClr>
          </a:solidFill>
        </p:spPr>
        <p:txBody>
          <a:bodyPr wrap="none">
            <a:spAutoFit/>
          </a:bodyPr>
          <a:lstStyle/>
          <a:p>
            <a:r>
              <a:rPr lang="cs-CZ" b="1" dirty="0" smtClean="0"/>
              <a:t>ŽIVOT V MOŘÍCH TROPICKÉHO PÁSU</a:t>
            </a:r>
            <a:endParaRPr lang="cs-CZ" b="1" dirty="0"/>
          </a:p>
        </p:txBody>
      </p:sp>
      <p:pic>
        <p:nvPicPr>
          <p:cNvPr id="3083" name="Picture 11" descr="C:\Users\Čapková\AppData\Local\Microsoft\Windows\Temporary Internet Files\Content.IE5\A10WJCDD\MP90042310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124744"/>
            <a:ext cx="2735077" cy="1944216"/>
          </a:xfrm>
          <a:prstGeom prst="rect">
            <a:avLst/>
          </a:prstGeom>
          <a:noFill/>
        </p:spPr>
      </p:pic>
      <p:pic>
        <p:nvPicPr>
          <p:cNvPr id="13" name="Picture 3" descr="C:\Users\Čapková\Desktop\korál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861048"/>
            <a:ext cx="2736304" cy="1944216"/>
          </a:xfrm>
          <a:prstGeom prst="rect">
            <a:avLst/>
          </a:prstGeom>
          <a:noFill/>
        </p:spPr>
      </p:pic>
      <p:pic>
        <p:nvPicPr>
          <p:cNvPr id="3077" name="Picture 5" descr="C:\Users\Čapková\AppData\Local\Microsoft\Windows\Temporary Internet Files\Content.IE5\A10WJCDD\MP90043176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1124744"/>
            <a:ext cx="2736304" cy="1944216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3203848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51520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6156176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203848" y="5805264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51520" y="5805264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6156176" y="5805264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3851920" y="404664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55576" y="2996952"/>
            <a:ext cx="16738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chobotnice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139952" y="5733256"/>
            <a:ext cx="7478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atol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419872" y="2996952"/>
            <a:ext cx="22779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mořská sasanka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020272" y="2996952"/>
            <a:ext cx="9489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žralok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115616" y="5733256"/>
            <a:ext cx="9626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koráli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588224" y="5733256"/>
            <a:ext cx="1834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mořská želva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4" name="Picture 2" descr="C:\Users\Čapková\Desktop\kareta obrovská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3861048"/>
            <a:ext cx="2736304" cy="194421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29" grpId="0"/>
      <p:bldP spid="30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3635896" y="3573016"/>
            <a:ext cx="1872208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843808" y="0"/>
            <a:ext cx="3381503" cy="369332"/>
          </a:xfrm>
          <a:prstGeom prst="rect">
            <a:avLst/>
          </a:prstGeom>
          <a:solidFill>
            <a:srgbClr val="FFFF66">
              <a:alpha val="60000"/>
            </a:srgbClr>
          </a:solidFill>
        </p:spPr>
        <p:txBody>
          <a:bodyPr wrap="none">
            <a:spAutoFit/>
          </a:bodyPr>
          <a:lstStyle/>
          <a:p>
            <a:r>
              <a:rPr lang="cs-CZ" b="1" dirty="0" smtClean="0"/>
              <a:t>ŽIVOT V MOŘÍCH MÍRNÉHO PÁSU</a:t>
            </a:r>
            <a:endParaRPr lang="cs-CZ" b="1" dirty="0"/>
          </a:p>
        </p:txBody>
      </p:sp>
      <p:pic>
        <p:nvPicPr>
          <p:cNvPr id="4" name="Picture 4" descr="C:\Users\Čapková\AppData\Local\Microsoft\Windows\Temporary Internet Files\Content.IE5\MZ4HHNCJ\MP90044833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2736304" cy="1800200"/>
          </a:xfrm>
          <a:prstGeom prst="rect">
            <a:avLst/>
          </a:prstGeom>
          <a:noFill/>
        </p:spPr>
      </p:pic>
      <p:pic>
        <p:nvPicPr>
          <p:cNvPr id="5" name="Picture 7" descr="C:\Users\Čapková\Desktop\medů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772816"/>
            <a:ext cx="2736304" cy="1800200"/>
          </a:xfrm>
          <a:prstGeom prst="rect">
            <a:avLst/>
          </a:prstGeom>
          <a:noFill/>
        </p:spPr>
      </p:pic>
      <p:pic>
        <p:nvPicPr>
          <p:cNvPr id="31746" name="Picture 2" descr="C:\Users\Čapková\Desktop\mořský koní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980728"/>
            <a:ext cx="1905000" cy="2592288"/>
          </a:xfrm>
          <a:prstGeom prst="rect">
            <a:avLst/>
          </a:prstGeom>
          <a:noFill/>
        </p:spPr>
      </p:pic>
      <p:pic>
        <p:nvPicPr>
          <p:cNvPr id="31747" name="Picture 3" descr="C:\Users\Čapková\Desktop\makrel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4365104"/>
            <a:ext cx="2736304" cy="1872208"/>
          </a:xfrm>
          <a:prstGeom prst="rect">
            <a:avLst/>
          </a:prstGeom>
          <a:noFill/>
        </p:spPr>
      </p:pic>
      <p:pic>
        <p:nvPicPr>
          <p:cNvPr id="8" name="Picture 4" descr="C:\Users\Čapková\Desktop\tuleň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365104"/>
            <a:ext cx="2736304" cy="1872208"/>
          </a:xfrm>
          <a:prstGeom prst="rect">
            <a:avLst/>
          </a:prstGeom>
          <a:noFill/>
        </p:spPr>
      </p:pic>
      <p:pic>
        <p:nvPicPr>
          <p:cNvPr id="9" name="Picture 5" descr="C:\Users\Čapková\Desktop\chaluh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4365104"/>
            <a:ext cx="2736304" cy="1872208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251520" y="623731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67544" y="3573016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203848" y="623731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156176" y="623731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940152" y="3573016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899592" y="332656"/>
            <a:ext cx="72557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Popiš obrázky života oceánu mírného pásu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843808" y="0"/>
            <a:ext cx="3381503" cy="369332"/>
          </a:xfrm>
          <a:prstGeom prst="rect">
            <a:avLst/>
          </a:prstGeom>
          <a:solidFill>
            <a:srgbClr val="FFFF66">
              <a:alpha val="60000"/>
            </a:srgbClr>
          </a:solidFill>
        </p:spPr>
        <p:txBody>
          <a:bodyPr wrap="none">
            <a:spAutoFit/>
          </a:bodyPr>
          <a:lstStyle/>
          <a:p>
            <a:r>
              <a:rPr lang="cs-CZ" b="1" dirty="0" smtClean="0"/>
              <a:t>ŽIVOT V MOŘÍCH MÍRNÉHO PÁSU</a:t>
            </a:r>
            <a:endParaRPr lang="cs-CZ" b="1" dirty="0"/>
          </a:p>
        </p:txBody>
      </p:sp>
      <p:pic>
        <p:nvPicPr>
          <p:cNvPr id="4" name="Picture 4" descr="C:\Users\Čapková\AppData\Local\Microsoft\Windows\Temporary Internet Files\Content.IE5\MZ4HHNCJ\MP90044833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2736304" cy="1800200"/>
          </a:xfrm>
          <a:prstGeom prst="rect">
            <a:avLst/>
          </a:prstGeom>
          <a:noFill/>
        </p:spPr>
      </p:pic>
      <p:pic>
        <p:nvPicPr>
          <p:cNvPr id="5" name="Picture 7" descr="C:\Users\Čapková\Desktop\medů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772816"/>
            <a:ext cx="2736304" cy="1800200"/>
          </a:xfrm>
          <a:prstGeom prst="rect">
            <a:avLst/>
          </a:prstGeom>
          <a:noFill/>
        </p:spPr>
      </p:pic>
      <p:pic>
        <p:nvPicPr>
          <p:cNvPr id="31746" name="Picture 2" descr="C:\Users\Čapková\Desktop\mořský koní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980728"/>
            <a:ext cx="1905000" cy="2592288"/>
          </a:xfrm>
          <a:prstGeom prst="rect">
            <a:avLst/>
          </a:prstGeom>
          <a:noFill/>
        </p:spPr>
      </p:pic>
      <p:pic>
        <p:nvPicPr>
          <p:cNvPr id="31747" name="Picture 3" descr="C:\Users\Čapková\Desktop\makrel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4365104"/>
            <a:ext cx="2736304" cy="1872208"/>
          </a:xfrm>
          <a:prstGeom prst="rect">
            <a:avLst/>
          </a:prstGeom>
          <a:noFill/>
        </p:spPr>
      </p:pic>
      <p:pic>
        <p:nvPicPr>
          <p:cNvPr id="8" name="Picture 4" descr="C:\Users\Čapková\Desktop\tuleň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365104"/>
            <a:ext cx="2736304" cy="1872208"/>
          </a:xfrm>
          <a:prstGeom prst="rect">
            <a:avLst/>
          </a:prstGeom>
          <a:noFill/>
        </p:spPr>
      </p:pic>
      <p:pic>
        <p:nvPicPr>
          <p:cNvPr id="9" name="Picture 5" descr="C:\Users\Čapková\Desktop\chaluh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4365104"/>
            <a:ext cx="2736304" cy="1872208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3923928" y="332656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51520" y="623731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67544" y="3573016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203848" y="623731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156176" y="623731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940152" y="3573016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635896" y="3573016"/>
            <a:ext cx="1872208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87624" y="3501008"/>
            <a:ext cx="1059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delfín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563888" y="3501008"/>
            <a:ext cx="19514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mořský koník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660232" y="3501008"/>
            <a:ext cx="11906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medúza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115616" y="6165304"/>
            <a:ext cx="9220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tuleň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804248" y="6165304"/>
            <a:ext cx="1364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makrela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851920" y="6165304"/>
            <a:ext cx="1245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chaluhy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Čapková\Desktop\kosatka dravá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251520" y="1124744"/>
            <a:ext cx="2736304" cy="1944216"/>
          </a:xfrm>
          <a:prstGeom prst="rect">
            <a:avLst/>
          </a:prstGeom>
          <a:noFill/>
        </p:spPr>
      </p:pic>
      <p:pic>
        <p:nvPicPr>
          <p:cNvPr id="7" name="Picture 4" descr="C:\Users\Čapková\Desktop\tuleň Weddellův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251520" y="3861048"/>
            <a:ext cx="2736304" cy="1944216"/>
          </a:xfrm>
          <a:prstGeom prst="rect">
            <a:avLst/>
          </a:prstGeom>
          <a:noFill/>
        </p:spPr>
      </p:pic>
      <p:pic>
        <p:nvPicPr>
          <p:cNvPr id="12" name="Picture 7" descr="C:\Users\Čapková\Desktop\Antarktický kri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861048"/>
            <a:ext cx="2736304" cy="1944216"/>
          </a:xfrm>
          <a:prstGeom prst="rect">
            <a:avLst/>
          </a:prstGeom>
          <a:noFill/>
        </p:spPr>
      </p:pic>
      <p:pic>
        <p:nvPicPr>
          <p:cNvPr id="2055" name="Picture 7" descr="File:11 Walross 200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1124744"/>
            <a:ext cx="2736305" cy="1944216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2843808" y="0"/>
            <a:ext cx="3583481" cy="369332"/>
          </a:xfrm>
          <a:prstGeom prst="rect">
            <a:avLst/>
          </a:prstGeom>
          <a:solidFill>
            <a:srgbClr val="FFFF66">
              <a:alpha val="60000"/>
            </a:srgbClr>
          </a:solidFill>
        </p:spPr>
        <p:txBody>
          <a:bodyPr wrap="none">
            <a:spAutoFit/>
          </a:bodyPr>
          <a:lstStyle/>
          <a:p>
            <a:r>
              <a:rPr lang="cs-CZ" b="1" dirty="0" smtClean="0"/>
              <a:t>ŽIVOT V MOŘÍCH POLÁRNÍHO PÁSU</a:t>
            </a:r>
            <a:endParaRPr lang="cs-CZ" b="1" dirty="0"/>
          </a:p>
        </p:txBody>
      </p:sp>
      <p:pic>
        <p:nvPicPr>
          <p:cNvPr id="2050" name="Picture 2" descr="C:\Users\Čapková\Desktop\sleď.jpg"/>
          <p:cNvPicPr>
            <a:picLocks noChangeAspect="1" noChangeArrowheads="1"/>
          </p:cNvPicPr>
          <p:nvPr/>
        </p:nvPicPr>
        <p:blipFill>
          <a:blip r:embed="rId7" cstate="print">
            <a:lum bright="10000"/>
          </a:blip>
          <a:srcRect/>
          <a:stretch>
            <a:fillRect/>
          </a:stretch>
        </p:blipFill>
        <p:spPr bwMode="auto">
          <a:xfrm>
            <a:off x="3203848" y="1484784"/>
            <a:ext cx="2736304" cy="1152128"/>
          </a:xfrm>
          <a:prstGeom prst="rect">
            <a:avLst/>
          </a:prstGeom>
          <a:noFill/>
        </p:spPr>
      </p:pic>
      <p:pic>
        <p:nvPicPr>
          <p:cNvPr id="2053" name="Picture 5" descr="C:\Users\Čapková\Desktop\tučňák patagonský.jpg"/>
          <p:cNvPicPr>
            <a:picLocks noChangeAspect="1" noChangeArrowheads="1"/>
          </p:cNvPicPr>
          <p:nvPr/>
        </p:nvPicPr>
        <p:blipFill>
          <a:blip r:embed="rId8" cstate="print">
            <a:lum bright="10000" contrast="10000"/>
          </a:blip>
          <a:srcRect/>
          <a:stretch>
            <a:fillRect/>
          </a:stretch>
        </p:blipFill>
        <p:spPr bwMode="auto">
          <a:xfrm>
            <a:off x="6156176" y="3861048"/>
            <a:ext cx="2708897" cy="1944216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251520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203848" y="263691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51520" y="5805264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203848" y="5805264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6156176" y="5805264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156176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755576" y="404664"/>
            <a:ext cx="74481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Popiš obrázky života oceánu polárního pásu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851920" y="1052736"/>
            <a:ext cx="14529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arktický pás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779912" y="3429000"/>
            <a:ext cx="18007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antarktický pás</a:t>
            </a:r>
            <a:endParaRPr lang="cs-CZ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Čapková\Desktop\kosatka dravá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251520" y="1124744"/>
            <a:ext cx="2736304" cy="1944216"/>
          </a:xfrm>
          <a:prstGeom prst="rect">
            <a:avLst/>
          </a:prstGeom>
          <a:noFill/>
        </p:spPr>
      </p:pic>
      <p:pic>
        <p:nvPicPr>
          <p:cNvPr id="7" name="Picture 4" descr="C:\Users\Čapková\Desktop\tuleň Weddellův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251520" y="3861048"/>
            <a:ext cx="2736304" cy="1944216"/>
          </a:xfrm>
          <a:prstGeom prst="rect">
            <a:avLst/>
          </a:prstGeom>
          <a:noFill/>
        </p:spPr>
      </p:pic>
      <p:pic>
        <p:nvPicPr>
          <p:cNvPr id="12" name="Picture 7" descr="C:\Users\Čapková\Desktop\Antarktický kri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861048"/>
            <a:ext cx="2736304" cy="1944216"/>
          </a:xfrm>
          <a:prstGeom prst="rect">
            <a:avLst/>
          </a:prstGeom>
          <a:noFill/>
        </p:spPr>
      </p:pic>
      <p:pic>
        <p:nvPicPr>
          <p:cNvPr id="2055" name="Picture 7" descr="File:11 Walross 200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1124744"/>
            <a:ext cx="2736305" cy="1944216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2843808" y="0"/>
            <a:ext cx="3583481" cy="369332"/>
          </a:xfrm>
          <a:prstGeom prst="rect">
            <a:avLst/>
          </a:prstGeom>
          <a:solidFill>
            <a:srgbClr val="FFFF66">
              <a:alpha val="60000"/>
            </a:srgbClr>
          </a:solidFill>
        </p:spPr>
        <p:txBody>
          <a:bodyPr wrap="none">
            <a:spAutoFit/>
          </a:bodyPr>
          <a:lstStyle/>
          <a:p>
            <a:r>
              <a:rPr lang="cs-CZ" b="1" dirty="0" smtClean="0"/>
              <a:t>ŽIVOT V MOŘÍCH POLÁRNÍHO PÁSU</a:t>
            </a:r>
            <a:endParaRPr lang="cs-CZ" b="1" dirty="0"/>
          </a:p>
        </p:txBody>
      </p:sp>
      <p:pic>
        <p:nvPicPr>
          <p:cNvPr id="2050" name="Picture 2" descr="C:\Users\Čapková\Desktop\sleď.jpg"/>
          <p:cNvPicPr>
            <a:picLocks noChangeAspect="1" noChangeArrowheads="1"/>
          </p:cNvPicPr>
          <p:nvPr/>
        </p:nvPicPr>
        <p:blipFill>
          <a:blip r:embed="rId7" cstate="print">
            <a:lum bright="10000"/>
          </a:blip>
          <a:srcRect/>
          <a:stretch>
            <a:fillRect/>
          </a:stretch>
        </p:blipFill>
        <p:spPr bwMode="auto">
          <a:xfrm>
            <a:off x="3203848" y="1484784"/>
            <a:ext cx="2736304" cy="1152128"/>
          </a:xfrm>
          <a:prstGeom prst="rect">
            <a:avLst/>
          </a:prstGeom>
          <a:noFill/>
        </p:spPr>
      </p:pic>
      <p:pic>
        <p:nvPicPr>
          <p:cNvPr id="2053" name="Picture 5" descr="C:\Users\Čapková\Desktop\tučňák patagonský.jpg"/>
          <p:cNvPicPr>
            <a:picLocks noChangeAspect="1" noChangeArrowheads="1"/>
          </p:cNvPicPr>
          <p:nvPr/>
        </p:nvPicPr>
        <p:blipFill>
          <a:blip r:embed="rId8" cstate="print">
            <a:lum bright="10000" contrast="10000"/>
          </a:blip>
          <a:srcRect/>
          <a:stretch>
            <a:fillRect/>
          </a:stretch>
        </p:blipFill>
        <p:spPr bwMode="auto">
          <a:xfrm>
            <a:off x="6156176" y="3861048"/>
            <a:ext cx="2708897" cy="1944216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251520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203848" y="263691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51520" y="5805264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203848" y="5805264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6156176" y="5805264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156176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3851920" y="1052736"/>
            <a:ext cx="14529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arktický pás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779912" y="3429000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antarktický pás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851920" y="404664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971600" y="2996952"/>
            <a:ext cx="1164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kosatka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067944" y="2564904"/>
            <a:ext cx="8611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sleď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948264" y="2996952"/>
            <a:ext cx="964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mrož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39552" y="5733256"/>
            <a:ext cx="2090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tuleň </a:t>
            </a:r>
            <a:r>
              <a:rPr lang="cs-CZ" b="1" dirty="0" smtClean="0"/>
              <a:t>(</a:t>
            </a:r>
            <a:r>
              <a:rPr lang="cs-CZ" b="1" dirty="0" err="1" smtClean="0"/>
              <a:t>Weddellův</a:t>
            </a:r>
            <a:r>
              <a:rPr lang="cs-CZ" b="1" dirty="0" smtClean="0"/>
              <a:t>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059832" y="5733256"/>
            <a:ext cx="28693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</a:t>
            </a:r>
            <a:r>
              <a:rPr lang="cs-CZ" sz="2400" b="1" dirty="0" err="1" smtClean="0">
                <a:solidFill>
                  <a:srgbClr val="FF0000"/>
                </a:solidFill>
              </a:rPr>
              <a:t>kril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smtClean="0">
                <a:solidFill>
                  <a:srgbClr val="FF0000"/>
                </a:solidFill>
              </a:rPr>
              <a:t>[korýši] </a:t>
            </a:r>
            <a:r>
              <a:rPr lang="cs-CZ" b="1" dirty="0" smtClean="0"/>
              <a:t>(antarktický)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300192" y="5733256"/>
            <a:ext cx="24238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tučňák </a:t>
            </a:r>
            <a:r>
              <a:rPr lang="cs-CZ" b="1" dirty="0" smtClean="0"/>
              <a:t>(patagonský)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C:\Users\Čapková\Desktop\únik ropy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t="4479" r="37552" b="42308"/>
          <a:stretch>
            <a:fillRect/>
          </a:stretch>
        </p:blipFill>
        <p:spPr bwMode="auto">
          <a:xfrm>
            <a:off x="251520" y="1124744"/>
            <a:ext cx="2736304" cy="1944216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2267744" y="0"/>
            <a:ext cx="4648773" cy="369332"/>
          </a:xfrm>
          <a:prstGeom prst="rect">
            <a:avLst/>
          </a:prstGeom>
          <a:solidFill>
            <a:srgbClr val="FF0066">
              <a:alpha val="34902"/>
            </a:srgbClr>
          </a:solidFill>
        </p:spPr>
        <p:txBody>
          <a:bodyPr wrap="none">
            <a:spAutoFit/>
          </a:bodyPr>
          <a:lstStyle/>
          <a:p>
            <a:r>
              <a:rPr lang="cs-CZ" b="1" dirty="0" smtClean="0"/>
              <a:t>OHROŽOVÁNÍ ŽIVOTA V OCEÁNECH ČLOVĚKEM</a:t>
            </a:r>
            <a:endParaRPr lang="cs-CZ" b="1" dirty="0"/>
          </a:p>
        </p:txBody>
      </p:sp>
      <p:pic>
        <p:nvPicPr>
          <p:cNvPr id="3" name="Picture 9" descr="C:\Users\Čapková\Desktop\Znečištění oceánu 1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251520" y="3933056"/>
            <a:ext cx="2736304" cy="1944216"/>
          </a:xfrm>
          <a:prstGeom prst="rect">
            <a:avLst/>
          </a:prstGeom>
          <a:noFill/>
        </p:spPr>
      </p:pic>
      <p:pic>
        <p:nvPicPr>
          <p:cNvPr id="6" name="Picture 3" descr="C:\Users\Čapková\Desktop\znčištění oceánu.jpg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6156176" y="3933056"/>
            <a:ext cx="2736304" cy="1944216"/>
          </a:xfrm>
          <a:prstGeom prst="rect">
            <a:avLst/>
          </a:prstGeom>
          <a:noFill/>
        </p:spPr>
      </p:pic>
      <p:pic>
        <p:nvPicPr>
          <p:cNvPr id="4" name="Picture 4" descr="C:\Users\Čapková\Desktop\vrak lodě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1124744"/>
            <a:ext cx="2736304" cy="1944216"/>
          </a:xfrm>
          <a:prstGeom prst="rect">
            <a:avLst/>
          </a:prstGeom>
          <a:noFill/>
        </p:spPr>
      </p:pic>
      <p:pic>
        <p:nvPicPr>
          <p:cNvPr id="5" name="Picture 2" descr="C:\Users\Čapková\Desktop\jaderná ponork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3933056"/>
            <a:ext cx="2736304" cy="1944216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251520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51520" y="587727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203848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203848" y="587727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6156176" y="587727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156176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0" y="404664"/>
            <a:ext cx="91672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K obr. uveď příklad negativního vlivu člověka na oceán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17" name="Picture 2" descr="C:\Users\Čapková\Desktop\námořní rybolov.gif"/>
          <p:cNvPicPr>
            <a:picLocks noChangeAspect="1" noChangeArrowheads="1"/>
          </p:cNvPicPr>
          <p:nvPr/>
        </p:nvPicPr>
        <p:blipFill>
          <a:blip r:embed="rId8" cstate="print"/>
          <a:srcRect t="6859" b="7407"/>
          <a:stretch>
            <a:fillRect/>
          </a:stretch>
        </p:blipFill>
        <p:spPr bwMode="auto">
          <a:xfrm>
            <a:off x="3203848" y="1124744"/>
            <a:ext cx="2736304" cy="194421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C:\Users\Čapková\Desktop\únik ropy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t="4479" r="37552" b="42308"/>
          <a:stretch>
            <a:fillRect/>
          </a:stretch>
        </p:blipFill>
        <p:spPr bwMode="auto">
          <a:xfrm>
            <a:off x="251520" y="1124744"/>
            <a:ext cx="2736304" cy="1944216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2267744" y="0"/>
            <a:ext cx="4648773" cy="369332"/>
          </a:xfrm>
          <a:prstGeom prst="rect">
            <a:avLst/>
          </a:prstGeom>
          <a:solidFill>
            <a:srgbClr val="FF0066">
              <a:alpha val="40000"/>
            </a:srgbClr>
          </a:solidFill>
        </p:spPr>
        <p:txBody>
          <a:bodyPr wrap="none">
            <a:spAutoFit/>
          </a:bodyPr>
          <a:lstStyle/>
          <a:p>
            <a:r>
              <a:rPr lang="cs-CZ" b="1" dirty="0" smtClean="0"/>
              <a:t>OHROŽOVÁNÍ ŽIVOTA V OCEÁNECH ČLOVĚKEM</a:t>
            </a:r>
            <a:endParaRPr lang="cs-CZ" b="1" dirty="0"/>
          </a:p>
        </p:txBody>
      </p:sp>
      <p:pic>
        <p:nvPicPr>
          <p:cNvPr id="3" name="Picture 9" descr="C:\Users\Čapková\Desktop\Znečištění oceánu 1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251520" y="3933056"/>
            <a:ext cx="2736304" cy="1944216"/>
          </a:xfrm>
          <a:prstGeom prst="rect">
            <a:avLst/>
          </a:prstGeom>
          <a:noFill/>
        </p:spPr>
      </p:pic>
      <p:pic>
        <p:nvPicPr>
          <p:cNvPr id="6" name="Picture 3" descr="C:\Users\Čapková\Desktop\znčištění oceánu.jpg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6156176" y="3933056"/>
            <a:ext cx="2736304" cy="1944216"/>
          </a:xfrm>
          <a:prstGeom prst="rect">
            <a:avLst/>
          </a:prstGeom>
          <a:noFill/>
        </p:spPr>
      </p:pic>
      <p:pic>
        <p:nvPicPr>
          <p:cNvPr id="4" name="Picture 4" descr="C:\Users\Čapková\Desktop\vrak lodě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1124744"/>
            <a:ext cx="2736304" cy="1944216"/>
          </a:xfrm>
          <a:prstGeom prst="rect">
            <a:avLst/>
          </a:prstGeom>
          <a:noFill/>
        </p:spPr>
      </p:pic>
      <p:pic>
        <p:nvPicPr>
          <p:cNvPr id="5" name="Picture 2" descr="C:\Users\Čapková\Desktop\jaderná ponork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3933056"/>
            <a:ext cx="2736304" cy="1944216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251520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51520" y="587727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203848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203848" y="587727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6156176" y="587727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156176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323528" y="2996952"/>
            <a:ext cx="26364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únik ropy z tankerů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851920" y="404664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275856" y="2996952"/>
            <a:ext cx="2596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nadměrný rybolov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732240" y="2996952"/>
            <a:ext cx="15661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vraky lodí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51520" y="5805264"/>
            <a:ext cx="2792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ničení korálů kabely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419872" y="5805264"/>
            <a:ext cx="23663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jaderné ponorky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300192" y="5805264"/>
            <a:ext cx="2435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odpady a splašky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3" name="Picture 2" descr="C:\Users\Čapková\Desktop\námořní rybolov.gif"/>
          <p:cNvPicPr>
            <a:picLocks noChangeAspect="1" noChangeArrowheads="1"/>
          </p:cNvPicPr>
          <p:nvPr/>
        </p:nvPicPr>
        <p:blipFill>
          <a:blip r:embed="rId8" cstate="print"/>
          <a:srcRect t="6859" b="7407"/>
          <a:stretch>
            <a:fillRect/>
          </a:stretch>
        </p:blipFill>
        <p:spPr bwMode="auto">
          <a:xfrm>
            <a:off x="3203848" y="1124744"/>
            <a:ext cx="2736304" cy="194421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  <p:bldP spid="28" grpId="0"/>
      <p:bldP spid="29" grpId="0"/>
      <p:bldP spid="30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2" descr="C:\Users\Čapková\Desktop\kareta obrovská"/>
          <p:cNvPicPr>
            <a:picLocks noChangeAspect="1" noChangeArrowheads="1"/>
          </p:cNvPicPr>
          <p:nvPr/>
        </p:nvPicPr>
        <p:blipFill>
          <a:blip r:embed="rId2" cstate="print"/>
          <a:srcRect l="15789" t="14814" b="18519"/>
          <a:stretch>
            <a:fillRect/>
          </a:stretch>
        </p:blipFill>
        <p:spPr bwMode="auto">
          <a:xfrm>
            <a:off x="3203849" y="1124744"/>
            <a:ext cx="2736304" cy="1944216"/>
          </a:xfrm>
          <a:prstGeom prst="rect">
            <a:avLst/>
          </a:prstGeom>
          <a:noFill/>
        </p:spPr>
      </p:pic>
      <p:pic>
        <p:nvPicPr>
          <p:cNvPr id="7" name="Picture 2" descr="C:\Users\Čapková\Desktop\Velký bariérový útes"/>
          <p:cNvPicPr>
            <a:picLocks noChangeAspect="1" noChangeArrowheads="1"/>
          </p:cNvPicPr>
          <p:nvPr/>
        </p:nvPicPr>
        <p:blipFill>
          <a:blip r:embed="rId3" cstate="print"/>
          <a:srcRect t="14814"/>
          <a:stretch>
            <a:fillRect/>
          </a:stretch>
        </p:blipFill>
        <p:spPr bwMode="auto">
          <a:xfrm>
            <a:off x="251520" y="1124744"/>
            <a:ext cx="2736304" cy="1944216"/>
          </a:xfrm>
          <a:prstGeom prst="rect">
            <a:avLst/>
          </a:prstGeom>
          <a:noFill/>
        </p:spPr>
      </p:pic>
      <p:pic>
        <p:nvPicPr>
          <p:cNvPr id="5" name="Picture 6" descr="C:\Users\Čapková\Desktop\výzkum oceánu-ponorka.jpg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</a:blip>
          <a:srcRect/>
          <a:stretch>
            <a:fillRect/>
          </a:stretch>
        </p:blipFill>
        <p:spPr bwMode="auto">
          <a:xfrm>
            <a:off x="3203848" y="3933056"/>
            <a:ext cx="2736304" cy="1944216"/>
          </a:xfrm>
          <a:prstGeom prst="rect">
            <a:avLst/>
          </a:prstGeom>
          <a:noFill/>
        </p:spPr>
      </p:pic>
      <p:pic>
        <p:nvPicPr>
          <p:cNvPr id="9" name="Picture 2" descr="C:\Users\Čapková\Desktop\Ozeanographische_Museum_monaco.jpg"/>
          <p:cNvPicPr>
            <a:picLocks noChangeAspect="1" noChangeArrowheads="1"/>
          </p:cNvPicPr>
          <p:nvPr/>
        </p:nvPicPr>
        <p:blipFill>
          <a:blip r:embed="rId5" cstate="print"/>
          <a:srcRect l="24224" t="4545" b="9091"/>
          <a:stretch>
            <a:fillRect/>
          </a:stretch>
        </p:blipFill>
        <p:spPr bwMode="auto">
          <a:xfrm>
            <a:off x="6156176" y="3933056"/>
            <a:ext cx="2736304" cy="1944216"/>
          </a:xfrm>
          <a:prstGeom prst="rect">
            <a:avLst/>
          </a:prstGeom>
          <a:noFill/>
        </p:spPr>
      </p:pic>
      <p:pic>
        <p:nvPicPr>
          <p:cNvPr id="10" name="Picture 3" descr="C:\Users\Čapková\Desktop\potápěč.jpg"/>
          <p:cNvPicPr>
            <a:picLocks noChangeAspect="1" noChangeArrowheads="1"/>
          </p:cNvPicPr>
          <p:nvPr/>
        </p:nvPicPr>
        <p:blipFill>
          <a:blip r:embed="rId6" cstate="print">
            <a:lum contrast="10000"/>
          </a:blip>
          <a:srcRect/>
          <a:stretch>
            <a:fillRect/>
          </a:stretch>
        </p:blipFill>
        <p:spPr bwMode="auto">
          <a:xfrm>
            <a:off x="251520" y="3933056"/>
            <a:ext cx="2736304" cy="1944216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2915816" y="0"/>
            <a:ext cx="3260573" cy="369332"/>
          </a:xfrm>
          <a:prstGeom prst="rect">
            <a:avLst/>
          </a:prstGeom>
          <a:solidFill>
            <a:srgbClr val="00FF99">
              <a:alpha val="34902"/>
            </a:srgbClr>
          </a:solidFill>
        </p:spPr>
        <p:txBody>
          <a:bodyPr wrap="none">
            <a:spAutoFit/>
          </a:bodyPr>
          <a:lstStyle/>
          <a:p>
            <a:r>
              <a:rPr lang="cs-CZ" b="1" dirty="0" smtClean="0"/>
              <a:t>OCHRANA ŽIVOTA V OCEÁNECH </a:t>
            </a:r>
            <a:endParaRPr lang="cs-CZ" b="1" dirty="0"/>
          </a:p>
        </p:txBody>
      </p:sp>
      <p:pic>
        <p:nvPicPr>
          <p:cNvPr id="11" name="Picture 2" descr="C:\Users\Čapková\Desktop\mořský rybolov.jpg"/>
          <p:cNvPicPr>
            <a:picLocks noChangeAspect="1" noChangeArrowheads="1"/>
          </p:cNvPicPr>
          <p:nvPr/>
        </p:nvPicPr>
        <p:blipFill>
          <a:blip r:embed="rId7" cstate="print">
            <a:lum bright="10000" contrast="10000"/>
          </a:blip>
          <a:srcRect/>
          <a:stretch>
            <a:fillRect/>
          </a:stretch>
        </p:blipFill>
        <p:spPr bwMode="auto">
          <a:xfrm>
            <a:off x="6156176" y="1124744"/>
            <a:ext cx="2736304" cy="1944216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251520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395536" y="404664"/>
            <a:ext cx="83529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Příklady ochrany života a propagace oceánografie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203848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6156176" y="3068960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51520" y="587727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3203848" y="587727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156176" y="587727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179512" y="2996952"/>
            <a:ext cx="2878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ochrana přírodní rezervace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131840" y="2996952"/>
            <a:ext cx="2840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ochrana ohroženého druhu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516216" y="3068960"/>
            <a:ext cx="20018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regulace rybolovu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79512" y="5877272"/>
            <a:ext cx="2863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záběry podmořského života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347864" y="5877272"/>
            <a:ext cx="2405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oceánografický výzkum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6228184" y="5877272"/>
            <a:ext cx="2573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oceánografické muzeum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39552" y="2708920"/>
            <a:ext cx="2125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>
                  <a:solidFill>
                    <a:schemeClr val="tx1"/>
                  </a:solidFill>
                </a:ln>
              </a:rPr>
              <a:t>Velký bariérový útes</a:t>
            </a:r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635896" y="2708920"/>
            <a:ext cx="1766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>
                  <a:solidFill>
                    <a:schemeClr val="tx1"/>
                  </a:solidFill>
                </a:ln>
              </a:rPr>
              <a:t> kareta obrovská</a:t>
            </a:r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6372200" y="2708920"/>
            <a:ext cx="2266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>
                  <a:solidFill>
                    <a:schemeClr val="tx1"/>
                  </a:solidFill>
                </a:ln>
              </a:rPr>
              <a:t>výlov na rybářské lodi</a:t>
            </a:r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539552" y="5517232"/>
            <a:ext cx="2126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>
                  <a:solidFill>
                    <a:schemeClr val="tx1"/>
                  </a:solidFill>
                </a:ln>
              </a:rPr>
              <a:t>podmořské natáčení</a:t>
            </a:r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563888" y="5517232"/>
            <a:ext cx="2072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n>
                  <a:solidFill>
                    <a:schemeClr val="tx1"/>
                  </a:solidFill>
                </a:ln>
              </a:rPr>
              <a:t>výzkumná ponorka</a:t>
            </a:r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372200" y="5517232"/>
            <a:ext cx="2351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ln>
                  <a:solidFill>
                    <a:schemeClr val="tx1"/>
                  </a:solidFill>
                </a:ln>
              </a:rPr>
              <a:t>oc</a:t>
            </a:r>
            <a:r>
              <a:rPr lang="cs-CZ" b="1" dirty="0" smtClean="0">
                <a:ln>
                  <a:solidFill>
                    <a:schemeClr val="tx1"/>
                  </a:solidFill>
                </a:ln>
              </a:rPr>
              <a:t>. muzeum v Monaku</a:t>
            </a:r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2" grpId="0"/>
      <p:bldP spid="33" grpId="0"/>
      <p:bldP spid="34" grpId="0"/>
      <p:bldP spid="36" grpId="0"/>
      <p:bldP spid="37" grpId="0"/>
      <p:bldP spid="38" grpId="0"/>
      <p:bldP spid="39" grpId="0"/>
      <p:bldP spid="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692696"/>
            <a:ext cx="7772400" cy="5472608"/>
          </a:xfrm>
        </p:spPr>
        <p:txBody>
          <a:bodyPr anchor="t"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Anotace: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Výukový materiál je určen žákům 6. ročníku k procvičení, zopakování a utřídění základních zeměpisných pojmů a zajímavostí z učiva o životě v oceánech.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Žáci samostatně pracují s učebnicemi, svými poznámkami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a atlasy světa. 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Informace si mohou vyhledávat i na internetu.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476672"/>
            <a:ext cx="770485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      Zdroj:</a:t>
            </a:r>
          </a:p>
          <a:p>
            <a:r>
              <a:rPr lang="cs-CZ" sz="2400" dirty="0" smtClean="0"/>
              <a:t>        Vlastní zdroj.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Obdélník 8"/>
          <p:cNvSpPr/>
          <p:nvPr/>
        </p:nvSpPr>
        <p:spPr>
          <a:xfrm>
            <a:off x="539552" y="4005064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</a:t>
            </a:r>
            <a:r>
              <a:rPr lang="cs-CZ" dirty="0" smtClean="0"/>
              <a:t> (otevřená galerie), </a:t>
            </a:r>
            <a:r>
              <a:rPr lang="cs-CZ" dirty="0" err="1" smtClean="0"/>
              <a:t>cs.wikipedia.org</a:t>
            </a:r>
            <a:r>
              <a:rPr lang="cs-CZ" dirty="0" smtClean="0"/>
              <a:t>, </a:t>
            </a:r>
            <a:r>
              <a:rPr lang="cs-CZ" dirty="0" err="1" smtClean="0"/>
              <a:t>commons.wikimedia.org</a:t>
            </a:r>
            <a:r>
              <a:rPr lang="cs-CZ" dirty="0" smtClean="0"/>
              <a:t> 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39552" y="3501008"/>
            <a:ext cx="22303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>
                <a:solidFill>
                  <a:prstClr val="black"/>
                </a:solidFill>
              </a:rPr>
              <a:t>Použité obrázky: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39552" y="3068960"/>
            <a:ext cx="13161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Citace: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39552" y="1556792"/>
            <a:ext cx="8388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HÜBELOVÁ, Dana; NOVÁK, Svatopluk; WEINHÖFER, Martin. </a:t>
            </a:r>
            <a:r>
              <a:rPr lang="cs-CZ" sz="2400" i="1" dirty="0" smtClean="0"/>
              <a:t>ZEMĚPIS pro 6. ročník 2. díl Přírodní obraz Země</a:t>
            </a:r>
            <a:r>
              <a:rPr lang="cs-CZ" sz="2400" dirty="0" smtClean="0"/>
              <a:t>. Brno: NOVÁ ŠKOLA, s. r. o., 2007, ISBN 80-7289-081-6. </a:t>
            </a:r>
            <a:endParaRPr lang="cs-CZ" sz="2400" dirty="0"/>
          </a:p>
        </p:txBody>
      </p:sp>
      <p:pic>
        <p:nvPicPr>
          <p:cNvPr id="15" name="Picture 2" descr="C:\Users\Čapková\Desktop\Velký bariérový út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581128"/>
            <a:ext cx="648533" cy="864096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1331640" y="4581128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RICHARD LING.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10.4.2013]. Dostupný na WWW: http://cs.wikipedia.org/wiki/Soubor:Blue_Linckia_Starfish.JPG </a:t>
            </a:r>
            <a:endParaRPr lang="cs-CZ" dirty="0"/>
          </a:p>
        </p:txBody>
      </p:sp>
      <p:pic>
        <p:nvPicPr>
          <p:cNvPr id="18" name="Picture 3" descr="C:\Users\Čapková\Desktop\Var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1" y="5733256"/>
            <a:ext cx="864096" cy="623319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1331640" y="5517232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KOSI GRAMATIKOFF.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http://commons.wikimedia.org/wiki/File:Port_of_Varna_East.jpg?uselang=cs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Čapková\Desktop\Grónské moř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947936" cy="609246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259632" y="0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JERZY STRZELECKI.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http://commons.wikimedia.org/wiki/File:Iceberg,_Greenland_Sea_(js)1.jpg?uselang=cs </a:t>
            </a:r>
            <a:endParaRPr lang="cs-CZ" dirty="0"/>
          </a:p>
        </p:txBody>
      </p:sp>
      <p:pic>
        <p:nvPicPr>
          <p:cNvPr id="4" name="Picture 2" descr="C:\Users\Čapková\Desktop\plankt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96752"/>
            <a:ext cx="936104" cy="620886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259632" y="1196752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DAPAAN.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http://commons.wikimedia.org/wiki/File:Walhai_Front_2.jpg?uselang=cs </a:t>
            </a:r>
            <a:endParaRPr lang="cs-CZ" dirty="0"/>
          </a:p>
        </p:txBody>
      </p:sp>
      <p:pic>
        <p:nvPicPr>
          <p:cNvPr id="6" name="Picture 5" descr="C:\Users\Čapková\Desktop\mořské rostlinstv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988840"/>
            <a:ext cx="936104" cy="702078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259632" y="1988840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ALBERTO ROMEO. </a:t>
            </a:r>
            <a:r>
              <a:rPr lang="cs-CZ" i="1" dirty="0" err="1" smtClean="0"/>
              <a:t>cs.wikipedia.org</a:t>
            </a:r>
            <a:r>
              <a:rPr lang="cs-CZ" i="1" dirty="0" smtClean="0"/>
              <a:t>/</a:t>
            </a:r>
            <a:r>
              <a:rPr lang="cs-CZ" i="1" dirty="0" err="1" smtClean="0"/>
              <a:t>wik</a:t>
            </a:r>
            <a:r>
              <a:rPr lang="cs-CZ" dirty="0" smtClean="0"/>
              <a:t> [online]. [cit. 10.4.2013]. Dostupný na WWW: http://cs.wikipedia.org/wiki/Soubor:Posidonia_2_Alberto_Romeo.jpg </a:t>
            </a:r>
            <a:endParaRPr lang="cs-CZ" dirty="0"/>
          </a:p>
        </p:txBody>
      </p:sp>
      <p:pic>
        <p:nvPicPr>
          <p:cNvPr id="8" name="Picture 2" descr="C:\Users\Čapková\Desktop\Korálový út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924944"/>
            <a:ext cx="960107" cy="720080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1259632" y="2708920"/>
            <a:ext cx="77403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MIKHAIL ROGOV.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http://commons.wikimedia.org/wiki/File:Coral_reef_in_Ras_Muhammad_nature_park_(Iolanda_reef).jpg?uselang=cs </a:t>
            </a:r>
            <a:endParaRPr lang="cs-CZ" dirty="0"/>
          </a:p>
        </p:txBody>
      </p:sp>
      <p:pic>
        <p:nvPicPr>
          <p:cNvPr id="10" name="Picture 6" descr="C:\Users\Čapková\Desktop\výzkum oceánu-ponork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005064"/>
            <a:ext cx="936104" cy="671550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1259632" y="3933056"/>
            <a:ext cx="7884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VISITOR7.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http://commons.wikimedia.org/wiki/File:Hatfield_Marine_Science_Center_</a:t>
            </a:r>
          </a:p>
          <a:p>
            <a:r>
              <a:rPr lang="cs-CZ" dirty="0" err="1" smtClean="0"/>
              <a:t>Submarine.jpg</a:t>
            </a:r>
            <a:r>
              <a:rPr lang="cs-CZ" dirty="0" smtClean="0"/>
              <a:t>?</a:t>
            </a:r>
            <a:r>
              <a:rPr lang="cs-CZ" dirty="0" err="1" smtClean="0"/>
              <a:t>uselang</a:t>
            </a:r>
            <a:r>
              <a:rPr lang="cs-CZ" dirty="0" smtClean="0"/>
              <a:t>=</a:t>
            </a:r>
            <a:r>
              <a:rPr lang="cs-CZ" dirty="0" err="1" smtClean="0"/>
              <a:t>cs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2" name="Picture 4" descr="C:\Users\Čapková\Desktop\mořská sasank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4941168"/>
            <a:ext cx="960107" cy="720080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1295128" y="4869160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NEVIT DILMEN.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http://commons.wikimedia.org/wiki/File:London_Zoo_1110217.jpg?uselang=cs </a:t>
            </a:r>
            <a:endParaRPr lang="cs-CZ" dirty="0"/>
          </a:p>
        </p:txBody>
      </p:sp>
      <p:pic>
        <p:nvPicPr>
          <p:cNvPr id="14" name="Picture 3" descr="C:\Users\Čapková\Desktop\koráli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5877272"/>
            <a:ext cx="720080" cy="792088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1259632" y="5934670"/>
            <a:ext cx="7884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RICHARD LING. </a:t>
            </a:r>
            <a:r>
              <a:rPr lang="cs-CZ" i="1" dirty="0" smtClean="0"/>
              <a:t>/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http://commons.wikimedia.org/wiki/File:Coral_Garden.jpg?uselang=cs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Čapková\Desktop\atol v 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6955" cy="576065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259632" y="188640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 NEUVEDEN.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10.4.2013]. Dostupný na WWW: http://cs.wikipedia.org/wiki/Soubor:Mvey0290.jpg </a:t>
            </a:r>
            <a:endParaRPr lang="cs-CZ" dirty="0"/>
          </a:p>
        </p:txBody>
      </p:sp>
      <p:pic>
        <p:nvPicPr>
          <p:cNvPr id="6" name="Picture 2" descr="C:\Users\Čapková\Desktop\mořský koní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700808"/>
            <a:ext cx="504056" cy="756084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187624" y="1556792"/>
            <a:ext cx="7632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MASSIMILIANO DE MARTINO. </a:t>
            </a:r>
            <a:r>
              <a:rPr lang="cs-CZ" i="1" dirty="0" smtClean="0"/>
              <a:t>/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10.4.2013]. Dostupný na WWW: http://cs.wikipedia.org/wiki/Soubor:Hippocampus_guttulatus.jpg </a:t>
            </a:r>
            <a:endParaRPr lang="cs-CZ" dirty="0"/>
          </a:p>
        </p:txBody>
      </p:sp>
      <p:pic>
        <p:nvPicPr>
          <p:cNvPr id="8" name="Picture 7" descr="C:\Users\Čapková\Desktop\medůz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564904"/>
            <a:ext cx="864096" cy="648071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1187624" y="2492896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SIMON_SEES.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http://commons.wikimedia.org/wiki/File:Jellyfish_(4564152153).jpg?uselang=cs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187624" y="908720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BROCKEN INAGLORY.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10.4.2013]. Dostupný na WWW: http://cs.wikipedia.org/wiki/Soubor:Hawaii_turtle_2.JPG </a:t>
            </a:r>
            <a:endParaRPr lang="cs-CZ" dirty="0"/>
          </a:p>
        </p:txBody>
      </p:sp>
      <p:pic>
        <p:nvPicPr>
          <p:cNvPr id="2050" name="Picture 2" descr="C:\Users\Čapková\Desktop\kareta obrovská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908720"/>
            <a:ext cx="864096" cy="648073"/>
          </a:xfrm>
          <a:prstGeom prst="rect">
            <a:avLst/>
          </a:prstGeom>
          <a:noFill/>
        </p:spPr>
      </p:pic>
      <p:pic>
        <p:nvPicPr>
          <p:cNvPr id="15" name="Picture 4" descr="C:\Users\Čapková\Desktop\tuleň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429000"/>
            <a:ext cx="864096" cy="649321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1187624" y="3356992"/>
            <a:ext cx="7416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dirty="0" smtClean="0"/>
              <a:t>PETRA KARSTEDT. </a:t>
            </a:r>
            <a:r>
              <a:rPr lang="nl-NL" i="1" dirty="0" smtClean="0"/>
              <a:t>commons.wikimedia.org</a:t>
            </a:r>
            <a:r>
              <a:rPr lang="nl-NL" dirty="0" smtClean="0"/>
              <a:t> [online]. [cit. 1</a:t>
            </a:r>
            <a:r>
              <a:rPr lang="cs-CZ" dirty="0" smtClean="0"/>
              <a:t>0.4</a:t>
            </a:r>
            <a:r>
              <a:rPr lang="nl-NL" dirty="0" smtClean="0"/>
              <a:t>.2013]. Dostupný na WWW: http://commons.wikimedia.org/wiki/File:Seehund-06.jpg?uselang=cs </a:t>
            </a:r>
            <a:endParaRPr lang="cs-CZ" dirty="0"/>
          </a:p>
        </p:txBody>
      </p:sp>
      <p:pic>
        <p:nvPicPr>
          <p:cNvPr id="17" name="Picture 5" descr="C:\Users\Čapková\Desktop\chaluh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4293096"/>
            <a:ext cx="864096" cy="648072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1187624" y="4293096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dirty="0" smtClean="0"/>
              <a:t>KRISTIAN PETERS. </a:t>
            </a:r>
            <a:r>
              <a:rPr lang="nl-NL" i="1" dirty="0" smtClean="0"/>
              <a:t>cs.wikipedia.org</a:t>
            </a:r>
            <a:r>
              <a:rPr lang="nl-NL" dirty="0" smtClean="0"/>
              <a:t> [online]. [cit. 1</a:t>
            </a:r>
            <a:r>
              <a:rPr lang="cs-CZ" dirty="0" smtClean="0"/>
              <a:t>0.4</a:t>
            </a:r>
            <a:r>
              <a:rPr lang="nl-NL" dirty="0" smtClean="0"/>
              <a:t>.2013]. Dostupný na WWW: http://cs.wikipedia.org/wiki/Soubor:Fucus_vesiculosus.jpeg </a:t>
            </a:r>
            <a:endParaRPr lang="cs-CZ" dirty="0"/>
          </a:p>
        </p:txBody>
      </p:sp>
      <p:pic>
        <p:nvPicPr>
          <p:cNvPr id="19" name="Picture 3" descr="C:\Users\Čapková\Desktop\makrel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5085184"/>
            <a:ext cx="864096" cy="648072"/>
          </a:xfrm>
          <a:prstGeom prst="rect">
            <a:avLst/>
          </a:prstGeom>
          <a:noFill/>
        </p:spPr>
      </p:pic>
      <p:sp>
        <p:nvSpPr>
          <p:cNvPr id="20" name="Obdélník 19"/>
          <p:cNvSpPr/>
          <p:nvPr/>
        </p:nvSpPr>
        <p:spPr>
          <a:xfrm>
            <a:off x="1187624" y="5085184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HANS HILLEWAERT.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10.4.2013]. Dostupný na WWW: http://cs.wikipedia.org/wiki/Soubor:Scomber_scombrus.jpg </a:t>
            </a:r>
            <a:endParaRPr lang="cs-CZ" dirty="0"/>
          </a:p>
        </p:txBody>
      </p:sp>
      <p:pic>
        <p:nvPicPr>
          <p:cNvPr id="21" name="Picture 3" descr="C:\Users\Čapková\Desktop\kosatka dravá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5949280"/>
            <a:ext cx="864096" cy="612725"/>
          </a:xfrm>
          <a:prstGeom prst="rect">
            <a:avLst/>
          </a:prstGeom>
          <a:noFill/>
        </p:spPr>
      </p:pic>
      <p:sp>
        <p:nvSpPr>
          <p:cNvPr id="22" name="Obdélník 21"/>
          <p:cNvSpPr/>
          <p:nvPr/>
        </p:nvSpPr>
        <p:spPr>
          <a:xfrm>
            <a:off x="1187624" y="5733256"/>
            <a:ext cx="7632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ROBERT PITTMAN.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http://commons.wikimedia.org/wiki/File:Killerwhales_jumping.jpg?uselang=cs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Čapková\Desktop\sle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936105" cy="412567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187624" y="0"/>
            <a:ext cx="817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UWE KILS.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10.4.2013]. Dostupný na WWW: http://cs.wikipedia.org/wiki/Soubor:Herringadultkils.jpg </a:t>
            </a:r>
            <a:endParaRPr lang="cs-CZ" dirty="0"/>
          </a:p>
        </p:txBody>
      </p:sp>
      <p:pic>
        <p:nvPicPr>
          <p:cNvPr id="4" name="Picture 4" descr="File:11 Walross 200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764704"/>
            <a:ext cx="916296" cy="580703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187624" y="692696"/>
            <a:ext cx="7956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ANSGAR WALK.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http://commons.wikimedia.org/wiki/File:11_Walross_2001.jpg?uselang=cs </a:t>
            </a:r>
            <a:endParaRPr lang="cs-CZ" dirty="0"/>
          </a:p>
        </p:txBody>
      </p:sp>
      <p:pic>
        <p:nvPicPr>
          <p:cNvPr id="6" name="Picture 4" descr="C:\Users\Čapková\Desktop\tuleň Weddellů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628800"/>
            <a:ext cx="891853" cy="594197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115616" y="1340768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SAMUEL BLANC.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http://commons.wikimedia.org/wiki/File:B%C3%A9b%C3%A9_Phoque_de_Weddell_-_Baby_Weddell_Seal.jpg?uselang=cs </a:t>
            </a:r>
            <a:endParaRPr lang="cs-CZ" dirty="0"/>
          </a:p>
        </p:txBody>
      </p:sp>
      <p:pic>
        <p:nvPicPr>
          <p:cNvPr id="8" name="Picture 7" descr="C:\Users\Čapková\Desktop\Antarktický kri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2492896"/>
            <a:ext cx="864096" cy="586505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1115616" y="2492896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UWE KILS.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10.4.2013]. Dostupný na WWW: http://cs.wikipedia.org/wiki/Soubor:Antarctic_krill_(Euphausia_superba).jpg </a:t>
            </a:r>
            <a:endParaRPr lang="cs-CZ" dirty="0"/>
          </a:p>
        </p:txBody>
      </p:sp>
      <p:pic>
        <p:nvPicPr>
          <p:cNvPr id="10" name="Picture 2" descr="C:\Users\Čapková\Desktop\tučňák patagonský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284984"/>
            <a:ext cx="869986" cy="578150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1115616" y="3140968"/>
            <a:ext cx="8028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BEN TUBBY.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http://commons.wikimedia.org/wiki/File:Falkland_Islands_Penguins_57.jpg?uselang=cs </a:t>
            </a:r>
            <a:endParaRPr lang="cs-CZ" dirty="0"/>
          </a:p>
        </p:txBody>
      </p:sp>
      <p:pic>
        <p:nvPicPr>
          <p:cNvPr id="3074" name="Picture 2" descr="C:\Users\Čapková\Desktop\únik ropy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4077072"/>
            <a:ext cx="864096" cy="572715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1115616" y="4005064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PH2 POCHE.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10.4.2013]. Dostupný na WWW: http://cs.wikipedia.org/wiki/Soubor:Exxon_Valdez_Cleanup.jpg </a:t>
            </a:r>
            <a:endParaRPr lang="cs-CZ" dirty="0"/>
          </a:p>
        </p:txBody>
      </p:sp>
      <p:pic>
        <p:nvPicPr>
          <p:cNvPr id="16" name="Picture 4" descr="C:\Users\Čapková\Desktop\vrak lodě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5949280"/>
            <a:ext cx="864097" cy="576064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1115616" y="5949280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RICHARD KINGFELT.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http://commons.wikimedia.org/wiki/File:MV_Rozi_01.jpg?uselang=cs </a:t>
            </a:r>
            <a:endParaRPr lang="cs-CZ" dirty="0"/>
          </a:p>
        </p:txBody>
      </p:sp>
      <p:pic>
        <p:nvPicPr>
          <p:cNvPr id="18" name="Picture 2" descr="C:\Users\Čapková\Desktop\námořní rybolov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4797152"/>
            <a:ext cx="720080" cy="960107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1115616" y="4725144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AUTOR NEUVEDEN. </a:t>
            </a:r>
            <a:r>
              <a:rPr lang="en-US" i="1" dirty="0" smtClean="0"/>
              <a:t>commons.wikimedia.org</a:t>
            </a:r>
            <a:r>
              <a:rPr lang="en-US" dirty="0" smtClean="0"/>
              <a:t> [online]. [cit. 1</a:t>
            </a:r>
            <a:r>
              <a:rPr lang="cs-CZ" dirty="0" smtClean="0"/>
              <a:t>0.4</a:t>
            </a:r>
            <a:r>
              <a:rPr lang="en-US" dirty="0" smtClean="0"/>
              <a:t>.2013].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http://commons.wikimedia.org/wiki/File:Catch_of_Pacific_ocean_perch.gif?uselang=cs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Čapková\Desktop\Znečištění oceánu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64096" cy="648072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115616" y="188640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MARIONPINTA.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http://commons.wikimedia.org/wiki/File:Installing_Biorcok_reef.jpg?uselang=cs </a:t>
            </a:r>
            <a:endParaRPr lang="cs-CZ" dirty="0"/>
          </a:p>
        </p:txBody>
      </p:sp>
      <p:pic>
        <p:nvPicPr>
          <p:cNvPr id="4" name="Picture 2" descr="C:\Users\Čapková\Desktop\jaderná ponor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24744"/>
            <a:ext cx="857672" cy="54891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115616" y="1052736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MICHAEL J. RINALDI.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10.4.2013]. Dostupný na WWW: http://cs.wikipedia.org/wiki/Soubor:USS_Maine_(SSBN-741).jpg </a:t>
            </a:r>
            <a:endParaRPr lang="cs-CZ" dirty="0"/>
          </a:p>
        </p:txBody>
      </p:sp>
      <p:pic>
        <p:nvPicPr>
          <p:cNvPr id="6" name="Picture 3" descr="C:\Users\Čapková\Desktop\znčištění oceán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988840"/>
            <a:ext cx="864095" cy="606633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115616" y="1700808"/>
            <a:ext cx="7560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WILFREDO R. RODRIGUEZ H..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http://commons.wikimedia.org/wiki/File:Aguas_del_lago_de_Maracaibo_contaminadas_por_Lemna_03.JPG?uselang=cs </a:t>
            </a:r>
            <a:endParaRPr lang="cs-CZ" dirty="0"/>
          </a:p>
        </p:txBody>
      </p:sp>
      <p:pic>
        <p:nvPicPr>
          <p:cNvPr id="8" name="Picture 7" descr="C:\Users\Čapková\Desktop\mořský rybolo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212976"/>
            <a:ext cx="864096" cy="680409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1115616" y="2924944"/>
            <a:ext cx="8028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U.S. FISH AND WILDLIFE SERVICE. </a:t>
            </a:r>
            <a:r>
              <a:rPr lang="en-US" i="1" dirty="0" smtClean="0"/>
              <a:t>commons.wikimedia.org</a:t>
            </a:r>
            <a:r>
              <a:rPr lang="en-US" dirty="0" smtClean="0"/>
              <a:t> [online]. [cit. </a:t>
            </a:r>
            <a:r>
              <a:rPr lang="cs-CZ" dirty="0" smtClean="0"/>
              <a:t>10.4</a:t>
            </a:r>
            <a:r>
              <a:rPr lang="en-US" dirty="0" smtClean="0"/>
              <a:t>.2013].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http://commons.wikimedia.org/wiki/File:Employees_working_on_fishing_boat_working_with_tribal_partners.jpg?uselang=cs </a:t>
            </a:r>
            <a:endParaRPr lang="cs-CZ" dirty="0"/>
          </a:p>
        </p:txBody>
      </p:sp>
      <p:pic>
        <p:nvPicPr>
          <p:cNvPr id="10" name="Picture 3" descr="C:\Users\Čapková\Desktop\potápěč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581128"/>
            <a:ext cx="864096" cy="648072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1115616" y="4149080"/>
            <a:ext cx="80283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JOSEPH W. PFAFF.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http://commons.wikimedia.org/wiki/File:US_Navy_090628-N-5710P-275_A_U.S._Navy_diver_conducts_a_dive_supporting_Infinite_Response_09,_a_bilateral_exercise_between_the_U.S._Navy_and_the_naval_forces_of_a_Middle_Eastern_country.jpg?uselang=cs </a:t>
            </a:r>
            <a:endParaRPr lang="cs-CZ" dirty="0"/>
          </a:p>
        </p:txBody>
      </p:sp>
      <p:pic>
        <p:nvPicPr>
          <p:cNvPr id="13" name="Picture 2" descr="C:\Users\Čapková\Desktop\Ozeanographische_Museum_monac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5661248"/>
            <a:ext cx="864770" cy="648071"/>
          </a:xfrm>
          <a:prstGeom prst="rect">
            <a:avLst/>
          </a:prstGeom>
          <a:noFill/>
        </p:spPr>
      </p:pic>
      <p:sp>
        <p:nvSpPr>
          <p:cNvPr id="14" name="Obdélník 13"/>
          <p:cNvSpPr/>
          <p:nvPr/>
        </p:nvSpPr>
        <p:spPr>
          <a:xfrm>
            <a:off x="1115616" y="5661248"/>
            <a:ext cx="8028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BJOERN H.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10.4.2013]. Dostupný na WWW: http://commons.wikimedia.org/wiki/File:Ozeanographische_Museum_monaco.jpg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7">
      <a:dk1>
        <a:sysClr val="windowText" lastClr="000000"/>
      </a:dk1>
      <a:lt1>
        <a:srgbClr val="F8BD8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D99694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9365</TotalTime>
  <Words>1375</Words>
  <Application>Microsoft Office PowerPoint</Application>
  <PresentationFormat>Předvádění na obrazovce (4:3)</PresentationFormat>
  <Paragraphs>249</Paragraphs>
  <Slides>27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27</vt:i4>
      </vt:variant>
    </vt:vector>
  </HeadingPairs>
  <TitlesOfParts>
    <vt:vector size="29" baseType="lpstr">
      <vt:lpstr>Motiv systému Office</vt:lpstr>
      <vt:lpstr>1_Motiv sady Office</vt:lpstr>
      <vt:lpstr>Snímek 1</vt:lpstr>
      <vt:lpstr>ŽIVOT V OCEÁNECH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Čapková</cp:lastModifiedBy>
  <cp:revision>903</cp:revision>
  <dcterms:created xsi:type="dcterms:W3CDTF">2011-12-27T20:15:32Z</dcterms:created>
  <dcterms:modified xsi:type="dcterms:W3CDTF">2013-05-17T10:39:29Z</dcterms:modified>
</cp:coreProperties>
</file>