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0"/>
  </p:notesMasterIdLst>
  <p:sldIdLst>
    <p:sldId id="258" r:id="rId3"/>
    <p:sldId id="486" r:id="rId4"/>
    <p:sldId id="307" r:id="rId5"/>
    <p:sldId id="493" r:id="rId6"/>
    <p:sldId id="491" r:id="rId7"/>
    <p:sldId id="492" r:id="rId8"/>
    <p:sldId id="496" r:id="rId9"/>
    <p:sldId id="498" r:id="rId10"/>
    <p:sldId id="499" r:id="rId11"/>
    <p:sldId id="501" r:id="rId12"/>
    <p:sldId id="503" r:id="rId13"/>
    <p:sldId id="504" r:id="rId14"/>
    <p:sldId id="505" r:id="rId15"/>
    <p:sldId id="419" r:id="rId16"/>
    <p:sldId id="487" r:id="rId17"/>
    <p:sldId id="489" r:id="rId18"/>
    <p:sldId id="50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3D69B"/>
    <a:srgbClr val="FF6600"/>
    <a:srgbClr val="D7E4BD"/>
    <a:srgbClr val="006600"/>
    <a:srgbClr val="EBF1DE"/>
    <a:srgbClr val="FF0000"/>
    <a:srgbClr val="FF3300"/>
    <a:srgbClr val="FA1706"/>
    <a:srgbClr val="000000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94" autoAdjust="0"/>
    <p:restoredTop sz="81895" autoAdjust="0"/>
  </p:normalViewPr>
  <p:slideViewPr>
    <p:cSldViewPr>
      <p:cViewPr varScale="1">
        <p:scale>
          <a:sx n="67" d="100"/>
          <a:sy n="67" d="100"/>
        </p:scale>
        <p:origin x="-6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přírodní katastrofa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ohrožení majetku lidí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ohrožení života lidí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evakuace obyvatelstva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záchranný systém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příčiny ničivých dějů</a:t>
          </a:r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druhy přírodních katastrof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následky přírodních živlů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varovný systém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9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9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9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9" custLinFactY="16712" custLinFactNeighborX="481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9" custLinFactY="16712" custLinFactNeighborX="305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9" custLinFactY="16712" custLinFactNeighborX="129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9" custLinFactY="-16684" custLinFactNeighborX="4815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9" custLinFactX="11294" custLinFactY="-16684" custLinFactNeighborX="1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9" custLinFactX="-6946" custLinFactY="-16684" custLinFactNeighborX="-1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8A3AF5CF-DD22-408D-9075-796671A5DEFE}" type="presOf" srcId="{0E767B01-13C3-462A-A480-36847BE14600}" destId="{802AFF8F-A710-40F3-A00D-100F373737B8}" srcOrd="0" destOrd="0" presId="urn:microsoft.com/office/officeart/2005/8/layout/default#1"/>
    <dgm:cxn modelId="{3B19BC5F-074A-4ED5-9030-183AAED13461}" type="presOf" srcId="{1EE2DD4F-7CF7-48E0-8C07-1B8F9C6DE597}" destId="{69BA46AD-DF0A-4BBD-9AEE-440738E97DD1}" srcOrd="0" destOrd="0" presId="urn:microsoft.com/office/officeart/2005/8/layout/default#1"/>
    <dgm:cxn modelId="{75B243D1-D411-4193-93E3-366FD2C355E9}" type="presOf" srcId="{C68AB37A-53D0-4D22-A99A-2423E0AA25C6}" destId="{D130A27F-5689-4129-A5C8-1E2E8D1BAED4}" srcOrd="0" destOrd="0" presId="urn:microsoft.com/office/officeart/2005/8/layout/default#1"/>
    <dgm:cxn modelId="{F01870C4-2C05-4E31-A523-5755CE6FAA53}" type="presOf" srcId="{7064D6C3-D3C5-48BB-ABE8-9B6F4E5F0A72}" destId="{BC96A9CA-1CEB-4AF6-A87C-FBD3AB402411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415B3D3A-4C7C-4957-B34B-F1AA1AFEEF6B}" type="presOf" srcId="{8CABA663-F140-4381-A837-528457B523EF}" destId="{D9A0A614-79EC-42F7-A674-B82117D4894F}" srcOrd="0" destOrd="0" presId="urn:microsoft.com/office/officeart/2005/8/layout/default#1"/>
    <dgm:cxn modelId="{18342871-60CB-4FAF-9379-396B21786A3E}" type="presOf" srcId="{7D689C6D-215A-4061-950F-D2B50FE031ED}" destId="{3C5A676D-11A3-40AD-B0C0-98AA55E96A4D}" srcOrd="0" destOrd="0" presId="urn:microsoft.com/office/officeart/2005/8/layout/default#1"/>
    <dgm:cxn modelId="{2D1DD53D-528F-40AF-96C3-BE549D73ABC8}" type="presOf" srcId="{0B3179CF-1808-4AF2-9A23-49E161367459}" destId="{7685899C-38FE-4CB4-8B7F-2C3F43DD35D1}" srcOrd="0" destOrd="0" presId="urn:microsoft.com/office/officeart/2005/8/layout/default#1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FDD2A616-0671-4A20-8375-DF59DBB6F9C2}" type="presOf" srcId="{6D29609A-A390-414B-A1D1-B8FB6AD99EA0}" destId="{A33118F3-006D-4DE0-85D7-BEF5B6ED5873}" srcOrd="0" destOrd="0" presId="urn:microsoft.com/office/officeart/2005/8/layout/default#1"/>
    <dgm:cxn modelId="{D3E68159-096E-420D-A9E8-5EF8B41ADE89}" type="presOf" srcId="{53967C97-45EB-4DD3-90B7-0B27D694F559}" destId="{12A3D154-DC56-44D7-ADBF-D1C4D58ED58A}" srcOrd="0" destOrd="0" presId="urn:microsoft.com/office/officeart/2005/8/layout/default#1"/>
    <dgm:cxn modelId="{6D47D536-66F0-4C39-A2D2-526A49D6E646}" type="presOf" srcId="{1BDE75C6-E49C-4C0D-9B54-AB332D07C5E8}" destId="{327274FD-849A-4253-A88C-49EA9C8EC748}" srcOrd="0" destOrd="0" presId="urn:microsoft.com/office/officeart/2005/8/layout/default#1"/>
    <dgm:cxn modelId="{DBBF7AF7-0513-426C-916B-D2AB1E4AC7C2}" type="presParOf" srcId="{3C5A676D-11A3-40AD-B0C0-98AA55E96A4D}" destId="{A33118F3-006D-4DE0-85D7-BEF5B6ED5873}" srcOrd="0" destOrd="0" presId="urn:microsoft.com/office/officeart/2005/8/layout/default#1"/>
    <dgm:cxn modelId="{62EA9B90-1D95-4BFB-9729-E5CBF0AE3F54}" type="presParOf" srcId="{3C5A676D-11A3-40AD-B0C0-98AA55E96A4D}" destId="{ED37F170-9829-48EA-8EBA-6F9CF988D086}" srcOrd="1" destOrd="0" presId="urn:microsoft.com/office/officeart/2005/8/layout/default#1"/>
    <dgm:cxn modelId="{ABF52FFA-1924-4E5E-84FC-E7977424400A}" type="presParOf" srcId="{3C5A676D-11A3-40AD-B0C0-98AA55E96A4D}" destId="{7685899C-38FE-4CB4-8B7F-2C3F43DD35D1}" srcOrd="2" destOrd="0" presId="urn:microsoft.com/office/officeart/2005/8/layout/default#1"/>
    <dgm:cxn modelId="{A64989C8-97F3-427E-A8B2-E1185FB17C89}" type="presParOf" srcId="{3C5A676D-11A3-40AD-B0C0-98AA55E96A4D}" destId="{853257FC-53A7-41E2-A65B-84FCEABD6802}" srcOrd="3" destOrd="0" presId="urn:microsoft.com/office/officeart/2005/8/layout/default#1"/>
    <dgm:cxn modelId="{2DC0D1FC-895D-4867-9F85-AD97E21313B2}" type="presParOf" srcId="{3C5A676D-11A3-40AD-B0C0-98AA55E96A4D}" destId="{D130A27F-5689-4129-A5C8-1E2E8D1BAED4}" srcOrd="4" destOrd="0" presId="urn:microsoft.com/office/officeart/2005/8/layout/default#1"/>
    <dgm:cxn modelId="{6A65C9D5-5D10-4164-AFF5-CCDBD1A83B91}" type="presParOf" srcId="{3C5A676D-11A3-40AD-B0C0-98AA55E96A4D}" destId="{7AC5A7A6-39BB-4862-9179-92A64503AD24}" srcOrd="5" destOrd="0" presId="urn:microsoft.com/office/officeart/2005/8/layout/default#1"/>
    <dgm:cxn modelId="{67FA37DD-FCDE-4836-8F98-8800E3093086}" type="presParOf" srcId="{3C5A676D-11A3-40AD-B0C0-98AA55E96A4D}" destId="{D9A0A614-79EC-42F7-A674-B82117D4894F}" srcOrd="6" destOrd="0" presId="urn:microsoft.com/office/officeart/2005/8/layout/default#1"/>
    <dgm:cxn modelId="{39C47D4E-5FB1-435A-9AF2-ACFE2E3642F5}" type="presParOf" srcId="{3C5A676D-11A3-40AD-B0C0-98AA55E96A4D}" destId="{A2AD23F2-1FB6-4CB6-A59B-48DBACFA1E36}" srcOrd="7" destOrd="0" presId="urn:microsoft.com/office/officeart/2005/8/layout/default#1"/>
    <dgm:cxn modelId="{785BC253-9BFD-4006-BED2-7C6A4928AD3C}" type="presParOf" srcId="{3C5A676D-11A3-40AD-B0C0-98AA55E96A4D}" destId="{327274FD-849A-4253-A88C-49EA9C8EC748}" srcOrd="8" destOrd="0" presId="urn:microsoft.com/office/officeart/2005/8/layout/default#1"/>
    <dgm:cxn modelId="{3E122783-1B41-44E3-B8C9-2791A990E9BB}" type="presParOf" srcId="{3C5A676D-11A3-40AD-B0C0-98AA55E96A4D}" destId="{BF9480DF-7708-4F28-AB36-28724565F072}" srcOrd="9" destOrd="0" presId="urn:microsoft.com/office/officeart/2005/8/layout/default#1"/>
    <dgm:cxn modelId="{58101A03-05D3-4F74-921A-073BF3A94907}" type="presParOf" srcId="{3C5A676D-11A3-40AD-B0C0-98AA55E96A4D}" destId="{69BA46AD-DF0A-4BBD-9AEE-440738E97DD1}" srcOrd="10" destOrd="0" presId="urn:microsoft.com/office/officeart/2005/8/layout/default#1"/>
    <dgm:cxn modelId="{C0027681-00E6-4FC2-98A0-DF1E0C9EE769}" type="presParOf" srcId="{3C5A676D-11A3-40AD-B0C0-98AA55E96A4D}" destId="{38C5E5AD-97B1-468F-8689-E19F00FEE7F1}" srcOrd="11" destOrd="0" presId="urn:microsoft.com/office/officeart/2005/8/layout/default#1"/>
    <dgm:cxn modelId="{FE8EDE05-A18B-4E28-9868-00A226AAE6AF}" type="presParOf" srcId="{3C5A676D-11A3-40AD-B0C0-98AA55E96A4D}" destId="{12A3D154-DC56-44D7-ADBF-D1C4D58ED58A}" srcOrd="12" destOrd="0" presId="urn:microsoft.com/office/officeart/2005/8/layout/default#1"/>
    <dgm:cxn modelId="{AE1D7F11-9F2C-4153-9FA4-9AD5F3769E6D}" type="presParOf" srcId="{3C5A676D-11A3-40AD-B0C0-98AA55E96A4D}" destId="{E9B9CFCC-83C0-4F3A-B471-7A937CB85CDA}" srcOrd="13" destOrd="0" presId="urn:microsoft.com/office/officeart/2005/8/layout/default#1"/>
    <dgm:cxn modelId="{4470DF91-ECAC-469B-8506-637558B72285}" type="presParOf" srcId="{3C5A676D-11A3-40AD-B0C0-98AA55E96A4D}" destId="{BC96A9CA-1CEB-4AF6-A87C-FBD3AB402411}" srcOrd="14" destOrd="0" presId="urn:microsoft.com/office/officeart/2005/8/layout/default#1"/>
    <dgm:cxn modelId="{1FF8613E-31F6-420E-9D06-8B3733D6B874}" type="presParOf" srcId="{3C5A676D-11A3-40AD-B0C0-98AA55E96A4D}" destId="{C7FAE7CC-78BC-43D4-AB69-7D7DF2438182}" srcOrd="15" destOrd="0" presId="urn:microsoft.com/office/officeart/2005/8/layout/default#1"/>
    <dgm:cxn modelId="{BB18C4FB-1FBB-4972-B4FA-47965D19E566}" type="presParOf" srcId="{3C5A676D-11A3-40AD-B0C0-98AA55E96A4D}" destId="{802AFF8F-A710-40F3-A00D-100F373737B8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455012" y="0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přírodní katastrofa</a:t>
          </a:r>
          <a:endParaRPr lang="cs-CZ" sz="2400" kern="1200" dirty="0"/>
        </a:p>
      </dsp:txBody>
      <dsp:txXfrm>
        <a:off x="455012" y="0"/>
        <a:ext cx="2261040" cy="1356624"/>
      </dsp:txXfrm>
    </dsp:sp>
    <dsp:sp modelId="{7685899C-38FE-4CB4-8B7F-2C3F43DD35D1}">
      <dsp:nvSpPr>
        <dsp:cNvPr id="0" name=""/>
        <dsp:cNvSpPr/>
      </dsp:nvSpPr>
      <dsp:spPr>
        <a:xfrm>
          <a:off x="2923503" y="0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ohrožení majetku lidí</a:t>
          </a:r>
          <a:endParaRPr lang="cs-CZ" sz="2400" kern="1200" dirty="0"/>
        </a:p>
      </dsp:txBody>
      <dsp:txXfrm>
        <a:off x="2923503" y="0"/>
        <a:ext cx="2261040" cy="1356624"/>
      </dsp:txXfrm>
    </dsp:sp>
    <dsp:sp modelId="{D130A27F-5689-4129-A5C8-1E2E8D1BAED4}">
      <dsp:nvSpPr>
        <dsp:cNvPr id="0" name=""/>
        <dsp:cNvSpPr/>
      </dsp:nvSpPr>
      <dsp:spPr>
        <a:xfrm>
          <a:off x="5391993" y="0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ohrožení života lidí</a:t>
          </a:r>
          <a:endParaRPr lang="cs-CZ" sz="2400" kern="1200" dirty="0"/>
        </a:p>
      </dsp:txBody>
      <dsp:txXfrm>
        <a:off x="5391993" y="0"/>
        <a:ext cx="2261040" cy="1356624"/>
      </dsp:txXfrm>
    </dsp:sp>
    <dsp:sp modelId="{D9A0A614-79EC-42F7-A674-B82117D4894F}">
      <dsp:nvSpPr>
        <dsp:cNvPr id="0" name=""/>
        <dsp:cNvSpPr/>
      </dsp:nvSpPr>
      <dsp:spPr>
        <a:xfrm>
          <a:off x="469392" y="3168012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varovný systém</a:t>
          </a:r>
          <a:endParaRPr lang="cs-CZ" sz="2400" kern="1200" dirty="0"/>
        </a:p>
      </dsp:txBody>
      <dsp:txXfrm>
        <a:off x="469392" y="3168012"/>
        <a:ext cx="2261040" cy="1356624"/>
      </dsp:txXfrm>
    </dsp:sp>
    <dsp:sp modelId="{327274FD-849A-4253-A88C-49EA9C8EC748}">
      <dsp:nvSpPr>
        <dsp:cNvPr id="0" name=""/>
        <dsp:cNvSpPr/>
      </dsp:nvSpPr>
      <dsp:spPr>
        <a:xfrm>
          <a:off x="2916719" y="3168012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evakuace obyvatelstva</a:t>
          </a:r>
          <a:endParaRPr lang="cs-CZ" sz="2400" kern="1200" dirty="0"/>
        </a:p>
      </dsp:txBody>
      <dsp:txXfrm>
        <a:off x="2916719" y="3168012"/>
        <a:ext cx="2261040" cy="1356624"/>
      </dsp:txXfrm>
    </dsp:sp>
    <dsp:sp modelId="{69BA46AD-DF0A-4BBD-9AEE-440738E97DD1}">
      <dsp:nvSpPr>
        <dsp:cNvPr id="0" name=""/>
        <dsp:cNvSpPr/>
      </dsp:nvSpPr>
      <dsp:spPr>
        <a:xfrm>
          <a:off x="5364070" y="3168012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záchranný systém</a:t>
          </a:r>
          <a:endParaRPr lang="cs-CZ" sz="2400" kern="1200" dirty="0"/>
        </a:p>
      </dsp:txBody>
      <dsp:txXfrm>
        <a:off x="5364070" y="3168012"/>
        <a:ext cx="2261040" cy="1356624"/>
      </dsp:txXfrm>
    </dsp:sp>
    <dsp:sp modelId="{12A3D154-DC56-44D7-ADBF-D1C4D58ED58A}">
      <dsp:nvSpPr>
        <dsp:cNvPr id="0" name=""/>
        <dsp:cNvSpPr/>
      </dsp:nvSpPr>
      <dsp:spPr>
        <a:xfrm>
          <a:off x="469392" y="1584434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příčiny ničivých dějů</a:t>
          </a:r>
        </a:p>
      </dsp:txBody>
      <dsp:txXfrm>
        <a:off x="469392" y="1584434"/>
        <a:ext cx="2261040" cy="1356624"/>
      </dsp:txXfrm>
    </dsp:sp>
    <dsp:sp modelId="{BC96A9CA-1CEB-4AF6-A87C-FBD3AB402411}">
      <dsp:nvSpPr>
        <dsp:cNvPr id="0" name=""/>
        <dsp:cNvSpPr/>
      </dsp:nvSpPr>
      <dsp:spPr>
        <a:xfrm>
          <a:off x="5364070" y="1584434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druhy přírodních katastrof</a:t>
          </a:r>
          <a:endParaRPr lang="cs-CZ" sz="2400" kern="1200" dirty="0"/>
        </a:p>
      </dsp:txBody>
      <dsp:txXfrm>
        <a:off x="5364070" y="1584434"/>
        <a:ext cx="2261040" cy="1356624"/>
      </dsp:txXfrm>
    </dsp:sp>
    <dsp:sp modelId="{802AFF8F-A710-40F3-A00D-100F373737B8}">
      <dsp:nvSpPr>
        <dsp:cNvPr id="0" name=""/>
        <dsp:cNvSpPr/>
      </dsp:nvSpPr>
      <dsp:spPr>
        <a:xfrm>
          <a:off x="2916719" y="1584434"/>
          <a:ext cx="2261040" cy="13566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následky přírodních živlů</a:t>
          </a:r>
          <a:endParaRPr lang="cs-CZ" sz="2400" kern="1200" dirty="0"/>
        </a:p>
      </dsp:txBody>
      <dsp:txXfrm>
        <a:off x="2916719" y="1584434"/>
        <a:ext cx="2261040" cy="13566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d/Chennai_damage_5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8.jpeg"/><Relationship Id="rId4" Type="http://schemas.openxmlformats.org/officeDocument/2006/relationships/image" Target="../media/image3.jpeg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6.jpeg"/><Relationship Id="rId7" Type="http://schemas.openxmlformats.org/officeDocument/2006/relationships/hyperlink" Target="//upload.wikimedia.org/wikipedia/commons/3/3d/Chennai_damage_5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6.jpeg"/><Relationship Id="rId7" Type="http://schemas.openxmlformats.org/officeDocument/2006/relationships/hyperlink" Target="//upload.wikimedia.org/wikipedia/commons/3/3d/Chennai_damage_5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2.png"/><Relationship Id="rId7" Type="http://schemas.openxmlformats.org/officeDocument/2006/relationships/image" Target="../media/image25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4.jpeg"/><Relationship Id="rId5" Type="http://schemas.openxmlformats.org/officeDocument/2006/relationships/hyperlink" Target="//upload.wikimedia.org/wikipedia/commons/f/f1/VNIIOarctic.jpg" TargetMode="Externa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hyperlink" Target="http://cs.wikipedia.org/wiki/Hlavn%C3%AD_strana" TargetMode="External"/><Relationship Id="rId7" Type="http://schemas.openxmlformats.org/officeDocument/2006/relationships/image" Target="../media/image34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.jpeg"/><Relationship Id="rId5" Type="http://schemas.openxmlformats.org/officeDocument/2006/relationships/image" Target="../media/image2.jpeg"/><Relationship Id="rId4" Type="http://schemas.openxmlformats.org/officeDocument/2006/relationships/image" Target="../media/image33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43.jpeg"/><Relationship Id="rId7" Type="http://schemas.openxmlformats.org/officeDocument/2006/relationships/image" Target="../media/image25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1.jpeg"/><Relationship Id="rId5" Type="http://schemas.openxmlformats.org/officeDocument/2006/relationships/image" Target="../media/image22.png"/><Relationship Id="rId4" Type="http://schemas.openxmlformats.org/officeDocument/2006/relationships/image" Target="../media/image4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//upload.wikimedia.org/wikipedia/commons/f/f1/VNIIOarctic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jpeg"/><Relationship Id="rId5" Type="http://schemas.openxmlformats.org/officeDocument/2006/relationships/image" Target="../media/image45.jpeg"/><Relationship Id="rId4" Type="http://schemas.openxmlformats.org/officeDocument/2006/relationships/image" Target="../media/image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12.4.2013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VY_52_INOVACE_18_ZEMĚPIS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Přírodní katastrofy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835696" y="332656"/>
            <a:ext cx="554461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PŘÍRODNÍ  KATASTROFY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4" name="Picture 3" descr="C:\Users\Čapková\Desktop\tornád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988840"/>
            <a:ext cx="3168353" cy="2448272"/>
          </a:xfrm>
          <a:prstGeom prst="rect">
            <a:avLst/>
          </a:prstGeom>
          <a:noFill/>
        </p:spPr>
      </p:pic>
      <p:pic>
        <p:nvPicPr>
          <p:cNvPr id="15" name="Picture 7" descr="C:\Users\Čapková\Desktop\lav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72820">
            <a:off x="6588224" y="1988840"/>
            <a:ext cx="2088232" cy="165618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6" descr="C:\Users\Čapková\Desktop\povodeň-Berounka 20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125321">
            <a:off x="395536" y="1988840"/>
            <a:ext cx="2112235" cy="1656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Picture 3" descr="C:\Users\Čapková\Desktop\bouřka - bles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4725144"/>
            <a:ext cx="1440160" cy="1872208"/>
          </a:xfrm>
          <a:prstGeom prst="rect">
            <a:avLst/>
          </a:prstGeom>
          <a:noFill/>
        </p:spPr>
      </p:pic>
      <p:pic>
        <p:nvPicPr>
          <p:cNvPr id="30" name="Picture 4" descr="C:\Users\Čapková\Desktop\sopk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4725144"/>
            <a:ext cx="1440160" cy="1872208"/>
          </a:xfrm>
          <a:prstGeom prst="rect">
            <a:avLst/>
          </a:prstGeom>
          <a:noFill/>
        </p:spPr>
      </p:pic>
      <p:pic>
        <p:nvPicPr>
          <p:cNvPr id="31" name="Picture 2" descr="File:Chennai damage 5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4293096"/>
            <a:ext cx="2376264" cy="1944216"/>
          </a:xfrm>
          <a:prstGeom prst="rect">
            <a:avLst/>
          </a:prstGeom>
          <a:noFill/>
        </p:spPr>
      </p:pic>
      <p:pic>
        <p:nvPicPr>
          <p:cNvPr id="32" name="Picture 9" descr="C:\Users\Čapková\Desktop\velký sesuv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4293096"/>
            <a:ext cx="2376264" cy="194421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72816"/>
          <a:ext cx="7956376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547664" y="404664"/>
            <a:ext cx="6048672" cy="1080120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PŘÍRODNÍ KATASTROFY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6600"/>
                </a:solidFill>
              </a:rPr>
              <a:t>Přírodní katastrofa je ničivý přírodní děj, </a:t>
            </a:r>
          </a:p>
          <a:p>
            <a:pPr algn="ctr"/>
            <a:r>
              <a:rPr lang="cs-CZ" sz="2400" dirty="0" smtClean="0">
                <a:solidFill>
                  <a:srgbClr val="006600"/>
                </a:solidFill>
              </a:rPr>
              <a:t>při kterém dochází </a:t>
            </a:r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velkým změnám v přírodní krajině,                                                       </a:t>
            </a:r>
          </a:p>
          <a:p>
            <a:pPr algn="ctr"/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ničení majetku a obětem na životech lidí a zvířat.</a:t>
            </a:r>
            <a:endParaRPr lang="cs-CZ" sz="24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10" descr="C:\Users\Čapková\Desktop\důsledek povoně.jpg"/>
          <p:cNvPicPr>
            <a:picLocks noChangeAspect="1" noChangeArrowheads="1"/>
          </p:cNvPicPr>
          <p:nvPr/>
        </p:nvPicPr>
        <p:blipFill>
          <a:blip r:embed="rId2" cstate="print"/>
          <a:srcRect r="8315" b="10345"/>
          <a:stretch>
            <a:fillRect/>
          </a:stretch>
        </p:blipFill>
        <p:spPr bwMode="auto">
          <a:xfrm>
            <a:off x="5148064" y="1916832"/>
            <a:ext cx="3168352" cy="2187672"/>
          </a:xfrm>
          <a:prstGeom prst="rect">
            <a:avLst/>
          </a:prstGeom>
          <a:noFill/>
        </p:spPr>
      </p:pic>
      <p:pic>
        <p:nvPicPr>
          <p:cNvPr id="5123" name="Picture 3" descr="C:\Users\Čapková\Desktop\oběti na žívotech-zemětřesen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221088"/>
            <a:ext cx="3168352" cy="2304256"/>
          </a:xfrm>
          <a:prstGeom prst="rect">
            <a:avLst/>
          </a:prstGeom>
          <a:noFill/>
        </p:spPr>
      </p:pic>
      <p:pic>
        <p:nvPicPr>
          <p:cNvPr id="6" name="Picture 9" descr="C:\Users\Čapková\Desktop\velký sesuv.jpg"/>
          <p:cNvPicPr>
            <a:picLocks noChangeAspect="1" noChangeArrowheads="1"/>
          </p:cNvPicPr>
          <p:nvPr/>
        </p:nvPicPr>
        <p:blipFill>
          <a:blip r:embed="rId4" cstate="print"/>
          <a:srcRect l="6818" r="6818" b="7837"/>
          <a:stretch>
            <a:fillRect/>
          </a:stretch>
        </p:blipFill>
        <p:spPr bwMode="auto">
          <a:xfrm>
            <a:off x="827584" y="1916832"/>
            <a:ext cx="3168352" cy="21602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547664" y="620688"/>
            <a:ext cx="5976664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latin typeface="+mj-lt"/>
                <a:ea typeface="+mj-ea"/>
                <a:cs typeface="+mj-cs"/>
              </a:rPr>
              <a:t>Šipkou spoj význam pojmu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75656" y="1700808"/>
          <a:ext cx="6096000" cy="4129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VULKANICKÁ ERUPCE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název tropické vichřice</a:t>
                      </a:r>
                    </a:p>
                    <a:p>
                      <a:r>
                        <a:rPr lang="cs-CZ" b="1" baseline="0" dirty="0" smtClean="0"/>
                        <a:t>v jihovýchodní Asii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TSUNAMI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obrovská</a:t>
                      </a:r>
                      <a:r>
                        <a:rPr lang="cs-CZ" b="1" baseline="0" dirty="0" smtClean="0"/>
                        <a:t> vlna 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SESUV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vytvoření</a:t>
                      </a:r>
                      <a:r>
                        <a:rPr lang="cs-CZ" b="1" baseline="0" dirty="0" smtClean="0"/>
                        <a:t> vodní plochy důsledkem povodně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TAJFUN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výron magmatu  při sopečné činnosti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SEIZMICKÉ EPICENTRUM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pohyb</a:t>
                      </a:r>
                      <a:r>
                        <a:rPr lang="cs-CZ" b="1" baseline="0" dirty="0" smtClean="0"/>
                        <a:t> hmoty po svahu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ZÁPLAVA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místo</a:t>
                      </a:r>
                      <a:r>
                        <a:rPr lang="cs-CZ" b="1" baseline="0" dirty="0" smtClean="0"/>
                        <a:t> zemětřesení na zemském povrchu</a:t>
                      </a:r>
                      <a:endParaRPr lang="cs-CZ" b="1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347864" y="0"/>
            <a:ext cx="2341025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VÝZNAM POJMŮ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75656" y="1700808"/>
          <a:ext cx="6096000" cy="41291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VULKANICKÁ ERUPCE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baseline="0" dirty="0" smtClean="0"/>
                        <a:t>název tropické vichřice</a:t>
                      </a:r>
                    </a:p>
                    <a:p>
                      <a:r>
                        <a:rPr lang="cs-CZ" b="1" baseline="0" dirty="0" smtClean="0"/>
                        <a:t>v jihovýchodní Asii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TSUNAMI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obrovská</a:t>
                      </a:r>
                      <a:r>
                        <a:rPr lang="cs-CZ" b="1" baseline="0" dirty="0" smtClean="0"/>
                        <a:t> vlna 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SESUV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vytvoření</a:t>
                      </a:r>
                      <a:r>
                        <a:rPr lang="cs-CZ" b="1" baseline="0" dirty="0" smtClean="0"/>
                        <a:t> vodní plochy důsledkem povodně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TAJFUN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výron magmatu  při sopečné činnosti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SEIZMICKÉ EPICENTRUM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pohyb</a:t>
                      </a:r>
                      <a:r>
                        <a:rPr lang="cs-CZ" b="1" baseline="0" dirty="0" smtClean="0"/>
                        <a:t> hmoty po svahu</a:t>
                      </a:r>
                      <a:endParaRPr lang="cs-CZ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ZÁPLAVA</a:t>
                      </a:r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místo</a:t>
                      </a:r>
                      <a:r>
                        <a:rPr lang="cs-CZ" b="1" baseline="0" dirty="0" smtClean="0"/>
                        <a:t> zemětřesení na zemském povrchu</a:t>
                      </a:r>
                      <a:endParaRPr lang="cs-CZ" b="1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347864" y="0"/>
            <a:ext cx="2341025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VÝZNAM POJMŮ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692696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923928" y="3429000"/>
            <a:ext cx="720080" cy="12241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923928" y="2060848"/>
            <a:ext cx="720080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923928" y="2780928"/>
            <a:ext cx="792088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3923928" y="1988840"/>
            <a:ext cx="720080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923928" y="4869160"/>
            <a:ext cx="720080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3923928" y="3356992"/>
            <a:ext cx="720080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0"/>
            <a:ext cx="4439485" cy="461665"/>
          </a:xfrm>
          <a:prstGeom prst="rect">
            <a:avLst/>
          </a:prstGeom>
          <a:solidFill>
            <a:srgbClr val="C3D69B">
              <a:alpha val="89804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PŘÍČINY PŘÍRODNÍCH KATASTROF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0"/>
            <a:ext cx="78486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obr. přiřaď hlavní příčinu přírodní katastrofy 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602" y="6093296"/>
            <a:ext cx="2458365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1600" b="1" dirty="0" smtClean="0"/>
              <a:t>rotující proudění vzduchu </a:t>
            </a:r>
          </a:p>
          <a:p>
            <a:pPr algn="ctr"/>
            <a:r>
              <a:rPr lang="cs-CZ" sz="1600" b="1" dirty="0" smtClean="0"/>
              <a:t>při tropické bouři</a:t>
            </a:r>
            <a:endParaRPr lang="cs-CZ" sz="1600" b="1" dirty="0"/>
          </a:p>
        </p:txBody>
      </p:sp>
      <p:pic>
        <p:nvPicPr>
          <p:cNvPr id="60418" name="Picture 2" descr="C:\Users\Čapková\AppData\Local\Microsoft\Windows\Temporary Internet Files\Content.IE5\O1OZDZ1E\MP9004141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2304256" cy="1728192"/>
          </a:xfrm>
          <a:prstGeom prst="rect">
            <a:avLst/>
          </a:prstGeom>
          <a:noFill/>
        </p:spPr>
      </p:pic>
      <p:pic>
        <p:nvPicPr>
          <p:cNvPr id="7" name="Picture 4" descr="C:\Users\Čapková\Desktop\sop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412776"/>
            <a:ext cx="1440160" cy="172819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15816" y="6093296"/>
            <a:ext cx="18214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/>
              <a:t> vysoké teploty </a:t>
            </a:r>
          </a:p>
          <a:p>
            <a:pPr algn="ctr"/>
            <a:r>
              <a:rPr lang="cs-CZ" sz="1600" b="1" dirty="0" smtClean="0"/>
              <a:t>a tlaky uvnitř Země</a:t>
            </a:r>
            <a:endParaRPr lang="cs-CZ" sz="1600" b="1" dirty="0"/>
          </a:p>
        </p:txBody>
      </p:sp>
      <p:pic>
        <p:nvPicPr>
          <p:cNvPr id="9" name="Picture 6" descr="C:\Users\Čapková\Desktop\povodeň-Berounka 20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412776"/>
            <a:ext cx="2304256" cy="172819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940152" y="5733256"/>
            <a:ext cx="2162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nadměrné vodní srážky</a:t>
            </a:r>
            <a:endParaRPr lang="cs-CZ" sz="1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6093296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narušení podloží </a:t>
            </a:r>
          </a:p>
          <a:p>
            <a:pPr algn="ctr"/>
            <a:r>
              <a:rPr lang="cs-CZ" sz="1600" b="1" dirty="0" smtClean="0"/>
              <a:t>a zemská gravitace</a:t>
            </a:r>
            <a:endParaRPr lang="cs-CZ" sz="1600" b="1" dirty="0"/>
          </a:p>
        </p:txBody>
      </p:sp>
      <p:pic>
        <p:nvPicPr>
          <p:cNvPr id="13" name="Picture 9" descr="C:\Users\Čapková\Desktop\velký sesu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717032"/>
            <a:ext cx="2304256" cy="172819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092280" y="609329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elektrické výboje během bouřek</a:t>
            </a:r>
            <a:endParaRPr lang="cs-CZ" sz="1600" b="1" dirty="0"/>
          </a:p>
        </p:txBody>
      </p:sp>
      <p:pic>
        <p:nvPicPr>
          <p:cNvPr id="15" name="Picture 3" descr="C:\Users\Čapková\Desktop\bouřka - bles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717032"/>
            <a:ext cx="1440160" cy="172819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619672" y="5733256"/>
            <a:ext cx="24328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pohyb litosférických desek</a:t>
            </a:r>
            <a:endParaRPr lang="cs-CZ" sz="1600" b="1" dirty="0"/>
          </a:p>
        </p:txBody>
      </p:sp>
      <p:pic>
        <p:nvPicPr>
          <p:cNvPr id="17" name="Picture 2" descr="File:Chennai damage 5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3717032"/>
            <a:ext cx="2304256" cy="172819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0"/>
            <a:ext cx="4439485" cy="461665"/>
          </a:xfrm>
          <a:prstGeom prst="rect">
            <a:avLst/>
          </a:prstGeom>
          <a:solidFill>
            <a:srgbClr val="C3D69B">
              <a:alpha val="89804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PŘÍČINY PŘÍRODNÍCH KATASTROF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2602" y="6093296"/>
            <a:ext cx="2458365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1600" b="1" dirty="0" smtClean="0"/>
              <a:t>rotující proudění vzduchu </a:t>
            </a:r>
          </a:p>
          <a:p>
            <a:pPr algn="ctr"/>
            <a:r>
              <a:rPr lang="cs-CZ" sz="1600" b="1" dirty="0" smtClean="0"/>
              <a:t>při tropické bouři</a:t>
            </a:r>
            <a:endParaRPr lang="cs-CZ" sz="1600" b="1" dirty="0"/>
          </a:p>
        </p:txBody>
      </p:sp>
      <p:pic>
        <p:nvPicPr>
          <p:cNvPr id="60418" name="Picture 2" descr="C:\Users\Čapková\AppData\Local\Microsoft\Windows\Temporary Internet Files\Content.IE5\O1OZDZ1E\MP9004141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2304256" cy="1728192"/>
          </a:xfrm>
          <a:prstGeom prst="rect">
            <a:avLst/>
          </a:prstGeom>
          <a:noFill/>
        </p:spPr>
      </p:pic>
      <p:pic>
        <p:nvPicPr>
          <p:cNvPr id="7" name="Picture 4" descr="C:\Users\Čapková\Desktop\sop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412776"/>
            <a:ext cx="1440160" cy="172819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15816" y="6093296"/>
            <a:ext cx="18214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/>
              <a:t> vysoké teploty </a:t>
            </a:r>
          </a:p>
          <a:p>
            <a:pPr algn="ctr"/>
            <a:r>
              <a:rPr lang="cs-CZ" sz="1600" b="1" dirty="0" smtClean="0"/>
              <a:t>a tlaky uvnitř Země</a:t>
            </a:r>
            <a:endParaRPr lang="cs-CZ" sz="1600" b="1" dirty="0"/>
          </a:p>
        </p:txBody>
      </p:sp>
      <p:pic>
        <p:nvPicPr>
          <p:cNvPr id="9" name="Picture 6" descr="C:\Users\Čapková\Desktop\povodeň-Berounka 20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412776"/>
            <a:ext cx="2304256" cy="172819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940152" y="5733256"/>
            <a:ext cx="2162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nadměrné vodní srážky</a:t>
            </a:r>
            <a:endParaRPr lang="cs-CZ" sz="1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6093296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narušení podloží </a:t>
            </a:r>
          </a:p>
          <a:p>
            <a:pPr algn="ctr"/>
            <a:r>
              <a:rPr lang="cs-CZ" sz="1600" b="1" dirty="0" smtClean="0"/>
              <a:t> a zemská gravitace</a:t>
            </a:r>
            <a:endParaRPr lang="cs-CZ" sz="1600" b="1" dirty="0"/>
          </a:p>
        </p:txBody>
      </p:sp>
      <p:pic>
        <p:nvPicPr>
          <p:cNvPr id="13" name="Picture 9" descr="C:\Users\Čapková\Desktop\velký sesu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717032"/>
            <a:ext cx="2304256" cy="172819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092280" y="6093296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elektrické výboje během bouřek</a:t>
            </a:r>
            <a:endParaRPr lang="cs-CZ" sz="1600" b="1" dirty="0"/>
          </a:p>
        </p:txBody>
      </p:sp>
      <p:pic>
        <p:nvPicPr>
          <p:cNvPr id="15" name="Picture 3" descr="C:\Users\Čapková\Desktop\bouřka - bles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717032"/>
            <a:ext cx="1440160" cy="172819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619672" y="5733256"/>
            <a:ext cx="24328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pohyb litosférických desek</a:t>
            </a:r>
            <a:endParaRPr lang="cs-CZ" sz="1600" b="1" dirty="0"/>
          </a:p>
        </p:txBody>
      </p:sp>
      <p:pic>
        <p:nvPicPr>
          <p:cNvPr id="17" name="Picture 2" descr="File:Chennai damage 5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3717032"/>
            <a:ext cx="2304256" cy="1728192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851920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5373216"/>
            <a:ext cx="25513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pohyb litosférických desek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12160" y="3068960"/>
            <a:ext cx="2162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nadměrné vodní srážky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3068960"/>
            <a:ext cx="2458365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1600" b="1" dirty="0" smtClean="0">
                <a:solidFill>
                  <a:srgbClr val="FF0000"/>
                </a:solidFill>
              </a:rPr>
              <a:t>rotující proudění vzduchu </a:t>
            </a:r>
          </a:p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při tropické bouři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35896" y="3068960"/>
            <a:ext cx="18934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 vysoké teploty </a:t>
            </a:r>
          </a:p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 tlaky uvnitř Země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84168" y="5373216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narušení podloží </a:t>
            </a:r>
          </a:p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 a zemská gravitace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35896" y="537321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elektrické výboje během bouřek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2" grpId="0"/>
      <p:bldP spid="14" grpId="0"/>
      <p:bldP spid="16" grpId="0"/>
      <p:bldP spid="19" grpId="0"/>
      <p:bldP spid="20" grpId="0"/>
      <p:bldP spid="21" grpId="0"/>
      <p:bldP spid="22" grpId="0"/>
      <p:bldP spid="23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0"/>
            <a:ext cx="4750468" cy="461665"/>
          </a:xfrm>
          <a:prstGeom prst="rect">
            <a:avLst/>
          </a:prstGeom>
          <a:solidFill>
            <a:srgbClr val="FF6600">
              <a:alpha val="5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NÁSLEDKY PŘÍRODNÍCH KATASTROF</a:t>
            </a:r>
            <a:endParaRPr lang="cs-CZ" sz="2400" b="1" dirty="0"/>
          </a:p>
        </p:txBody>
      </p:sp>
      <p:pic>
        <p:nvPicPr>
          <p:cNvPr id="4" name="Picture 2" descr="C:\Users\Čapková\AppData\Local\Microsoft\Windows\Temporary Internet Files\Content.IE5\LDAKE1SD\MP9004486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2714148" cy="2160240"/>
          </a:xfrm>
          <a:prstGeom prst="rect">
            <a:avLst/>
          </a:prstGeom>
          <a:noFill/>
        </p:spPr>
      </p:pic>
      <p:pic>
        <p:nvPicPr>
          <p:cNvPr id="5" name="Picture 2" descr="C:\Users\Čapková\Desktop\lesní polo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77072"/>
            <a:ext cx="2736305" cy="2160240"/>
          </a:xfrm>
          <a:prstGeom prst="rect">
            <a:avLst/>
          </a:prstGeom>
          <a:noFill/>
        </p:spPr>
      </p:pic>
      <p:pic>
        <p:nvPicPr>
          <p:cNvPr id="6" name="Picture 6" descr="C:\Users\Čapková\Desktop\důsledky zemětřesení Haiti 2010.jpg"/>
          <p:cNvPicPr>
            <a:picLocks noChangeAspect="1" noChangeArrowheads="1"/>
          </p:cNvPicPr>
          <p:nvPr/>
        </p:nvPicPr>
        <p:blipFill>
          <a:blip r:embed="rId4" cstate="print"/>
          <a:srcRect l="29224" t="24222" r="18560" b="25111"/>
          <a:stretch>
            <a:fillRect/>
          </a:stretch>
        </p:blipFill>
        <p:spPr bwMode="auto">
          <a:xfrm>
            <a:off x="251520" y="4077072"/>
            <a:ext cx="2736304" cy="2160240"/>
          </a:xfrm>
          <a:prstGeom prst="rect">
            <a:avLst/>
          </a:prstGeom>
          <a:noFill/>
        </p:spPr>
      </p:pic>
      <p:pic>
        <p:nvPicPr>
          <p:cNvPr id="8" name="Picture 7" descr="C:\Users\Čapková\Desktop\následky sesuv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077072"/>
            <a:ext cx="2736304" cy="2160239"/>
          </a:xfrm>
          <a:prstGeom prst="rect">
            <a:avLst/>
          </a:prstGeom>
          <a:noFill/>
        </p:spPr>
      </p:pic>
      <p:pic>
        <p:nvPicPr>
          <p:cNvPr id="9" name="Picture 8" descr="C:\Users\Čapková\Desktop\lávový prou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1196752"/>
            <a:ext cx="2736304" cy="216024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9552" y="476672"/>
            <a:ext cx="80666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Popiš následky některých přírodních ničivých sil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1" name="Picture 2" descr="C:\Users\Čapková\Desktop\následky tsunami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1196752"/>
            <a:ext cx="2712429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Čapková\AppData\Local\Microsoft\Windows\Temporary Internet Files\Content.IE5\LDAKE1SD\MP9004486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2714148" cy="2160240"/>
          </a:xfrm>
          <a:prstGeom prst="rect">
            <a:avLst/>
          </a:prstGeom>
          <a:noFill/>
        </p:spPr>
      </p:pic>
      <p:pic>
        <p:nvPicPr>
          <p:cNvPr id="5" name="Picture 2" descr="C:\Users\Čapková\Desktop\lesní polo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77072"/>
            <a:ext cx="2736305" cy="2160240"/>
          </a:xfrm>
          <a:prstGeom prst="rect">
            <a:avLst/>
          </a:prstGeom>
          <a:noFill/>
        </p:spPr>
      </p:pic>
      <p:pic>
        <p:nvPicPr>
          <p:cNvPr id="6" name="Picture 6" descr="C:\Users\Čapková\Desktop\důsledky zemětřesení Haiti 2010.jpg"/>
          <p:cNvPicPr>
            <a:picLocks noChangeAspect="1" noChangeArrowheads="1"/>
          </p:cNvPicPr>
          <p:nvPr/>
        </p:nvPicPr>
        <p:blipFill>
          <a:blip r:embed="rId4" cstate="print"/>
          <a:srcRect l="29224" t="24222" r="18560" b="25111"/>
          <a:stretch>
            <a:fillRect/>
          </a:stretch>
        </p:blipFill>
        <p:spPr bwMode="auto">
          <a:xfrm>
            <a:off x="251520" y="4077072"/>
            <a:ext cx="2736304" cy="2160240"/>
          </a:xfrm>
          <a:prstGeom prst="rect">
            <a:avLst/>
          </a:prstGeom>
          <a:noFill/>
        </p:spPr>
      </p:pic>
      <p:pic>
        <p:nvPicPr>
          <p:cNvPr id="8" name="Picture 7" descr="C:\Users\Čapková\Desktop\následky sesuv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4077072"/>
            <a:ext cx="2736304" cy="2160239"/>
          </a:xfrm>
          <a:prstGeom prst="rect">
            <a:avLst/>
          </a:prstGeom>
          <a:noFill/>
        </p:spPr>
      </p:pic>
      <p:pic>
        <p:nvPicPr>
          <p:cNvPr id="9" name="Picture 8" descr="C:\Users\Čapková\Desktop\lávový prou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1196752"/>
            <a:ext cx="2736304" cy="216024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851920" y="476672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356992"/>
            <a:ext cx="23942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sucho</a:t>
            </a:r>
            <a:r>
              <a:rPr lang="cs-CZ" sz="1600" b="1" dirty="0" smtClean="0"/>
              <a:t> </a:t>
            </a:r>
            <a:r>
              <a:rPr lang="cs-CZ" sz="1600" b="1" dirty="0" smtClean="0">
                <a:solidFill>
                  <a:srgbClr val="002060"/>
                </a:solidFill>
              </a:rPr>
              <a:t>z nedostatku srážek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6237312"/>
            <a:ext cx="23246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   </a:t>
            </a:r>
            <a:r>
              <a:rPr lang="cs-CZ" sz="1600" b="1" dirty="0" smtClean="0">
                <a:solidFill>
                  <a:srgbClr val="FF0000"/>
                </a:solidFill>
              </a:rPr>
              <a:t>lesní polom </a:t>
            </a:r>
            <a:r>
              <a:rPr lang="cs-CZ" sz="1600" b="1" dirty="0" smtClean="0">
                <a:solidFill>
                  <a:srgbClr val="002060"/>
                </a:solidFill>
              </a:rPr>
              <a:t>po vichřici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3356992"/>
            <a:ext cx="18045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spoušť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600" b="1" dirty="0" smtClean="0">
                <a:solidFill>
                  <a:srgbClr val="002060"/>
                </a:solidFill>
              </a:rPr>
              <a:t>po tsunami</a:t>
            </a:r>
            <a:endParaRPr lang="cs-CZ" sz="16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3356992"/>
            <a:ext cx="26885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lávový proud </a:t>
            </a:r>
            <a:r>
              <a:rPr lang="cs-CZ" sz="1600" b="1" dirty="0" smtClean="0">
                <a:solidFill>
                  <a:srgbClr val="002060"/>
                </a:solidFill>
              </a:rPr>
              <a:t>po erupci sopky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6237312"/>
            <a:ext cx="25517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poškození silnice </a:t>
            </a:r>
            <a:r>
              <a:rPr lang="cs-CZ" sz="1600" b="1" dirty="0" smtClean="0">
                <a:solidFill>
                  <a:srgbClr val="002060"/>
                </a:solidFill>
              </a:rPr>
              <a:t>po sesuvu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6237312"/>
            <a:ext cx="27188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zkáza </a:t>
            </a:r>
            <a:r>
              <a:rPr lang="cs-CZ" sz="1600" b="1" dirty="0" smtClean="0">
                <a:solidFill>
                  <a:srgbClr val="002060"/>
                </a:solidFill>
              </a:rPr>
              <a:t>po ničivém zemětřesení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95736" y="0"/>
            <a:ext cx="4750468" cy="461665"/>
          </a:xfrm>
          <a:prstGeom prst="rect">
            <a:avLst/>
          </a:prstGeom>
          <a:solidFill>
            <a:srgbClr val="FF6600">
              <a:alpha val="5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NÁSLEDKY PŘÍRODNÍCH KATASTROF</a:t>
            </a:r>
            <a:endParaRPr lang="cs-CZ" sz="2400" b="1" dirty="0"/>
          </a:p>
        </p:txBody>
      </p:sp>
      <p:pic>
        <p:nvPicPr>
          <p:cNvPr id="20" name="Picture 2" descr="C:\Users\Čapková\Desktop\následky tsunami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1196752"/>
            <a:ext cx="2712429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C:\Users\Čapková\Desktop\seizmogra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484784"/>
            <a:ext cx="2664296" cy="1944216"/>
          </a:xfrm>
          <a:prstGeom prst="rect">
            <a:avLst/>
          </a:prstGeom>
          <a:noFill/>
        </p:spPr>
      </p:pic>
      <p:pic>
        <p:nvPicPr>
          <p:cNvPr id="4" name="Picture 4" descr="C:\Users\Čapková\Desktop\synoptická map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2673297" cy="1944216"/>
          </a:xfrm>
          <a:prstGeom prst="rect">
            <a:avLst/>
          </a:prstGeom>
          <a:noFill/>
          <a:ln w="3175">
            <a:solidFill>
              <a:schemeClr val="bg2">
                <a:lumMod val="75000"/>
              </a:schemeClr>
            </a:solidFill>
          </a:ln>
        </p:spPr>
      </p:pic>
      <p:pic>
        <p:nvPicPr>
          <p:cNvPr id="5" name="Picture 3" descr="C:\Users\Čapková\Desktop\protipovodňové zábran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149080"/>
            <a:ext cx="2664296" cy="1800200"/>
          </a:xfrm>
          <a:prstGeom prst="rect">
            <a:avLst/>
          </a:prstGeom>
          <a:noFill/>
        </p:spPr>
      </p:pic>
      <p:pic>
        <p:nvPicPr>
          <p:cNvPr id="6" name="Picture 6" descr="File:VNIIOarctic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149080"/>
            <a:ext cx="2670254" cy="177571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0"/>
            <a:ext cx="8784976" cy="461665"/>
          </a:xfrm>
          <a:prstGeom prst="rect">
            <a:avLst/>
          </a:prstGeom>
          <a:solidFill>
            <a:srgbClr val="FFC000">
              <a:alpha val="50196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PŘEDPOVĚDI PŘÍRODNÍCH KATASTROF A OPATŘENÍ PROTI ŠKODÁM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620688"/>
            <a:ext cx="6912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Příklady možností předpovědí a opatření 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2" name="Picture 4" descr="C:\Users\Čapková\Desktop\vulkanologické měření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1484784"/>
            <a:ext cx="2664296" cy="1944216"/>
          </a:xfrm>
          <a:prstGeom prst="rect">
            <a:avLst/>
          </a:prstGeom>
          <a:noFill/>
        </p:spPr>
      </p:pic>
      <p:pic>
        <p:nvPicPr>
          <p:cNvPr id="9" name="Picture 5" descr="C:\Users\Čapková\Desktop\evakuac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4149080"/>
            <a:ext cx="2664296" cy="18002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1520" y="3429000"/>
            <a:ext cx="3018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meteorologické vyhodnocení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3429000"/>
            <a:ext cx="2356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vulkanologické měření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3429000"/>
            <a:ext cx="232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seizmografické měření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949280"/>
            <a:ext cx="2075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geologický výzkum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5949280"/>
            <a:ext cx="2580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protipovodňové opatření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5949280"/>
            <a:ext cx="2338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evakuace obyvatelstva</a:t>
            </a:r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0" descr="C:\Users\Čapková\Desktop\hasiči"/>
          <p:cNvPicPr>
            <a:picLocks noChangeAspect="1" noChangeArrowheads="1"/>
          </p:cNvPicPr>
          <p:nvPr/>
        </p:nvPicPr>
        <p:blipFill>
          <a:blip r:embed="rId2" cstate="print"/>
          <a:srcRect l="5377" t="13216" r="5895" b="4835"/>
          <a:stretch>
            <a:fillRect/>
          </a:stretch>
        </p:blipFill>
        <p:spPr bwMode="auto">
          <a:xfrm>
            <a:off x="395536" y="908720"/>
            <a:ext cx="2952328" cy="2448272"/>
          </a:xfrm>
          <a:prstGeom prst="rect">
            <a:avLst/>
          </a:prstGeom>
          <a:noFill/>
        </p:spPr>
      </p:pic>
      <p:pic>
        <p:nvPicPr>
          <p:cNvPr id="3" name="Picture 4" descr="C:\Users\Čapková\AppData\Local\Microsoft\Windows\Temporary Internet Files\Content.IE5\O1OZDZ1E\MP900402679[1].jpg"/>
          <p:cNvPicPr>
            <a:picLocks noChangeAspect="1" noChangeArrowheads="1"/>
          </p:cNvPicPr>
          <p:nvPr/>
        </p:nvPicPr>
        <p:blipFill>
          <a:blip r:embed="rId3" cstate="print"/>
          <a:srcRect t="7407" r="10526" b="7407"/>
          <a:stretch>
            <a:fillRect/>
          </a:stretch>
        </p:blipFill>
        <p:spPr bwMode="auto">
          <a:xfrm>
            <a:off x="3707904" y="908720"/>
            <a:ext cx="1722858" cy="2448272"/>
          </a:xfrm>
          <a:prstGeom prst="rect">
            <a:avLst/>
          </a:prstGeom>
          <a:noFill/>
        </p:spPr>
      </p:pic>
      <p:pic>
        <p:nvPicPr>
          <p:cNvPr id="4" name="Picture 9" descr="C:\Users\Čapková\AppData\Local\Microsoft\Windows\Temporary Internet Files\Content.IE5\FBV1S1E4\MP900400435[1].jpg"/>
          <p:cNvPicPr>
            <a:picLocks noChangeAspect="1" noChangeArrowheads="1"/>
          </p:cNvPicPr>
          <p:nvPr/>
        </p:nvPicPr>
        <p:blipFill>
          <a:blip r:embed="rId4" cstate="print"/>
          <a:srcRect r="5556"/>
          <a:stretch>
            <a:fillRect/>
          </a:stretch>
        </p:blipFill>
        <p:spPr bwMode="auto">
          <a:xfrm>
            <a:off x="5796136" y="908720"/>
            <a:ext cx="2952328" cy="2448272"/>
          </a:xfrm>
          <a:prstGeom prst="rect">
            <a:avLst/>
          </a:prstGeom>
          <a:noFill/>
        </p:spPr>
      </p:pic>
      <p:pic>
        <p:nvPicPr>
          <p:cNvPr id="5" name="Picture 2" descr="C:\Users\Čapková\AppData\Local\Microsoft\Windows\Temporary Internet Files\Content.IE5\FBV1S1E4\MP900423640[1].jpg"/>
          <p:cNvPicPr>
            <a:picLocks noChangeAspect="1" noChangeArrowheads="1"/>
          </p:cNvPicPr>
          <p:nvPr/>
        </p:nvPicPr>
        <p:blipFill>
          <a:blip r:embed="rId5" cstate="print"/>
          <a:srcRect l="14722" r="9722" b="3846"/>
          <a:stretch>
            <a:fillRect/>
          </a:stretch>
        </p:blipFill>
        <p:spPr bwMode="auto">
          <a:xfrm>
            <a:off x="5796136" y="3717032"/>
            <a:ext cx="2952328" cy="2448272"/>
          </a:xfrm>
          <a:prstGeom prst="rect">
            <a:avLst/>
          </a:prstGeom>
          <a:noFill/>
        </p:spPr>
      </p:pic>
      <p:pic>
        <p:nvPicPr>
          <p:cNvPr id="7" name="Picture 6" descr="C:\Users\Čapková\AppData\Local\Microsoft\Windows\Temporary Internet Files\Content.IE5\FBV1S1E4\MP9004317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3717032"/>
            <a:ext cx="1728192" cy="2448272"/>
          </a:xfrm>
          <a:prstGeom prst="rect">
            <a:avLst/>
          </a:prstGeom>
          <a:noFill/>
        </p:spPr>
      </p:pic>
      <p:pic>
        <p:nvPicPr>
          <p:cNvPr id="6" name="Picture 8" descr="C:\Users\Čapková\AppData\Local\Microsoft\Windows\Temporary Internet Files\Content.IE5\JAP29NSA\MP900402701[1].jpg"/>
          <p:cNvPicPr>
            <a:picLocks noChangeAspect="1" noChangeArrowheads="1"/>
          </p:cNvPicPr>
          <p:nvPr/>
        </p:nvPicPr>
        <p:blipFill>
          <a:blip r:embed="rId7" cstate="print"/>
          <a:srcRect t="23931" b="7692"/>
          <a:stretch>
            <a:fillRect/>
          </a:stretch>
        </p:blipFill>
        <p:spPr bwMode="auto">
          <a:xfrm>
            <a:off x="395536" y="3717032"/>
            <a:ext cx="2952328" cy="244827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339752" y="0"/>
            <a:ext cx="4464496" cy="461665"/>
          </a:xfrm>
          <a:prstGeom prst="rect">
            <a:avLst/>
          </a:prstGeom>
          <a:solidFill>
            <a:schemeClr val="accent1">
              <a:lumMod val="40000"/>
              <a:lumOff val="6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SLOŽKY ZÁCHRANNÉHO SYSTÉMU 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a zajímavostí z učiva o přírodních katastrofách.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učebnicemi a svými poznámkami.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80528" y="476672"/>
            <a:ext cx="770485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Zdroj:</a:t>
            </a:r>
          </a:p>
          <a:p>
            <a:r>
              <a:rPr lang="cs-CZ" sz="2400" dirty="0" smtClean="0"/>
              <a:t>        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395536" y="263691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536" y="2204864"/>
            <a:ext cx="2230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Použité obrázky: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5536" y="1700808"/>
            <a:ext cx="13681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</p:txBody>
      </p:sp>
      <p:pic>
        <p:nvPicPr>
          <p:cNvPr id="7173" name="Picture 5" descr="Náhled cs.wikipedia.org">
            <a:hlinkClick r:id="rId3" tooltip="Přejít na: http://cs.wikipedia.org/wiki/Hlavn%C3%AD_strana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25" y="-95250"/>
            <a:ext cx="952500" cy="9525"/>
          </a:xfrm>
          <a:prstGeom prst="rect">
            <a:avLst/>
          </a:prstGeom>
          <a:noFill/>
        </p:spPr>
      </p:pic>
      <p:pic>
        <p:nvPicPr>
          <p:cNvPr id="8" name="Picture 3" descr="C:\Users\Čapková\Desktop\tornád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284984"/>
            <a:ext cx="984109" cy="73808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259632" y="3140968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JUSTIN1569 AT EN.WIKIPEDIA.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http://commons.wikimedia.org/wiki/File:F5_tornado_Elie_Manitoba_2007.jpg?uselang=cs </a:t>
            </a:r>
            <a:endParaRPr lang="cs-CZ" dirty="0"/>
          </a:p>
        </p:txBody>
      </p:sp>
      <p:pic>
        <p:nvPicPr>
          <p:cNvPr id="14" name="Picture 6" descr="C:\Users\Čapková\Desktop\povodeň-Berounka 200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221088"/>
            <a:ext cx="1008112" cy="72008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59632" y="4365104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CHE.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12.4.2013]. Dostupný na WWW: http://cs.wikipedia.org/wiki/Soubor:Povoden_2002_hlasna_treban.jpg </a:t>
            </a:r>
            <a:endParaRPr lang="cs-CZ" dirty="0"/>
          </a:p>
        </p:txBody>
      </p:sp>
      <p:pic>
        <p:nvPicPr>
          <p:cNvPr id="16" name="Picture 7" descr="C:\Users\Čapková\Desktop\lavin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085184"/>
            <a:ext cx="1008112" cy="66864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259632" y="5085184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CHAGAI.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12.4.2013]. Dostupný na WWW: http://cs.wikipedia.org/wiki/Soubor:Avalanche_on_Everest.JPG </a:t>
            </a:r>
            <a:endParaRPr lang="cs-CZ" dirty="0"/>
          </a:p>
        </p:txBody>
      </p:sp>
      <p:pic>
        <p:nvPicPr>
          <p:cNvPr id="18" name="Picture 9" descr="C:\Users\Čapková\Desktop\velký sesuv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877272"/>
            <a:ext cx="1008112" cy="72008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259632" y="5733256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PETER STURM.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http://commons.wikimedia.org/wiki/File:Bergsturz-bei-Morignone.jpg?uselang=cs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187624" y="188640"/>
            <a:ext cx="75963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U.S. AIR FORCE PHOTO BY EDWARD ASPERA JR..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http://commons.wikimedia.org/wiki/File:Lightning3.jpg?uselang=cs </a:t>
            </a:r>
            <a:endParaRPr lang="cs-CZ" dirty="0"/>
          </a:p>
        </p:txBody>
      </p:sp>
      <p:pic>
        <p:nvPicPr>
          <p:cNvPr id="3075" name="Picture 3" descr="C:\Users\Čapková\Desktop\bouřka - bles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648072" cy="792088"/>
          </a:xfrm>
          <a:prstGeom prst="rect">
            <a:avLst/>
          </a:prstGeom>
          <a:noFill/>
        </p:spPr>
      </p:pic>
      <p:pic>
        <p:nvPicPr>
          <p:cNvPr id="3076" name="Picture 4" descr="C:\Users\Čapková\Desktop\sop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268760"/>
            <a:ext cx="648072" cy="79208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187624" y="1124744"/>
            <a:ext cx="73448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WOLFGANGBEYER.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http://commons.wikimedia.org/wiki/File:Stromboli_Eruption.jpg?uselang=cs </a:t>
            </a:r>
            <a:endParaRPr lang="cs-CZ" dirty="0"/>
          </a:p>
        </p:txBody>
      </p:sp>
      <p:pic>
        <p:nvPicPr>
          <p:cNvPr id="17" name="Picture 7" descr="C:\Users\Čapková\Desktop\zemětřes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276872"/>
            <a:ext cx="864096" cy="648072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187624" y="2060848"/>
            <a:ext cx="7812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MATTHEW MAYER.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http://commons.wikimedia.org/wiki/File:Chennai_damage_5.jpg?uselang=cs </a:t>
            </a:r>
            <a:endParaRPr lang="cs-CZ" dirty="0"/>
          </a:p>
        </p:txBody>
      </p:sp>
      <p:pic>
        <p:nvPicPr>
          <p:cNvPr id="19" name="Picture 10" descr="C:\Users\Čapková\Desktop\důsledek povoně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284984"/>
            <a:ext cx="866634" cy="648072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187624" y="2996952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PERETZ PARTENSKY.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http://commons.wikimedia.org/wiki/File:Destroyed_Homes_(7238118658).jpg?uselang=cs </a:t>
            </a:r>
            <a:endParaRPr lang="cs-CZ" dirty="0"/>
          </a:p>
        </p:txBody>
      </p:sp>
      <p:pic>
        <p:nvPicPr>
          <p:cNvPr id="21" name="Picture 3" descr="C:\Users\Čapková\Desktop\oběti na žívotech-zemětřesení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365104"/>
            <a:ext cx="936104" cy="680803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187624" y="4221088"/>
            <a:ext cx="79563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COURTESY OF MINIWIKI.ORG.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http://commons.wikimedia.org/wiki/File:Sichuan_earthquake_building_collasped..JPG?uselang=cs </a:t>
            </a:r>
            <a:endParaRPr lang="cs-CZ" dirty="0"/>
          </a:p>
        </p:txBody>
      </p:sp>
      <p:pic>
        <p:nvPicPr>
          <p:cNvPr id="23" name="Picture 8" descr="C:\Users\Čapková\Desktop\lávový proud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3" y="5589240"/>
            <a:ext cx="936104" cy="601781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1187624" y="5445224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R.W. DECKER..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http://commons.wikimedia.org/wiki/File:Aa_channel_flow_from_Mauna_Loa.jpg?uselang=cs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259632" y="1412776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UN PHOTO/LOGAN ABASSI.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i="1" dirty="0" err="1" smtClean="0"/>
              <a:t>wik</a:t>
            </a:r>
            <a:r>
              <a:rPr lang="cs-CZ" dirty="0" smtClean="0"/>
              <a:t> [online]. [cit. 12.4.2013]. Dostupný na WWW: http://cs.wikipedia.org/wiki/Soubor:2010_Haiti_earthquake_damage4.jpg </a:t>
            </a:r>
            <a:endParaRPr lang="cs-CZ" dirty="0"/>
          </a:p>
        </p:txBody>
      </p:sp>
      <p:pic>
        <p:nvPicPr>
          <p:cNvPr id="4102" name="Picture 6" descr="C:\Users\Čapková\Desktop\důsledky zemětřesení Haiti 2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12776"/>
            <a:ext cx="972867" cy="648072"/>
          </a:xfrm>
          <a:prstGeom prst="rect">
            <a:avLst/>
          </a:prstGeom>
          <a:noFill/>
        </p:spPr>
      </p:pic>
      <p:pic>
        <p:nvPicPr>
          <p:cNvPr id="22" name="Picture 2" descr="C:\Users\Čapková\Desktop\lesní polo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348880"/>
            <a:ext cx="936104" cy="675019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259632" y="2348880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HUHULENIK.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12.4.2013]. Dostupný na WWW: http://cs.wikipedia.org/wiki/Soubor:Poledn%C3%ADk_(15).jpg </a:t>
            </a:r>
            <a:endParaRPr lang="cs-CZ" dirty="0"/>
          </a:p>
        </p:txBody>
      </p:sp>
      <p:pic>
        <p:nvPicPr>
          <p:cNvPr id="24" name="Picture 7" descr="C:\Users\Čapková\Desktop\následky sesuv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212976"/>
            <a:ext cx="948574" cy="648072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1259632" y="3068960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LC055A.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http://commons.wikimedia.org/wiki/File:Fukuoka_Earthquake_20050605_Shikanoshima.jpg?uselang=cs </a:t>
            </a:r>
            <a:endParaRPr lang="cs-CZ" dirty="0"/>
          </a:p>
        </p:txBody>
      </p:sp>
      <p:pic>
        <p:nvPicPr>
          <p:cNvPr id="26" name="Picture 4" descr="C:\Users\Čapková\Desktop\synoptická map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4077072"/>
            <a:ext cx="936104" cy="680803"/>
          </a:xfrm>
          <a:prstGeom prst="rect">
            <a:avLst/>
          </a:prstGeom>
          <a:noFill/>
          <a:ln w="3175">
            <a:solidFill>
              <a:schemeClr val="bg2">
                <a:lumMod val="75000"/>
              </a:schemeClr>
            </a:solidFill>
          </a:ln>
        </p:spPr>
      </p:pic>
      <p:sp>
        <p:nvSpPr>
          <p:cNvPr id="27" name="Obdélník 26"/>
          <p:cNvSpPr/>
          <p:nvPr/>
        </p:nvSpPr>
        <p:spPr>
          <a:xfrm>
            <a:off x="1259632" y="4077072"/>
            <a:ext cx="7525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SIMON EUGSTER.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12.4.2013]. Dostupný na WWW: http://cs.wikipedia.org/wiki/Soubor:Wetterkarte_mit_Okklusion.png </a:t>
            </a:r>
            <a:endParaRPr lang="cs-CZ" dirty="0"/>
          </a:p>
        </p:txBody>
      </p:sp>
      <p:pic>
        <p:nvPicPr>
          <p:cNvPr id="28" name="Picture 7" descr="C:\Users\Čapková\Desktop\seizmograf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941168"/>
            <a:ext cx="960107" cy="720080"/>
          </a:xfrm>
          <a:prstGeom prst="rect">
            <a:avLst/>
          </a:prstGeom>
          <a:noFill/>
        </p:spPr>
      </p:pic>
      <p:sp>
        <p:nvSpPr>
          <p:cNvPr id="29" name="Obdélník 28"/>
          <p:cNvSpPr/>
          <p:nvPr/>
        </p:nvSpPr>
        <p:spPr>
          <a:xfrm>
            <a:off x="1259632" y="4941168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YAMAGUCHI</a:t>
            </a:r>
            <a:r>
              <a:rPr lang="ja-JP" altLang="en-US" dirty="0" smtClean="0"/>
              <a:t>先生</a:t>
            </a:r>
            <a:r>
              <a:rPr lang="en-US" altLang="ja-JP" dirty="0" smtClean="0"/>
              <a:t>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12.4.2013]. Dostupný na WWW: http://cs.wikipedia.org/wiki/Soubor:Kinemetrics_seismograph.jpg </a:t>
            </a:r>
            <a:endParaRPr lang="cs-CZ" dirty="0"/>
          </a:p>
        </p:txBody>
      </p:sp>
      <p:pic>
        <p:nvPicPr>
          <p:cNvPr id="31" name="Picture 4" descr="C:\Users\Čapková\Desktop\vulkanologické měření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805264"/>
            <a:ext cx="936104" cy="683103"/>
          </a:xfrm>
          <a:prstGeom prst="rect">
            <a:avLst/>
          </a:prstGeom>
          <a:noFill/>
        </p:spPr>
      </p:pic>
      <p:sp>
        <p:nvSpPr>
          <p:cNvPr id="32" name="Obdélník 31"/>
          <p:cNvSpPr/>
          <p:nvPr/>
        </p:nvSpPr>
        <p:spPr>
          <a:xfrm>
            <a:off x="1259632" y="5733256"/>
            <a:ext cx="78843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B.NAVEZ.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http://commons.wikimedia.org/wiki/File:ReunionFournaise_GPSMonitoringStation.JPG?uselang=cs </a:t>
            </a:r>
            <a:endParaRPr lang="cs-CZ" dirty="0"/>
          </a:p>
        </p:txBody>
      </p:sp>
      <p:pic>
        <p:nvPicPr>
          <p:cNvPr id="16" name="Picture 2" descr="C:\Users\Čapková\Desktop\následky tsunami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04664"/>
            <a:ext cx="936104" cy="670981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259632" y="188640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SARVODAYA SHRAMADANA.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</a:t>
            </a:r>
          </a:p>
          <a:p>
            <a:r>
              <a:rPr lang="cs-CZ" dirty="0" smtClean="0"/>
              <a:t>Dostupný na WWW:        http://commons.wikimedia.org/wiki/File:Family_by_their_collapsed_home,_Mount_Lavinia_2.jpg?uselang=cs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1331640" y="404664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NORDSPB.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http://commons.wikimedia.org/wiki/File:VNIIOarctic.jpg?uselang=cs </a:t>
            </a:r>
            <a:endParaRPr lang="cs-CZ" dirty="0"/>
          </a:p>
        </p:txBody>
      </p:sp>
      <p:pic>
        <p:nvPicPr>
          <p:cNvPr id="11" name="Picture 6" descr="File:VNIIOarcti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60648"/>
            <a:ext cx="999535" cy="72008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331640" y="1268760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OIKOS-TEAM.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http://commons.wikimedia.org/wiki/File:Communit1.jpg?uselang=cs </a:t>
            </a:r>
            <a:endParaRPr lang="cs-CZ" dirty="0"/>
          </a:p>
        </p:txBody>
      </p:sp>
      <p:pic>
        <p:nvPicPr>
          <p:cNvPr id="13" name="Picture 3" descr="C:\Users\Čapková\Desktop\protipovodňové zábran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268760"/>
            <a:ext cx="1008112" cy="681157"/>
          </a:xfrm>
          <a:prstGeom prst="rect">
            <a:avLst/>
          </a:prstGeom>
          <a:noFill/>
        </p:spPr>
      </p:pic>
      <p:pic>
        <p:nvPicPr>
          <p:cNvPr id="14" name="Picture 5" descr="C:\Users\Čapková\Desktop\evakua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348880"/>
            <a:ext cx="1044433" cy="694249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331640" y="2060848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WIN HENDERSON.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http://commons.wikimedia.org/wiki/File:FEMA_-_15104_-_Photograph_by_Win_Henderson_taken_on_08-31-2005_in_Louisiana.jpg?uselang=cs </a:t>
            </a:r>
            <a:endParaRPr lang="cs-CZ" dirty="0"/>
          </a:p>
        </p:txBody>
      </p:sp>
      <p:pic>
        <p:nvPicPr>
          <p:cNvPr id="16" name="Picture 10" descr="C:\Users\Čapková\Desktop\hasiči"/>
          <p:cNvPicPr>
            <a:picLocks noChangeAspect="1" noChangeArrowheads="1"/>
          </p:cNvPicPr>
          <p:nvPr/>
        </p:nvPicPr>
        <p:blipFill>
          <a:blip r:embed="rId6" cstate="print"/>
          <a:srcRect l="5377" t="13216" r="5895" b="4835"/>
          <a:stretch>
            <a:fillRect/>
          </a:stretch>
        </p:blipFill>
        <p:spPr bwMode="auto">
          <a:xfrm>
            <a:off x="179512" y="3429000"/>
            <a:ext cx="1008112" cy="86809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331640" y="3284984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ALEXANDER BLUM.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12.4.2013]. Dostupný na WWW: http://commons.wikimedia.org/wiki/File:Feuerwehreinsatz%C3%BCbung.JPG?uselang=cs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13493</TotalTime>
  <Words>838</Words>
  <Application>Microsoft Office PowerPoint</Application>
  <PresentationFormat>Předvádění na obrazovce (4:3)</PresentationFormat>
  <Paragraphs>138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1_Motiv sady Office</vt:lpstr>
      <vt:lpstr>Snímek 1</vt:lpstr>
      <vt:lpstr>PŘÍRODNÍ  KATASTROFY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1154</cp:revision>
  <dcterms:created xsi:type="dcterms:W3CDTF">2011-12-27T20:15:32Z</dcterms:created>
  <dcterms:modified xsi:type="dcterms:W3CDTF">2013-05-17T02:00:27Z</dcterms:modified>
</cp:coreProperties>
</file>