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14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69" autoAdjust="0"/>
    <p:restoredTop sz="94660"/>
  </p:normalViewPr>
  <p:slideViewPr>
    <p:cSldViewPr>
      <p:cViewPr>
        <p:scale>
          <a:sx n="100" d="100"/>
          <a:sy n="100" d="100"/>
        </p:scale>
        <p:origin x="162" y="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C22317-E09F-4B9D-8944-594016BBDB4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3E9F2A-3CEF-4353-8AC9-2F06DA204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86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3E9F2A-3CEF-4353-8AC9-2F06DA20420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220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</p:grpSp>
      <p:sp>
        <p:nvSpPr>
          <p:cNvPr id="8231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Click to edit Master title style</a:t>
            </a:r>
          </a:p>
        </p:txBody>
      </p:sp>
      <p:sp>
        <p:nvSpPr>
          <p:cNvPr id="8232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Click to edit Master subtitle style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9BBA5-1B6E-4CF7-A347-876F4E3293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F7C4AE-62AA-4DD3-AD1C-DB86D694CD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D2B8A4-4D73-46D2-ADEC-1E7DA87D1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0DFA94-37F6-4B2E-BBAB-F4652555D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D16385-B5C4-419F-A053-98A2EEB15F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2BBE99-6294-42CB-AC3F-74979213D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0F498E-BB19-4807-98C2-54F367F71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33950D-510F-4287-BED0-C32311222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77F87-284D-4231-BB9B-526A8BF7D2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B154A3-D929-4624-922D-6599EFB89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3898DA-3518-4C46-BC10-4AD23FCC9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47050-0500-41A6-B9D3-01B7C9550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B82B35-8DFA-4690-BF55-B8F4AE237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Nadpis, 2 obsahy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56AA20-1826-4741-8EF7-C5DB21DFE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7171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72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73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7175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76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77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78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79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0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1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2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3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4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5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6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187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</p:grpSp>
        <p:sp>
          <p:nvSpPr>
            <p:cNvPr id="7188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89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2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3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4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5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6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7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198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7200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201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202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203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  <p:sp>
            <p:nvSpPr>
              <p:cNvPr id="7204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spcBef>
                    <a:spcPct val="50000"/>
                  </a:spcBef>
                  <a:buFontTx/>
                  <a:buChar char="•"/>
                  <a:defRPr/>
                </a:pPr>
                <a:endParaRPr lang="cs-CZ"/>
              </a:p>
            </p:txBody>
          </p:sp>
        </p:grpSp>
        <p:sp>
          <p:nvSpPr>
            <p:cNvPr id="7205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  <p:sp>
          <p:nvSpPr>
            <p:cNvPr id="7206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spcBef>
                  <a:spcPct val="50000"/>
                </a:spcBef>
                <a:buFontTx/>
                <a:buChar char="•"/>
                <a:defRPr/>
              </a:pPr>
              <a:endParaRPr lang="cs-CZ"/>
            </a:p>
          </p:txBody>
        </p:sp>
      </p:grpSp>
      <p:sp>
        <p:nvSpPr>
          <p:cNvPr id="7207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7208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209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210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CEC21EE2-3618-4EC0-A4BE-0EEF9014C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211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6" r:id="rId1"/>
    <p:sldLayoutId id="2147483665" r:id="rId2"/>
    <p:sldLayoutId id="2147483664" r:id="rId3"/>
    <p:sldLayoutId id="2147483663" r:id="rId4"/>
    <p:sldLayoutId id="2147483662" r:id="rId5"/>
    <p:sldLayoutId id="2147483661" r:id="rId6"/>
    <p:sldLayoutId id="2147483660" r:id="rId7"/>
    <p:sldLayoutId id="2147483659" r:id="rId8"/>
    <p:sldLayoutId id="2147483658" r:id="rId9"/>
    <p:sldLayoutId id="2147483657" r:id="rId10"/>
    <p:sldLayoutId id="2147483656" r:id="rId11"/>
    <p:sldLayoutId id="2147483655" r:id="rId12"/>
    <p:sldLayoutId id="2147483654" r:id="rId13"/>
    <p:sldLayoutId id="2147483653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ivelo.cz/cyklo-trasy/podel-ceskych-rek-morava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turistik.cz/cz/kraje/pardubicky-kraj/okres-usti-nad-orlici/dolni-morava/pramen-moravy/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Morava_reka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://cs.wikipedia.org/wiki/Soubor:Be%C4%8Dva_River_(CZE).jpg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8.jpeg"/><Relationship Id="rId4" Type="http://schemas.openxmlformats.org/officeDocument/2006/relationships/hyperlink" Target="http://chalupaulipy.sweb.cz/splav.JP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panoramio.com/photo/48574658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.jpg"/><Relationship Id="rId4" Type="http://schemas.openxmlformats.org/officeDocument/2006/relationships/hyperlink" Target="http://nature.hyperlink.cz/uh/Olsava.ht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inline-online.cz/node/253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jpeg"/><Relationship Id="rId4" Type="http://schemas.openxmlformats.org/officeDocument/2006/relationships/hyperlink" Target="http://regiony.ic.cz/index.php?clanek=vodstvo&amp;dir=zlin&amp;menu=zlin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e%C4%8Dva_River_(CZE).jpg" TargetMode="External"/><Relationship Id="rId13" Type="http://schemas.openxmlformats.org/officeDocument/2006/relationships/hyperlink" Target="http://www.mesto-kunovice.cz/a/ba%C5%A5%C5%AFv-kan%C3%A1l" TargetMode="External"/><Relationship Id="rId3" Type="http://schemas.openxmlformats.org/officeDocument/2006/relationships/hyperlink" Target="http://cs.wikipedia.org/wiki/Soubor:Morava_reka.JPG" TargetMode="External"/><Relationship Id="rId7" Type="http://schemas.openxmlformats.org/officeDocument/2006/relationships/hyperlink" Target="http://cs.wikipedia.org/wiki/Soubor:Be%C4%8Dva_River_(CZE).jpg" TargetMode="External"/><Relationship Id="rId12" Type="http://schemas.openxmlformats.org/officeDocument/2006/relationships/hyperlink" Target="http://regiony.ic.cz/index.php?clanek=vodstvo&amp;dir=zlin&amp;menu=zlin" TargetMode="External"/><Relationship Id="rId2" Type="http://schemas.openxmlformats.org/officeDocument/2006/relationships/hyperlink" Target="http://www.batacanal.cz/2007/index.htm" TargetMode="External"/><Relationship Id="rId16" Type="http://schemas.openxmlformats.org/officeDocument/2006/relationships/hyperlink" Target="https://www.google.cz/search?q=Ba%C5%A5%C5%AFv+kan%C3%A1l+historie&amp;hl=cs&amp;source=lnms&amp;tbm=isch&amp;sa=X&amp;ei=xe2UUbbZGcLcswbq1IDoDg&amp;ved=0CAcQ_AUoAQ&amp;biw=1252&amp;bih=609#imgrc=EhyFJeew9g-HhM%3A%3BefBsMyy2JNIcpM%3Bhttp%253A%252F%252Fwww.batuvkanal.info%252FO-vodnim-toku%252FHistorie-plavebniho-kanalu%252F188.thumbnail.ashx%3Bhttp%253A%252F%252Fwww.batuvkanal.info%252FO-vodnim-toku%252FHistorie-plavebniho-kanalu%252F2P-7.article.aspx%3B170%3B11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halupaulipy.sweb.cz/splav.JPE" TargetMode="External"/><Relationship Id="rId11" Type="http://schemas.openxmlformats.org/officeDocument/2006/relationships/hyperlink" Target="http://www.inline-online.cz/node/253" TargetMode="External"/><Relationship Id="rId5" Type="http://schemas.openxmlformats.org/officeDocument/2006/relationships/hyperlink" Target="http://files.imadlenka.webnode.cz/200000289-7762b785d4/CZ-slepa_mapa.PNG" TargetMode="External"/><Relationship Id="rId15" Type="http://schemas.openxmlformats.org/officeDocument/2006/relationships/hyperlink" Target="https://www.google.cz/search?q=Ba%C5%A5%C5%AFv+kan%C3%A1l+historie&amp;hl=cs&amp;source=lnms&amp;tbm=isch&amp;sa=X&amp;ei=xe2UUbbZGcLcswbq1IDoDg&amp;ved=0CAcQ_AUoAQ&amp;biw=1252&amp;bih=609#imgrc=9UBdn-KLBrJN5M%3A%3B4miUuPLIdE_xVM%3Bhttp%253A%252F%252Fwww.ub.cz%252FPublic%252FImages%252FUser%252F50%252FBatuv-kanal-1.JPG%3Bhttp%253A%252F%252Fwww.ub.cz%252Fpages.aspx%253Frp%253D5%2526id%253D111%2526expandMenu%253D173%3B600%3B400" TargetMode="External"/><Relationship Id="rId10" Type="http://schemas.openxmlformats.org/officeDocument/2006/relationships/hyperlink" Target="http://nature.hyperlink.cz/uh/Olsava.htm" TargetMode="External"/><Relationship Id="rId4" Type="http://schemas.openxmlformats.org/officeDocument/2006/relationships/hyperlink" Target="http://www.turistik.cz/cz/kraje/pardubicky-kraj/okres-usti-nad-orlici/dolni-morava/pramen-moravy/" TargetMode="External"/><Relationship Id="rId9" Type="http://schemas.openxmlformats.org/officeDocument/2006/relationships/hyperlink" Target="http://www.panoramio.com/photo/48574658" TargetMode="External"/><Relationship Id="rId14" Type="http://schemas.openxmlformats.org/officeDocument/2006/relationships/hyperlink" Target="https://www.google.cz/search?q=Ba%C5%A5%C5%AFv+kan%C3%A1l+historie&amp;hl=cs&amp;source=lnms&amp;tbm=isch&amp;sa=X&amp;ei=xe2UUbbZGcLcswbq1IDoDg&amp;ved=0CAcQ_AUoAQ&amp;biw=1252&amp;bih=609#imgrc=jqpBhCDVsL1eRM%3A%3B7ZhT5fo6hSDAZM%3Bhttp%253A%252F%252Fwww.topzine.cz%252Fwp-content%252Fuploads%252F2010%252F04%252Fbatuv-kanal.jpg%3Bhttp%253A%252F%252Fwww.topzine.cz%252Fotevreni-nove-cyklostezky-batuv-kanal-na-vychodni-morave-je-na-spadnuti%3B1000%3B5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5" descr="LOGO_obdelni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6630" name="Group 6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Mgr.Iva Drgáčová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VY-32-INOVACE-04-Zlínský kraj-vodstvo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Zlínský kraj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Vodstvo</a:t>
            </a:r>
          </a:p>
          <a:p>
            <a:pPr eaLnBrk="1" hangingPunct="1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Vodstvo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931150" cy="453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/>
              <a:t>největší řekou kraje je Morava</a:t>
            </a:r>
          </a:p>
        </p:txBody>
      </p:sp>
      <p:pic>
        <p:nvPicPr>
          <p:cNvPr id="10244" name="Picture 4" descr="Morava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11188" y="2636838"/>
            <a:ext cx="2374900" cy="1800225"/>
          </a:xfrm>
        </p:spPr>
      </p:pic>
      <p:pic>
        <p:nvPicPr>
          <p:cNvPr id="10246" name="Picture 6" descr="Morava_reka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/>
          <a:srcRect/>
          <a:stretch>
            <a:fillRect/>
          </a:stretch>
        </p:blipFill>
        <p:spPr>
          <a:xfrm>
            <a:off x="3492500" y="2636838"/>
            <a:ext cx="2376488" cy="1782762"/>
          </a:xfrm>
        </p:spPr>
      </p:pic>
      <p:pic>
        <p:nvPicPr>
          <p:cNvPr id="10248" name="Picture 8" descr="29048--resizecrop-c946x600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00788" y="2636838"/>
            <a:ext cx="2376487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468313" y="5084763"/>
            <a:ext cx="820737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cs-CZ"/>
              <a:t>pramení pod vrcholem Kralického Sněžníka</a:t>
            </a:r>
          </a:p>
          <a:p>
            <a:pPr marL="342900" indent="-342900">
              <a:spcBef>
                <a:spcPct val="50000"/>
              </a:spcBef>
              <a:buFontTx/>
              <a:buChar char="•"/>
            </a:pPr>
            <a:r>
              <a:rPr lang="cs-CZ"/>
              <a:t>odvádí vody Zlínského kraje do Dunaje, který její vody odvádí do         Černého moře  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  <p:bldP spid="102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Přítoky Moravy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2800"/>
          </a:p>
          <a:p>
            <a:pPr eaLnBrk="1" hangingPunct="1">
              <a:defRPr/>
            </a:pPr>
            <a:endParaRPr lang="cs-CZ" sz="2800"/>
          </a:p>
          <a:p>
            <a:pPr eaLnBrk="1" hangingPunct="1">
              <a:defRPr/>
            </a:pPr>
            <a:r>
              <a:rPr lang="cs-CZ" sz="2800"/>
              <a:t>Bečva</a:t>
            </a:r>
          </a:p>
          <a:p>
            <a:pPr eaLnBrk="1" hangingPunct="1">
              <a:defRPr/>
            </a:pPr>
            <a:endParaRPr lang="cs-CZ" sz="2800"/>
          </a:p>
          <a:p>
            <a:pPr eaLnBrk="1" hangingPunct="1">
              <a:defRPr/>
            </a:pPr>
            <a:r>
              <a:rPr lang="cs-CZ" sz="2800"/>
              <a:t>Olšava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/>
          </a:p>
          <a:p>
            <a:pPr eaLnBrk="1" hangingPunct="1">
              <a:defRPr/>
            </a:pPr>
            <a:r>
              <a:rPr lang="cs-CZ" sz="2800"/>
              <a:t>Dřevnice</a:t>
            </a:r>
          </a:p>
        </p:txBody>
      </p:sp>
      <p:pic>
        <p:nvPicPr>
          <p:cNvPr id="13318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175" y="2688595"/>
            <a:ext cx="4038600" cy="243013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Bečva</a:t>
            </a:r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body" sz="half" idx="3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cs-CZ" sz="1800" dirty="0"/>
          </a:p>
          <a:p>
            <a:pPr eaLnBrk="1" hangingPunct="1">
              <a:lnSpc>
                <a:spcPct val="90000"/>
              </a:lnSpc>
              <a:defRPr/>
            </a:pPr>
            <a:endParaRPr lang="cs-CZ" sz="1800" dirty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1800" dirty="0"/>
              <a:t>odvádí vody z jižní části Moravskoslezských Beskyd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1800" dirty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1800" dirty="0"/>
              <a:t>její dva prameny jsou Rožnovská a Vsetínská Bečva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1800" dirty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1800" dirty="0"/>
              <a:t>u Val. Meziříčí se stékají </a:t>
            </a:r>
            <a:r>
              <a:rPr lang="cs-CZ" sz="1800" dirty="0" smtClean="0"/>
              <a:t>       v </a:t>
            </a:r>
            <a:r>
              <a:rPr lang="cs-CZ" sz="1800" dirty="0"/>
              <a:t>jedinou řeku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1800" dirty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1800" dirty="0"/>
              <a:t>v minulosti sloužila jako dopravní cesta pro plavbu dřeva</a:t>
            </a:r>
          </a:p>
        </p:txBody>
      </p:sp>
      <p:pic>
        <p:nvPicPr>
          <p:cNvPr id="15368" name="Picture 8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617" y="1458913"/>
            <a:ext cx="3107266" cy="2330450"/>
          </a:xfrm>
        </p:spPr>
      </p:pic>
      <p:pic>
        <p:nvPicPr>
          <p:cNvPr id="15369" name="Picture 9" descr="Bečva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827088" y="3987800"/>
            <a:ext cx="3135312" cy="23510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53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53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53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53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Olšava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body" sz="half" idx="3"/>
          </p:nvPr>
        </p:nvSpPr>
        <p:spPr>
          <a:xfrm>
            <a:off x="4643438" y="1628775"/>
            <a:ext cx="4038600" cy="4530725"/>
          </a:xfrm>
        </p:spPr>
        <p:txBody>
          <a:bodyPr/>
          <a:lstStyle/>
          <a:p>
            <a:pPr eaLnBrk="1" hangingPunct="1">
              <a:defRPr/>
            </a:pPr>
            <a:endParaRPr lang="cs-CZ" sz="1800"/>
          </a:p>
          <a:p>
            <a:pPr eaLnBrk="1" hangingPunct="1">
              <a:defRPr/>
            </a:pPr>
            <a:endParaRPr lang="cs-CZ" sz="1800"/>
          </a:p>
          <a:p>
            <a:pPr eaLnBrk="1" hangingPunct="1">
              <a:defRPr/>
            </a:pPr>
            <a:r>
              <a:rPr lang="cs-CZ" sz="1800"/>
              <a:t>pramení v Bílých Karpatech u obce Pitín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800"/>
          </a:p>
          <a:p>
            <a:pPr eaLnBrk="1" hangingPunct="1">
              <a:defRPr/>
            </a:pPr>
            <a:r>
              <a:rPr lang="cs-CZ" sz="1800"/>
              <a:t>protéká Bojkovicemi, Uh. Brodem, Kunovicemi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800"/>
          </a:p>
          <a:p>
            <a:pPr eaLnBrk="1" hangingPunct="1">
              <a:defRPr/>
            </a:pPr>
            <a:r>
              <a:rPr lang="cs-CZ" sz="1800"/>
              <a:t>u Uh. Hradiště se vlévá se do Moravy</a:t>
            </a:r>
          </a:p>
        </p:txBody>
      </p:sp>
      <p:pic>
        <p:nvPicPr>
          <p:cNvPr id="17415" name="Picture 7" descr="Olšava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16000" y="1600200"/>
            <a:ext cx="2919413" cy="2189163"/>
          </a:xfrm>
        </p:spPr>
      </p:pic>
      <p:pic>
        <p:nvPicPr>
          <p:cNvPr id="17416" name="Picture 8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265" y="3941763"/>
            <a:ext cx="2918882" cy="21891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74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Dřevnice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body" sz="half" idx="3"/>
          </p:nvPr>
        </p:nvSpPr>
        <p:spPr/>
        <p:txBody>
          <a:bodyPr/>
          <a:lstStyle/>
          <a:p>
            <a:pPr lvl="1" eaLnBrk="1" hangingPunct="1">
              <a:defRPr/>
            </a:pPr>
            <a:endParaRPr lang="cs-CZ" sz="1600"/>
          </a:p>
          <a:p>
            <a:pPr eaLnBrk="1" hangingPunct="1">
              <a:defRPr/>
            </a:pPr>
            <a:endParaRPr lang="cs-CZ" sz="1800"/>
          </a:p>
          <a:p>
            <a:pPr eaLnBrk="1" hangingPunct="1">
              <a:defRPr/>
            </a:pPr>
            <a:endParaRPr lang="cs-CZ" sz="1800"/>
          </a:p>
          <a:p>
            <a:pPr eaLnBrk="1" hangingPunct="1">
              <a:defRPr/>
            </a:pPr>
            <a:endParaRPr lang="cs-CZ" sz="1800"/>
          </a:p>
          <a:p>
            <a:pPr eaLnBrk="1" hangingPunct="1">
              <a:defRPr/>
            </a:pPr>
            <a:r>
              <a:rPr lang="cs-CZ" sz="1800"/>
              <a:t>pramení na jihu Hostýnských vrchů</a:t>
            </a:r>
          </a:p>
          <a:p>
            <a:pPr eaLnBrk="1" hangingPunct="1">
              <a:defRPr/>
            </a:pPr>
            <a:endParaRPr lang="cs-CZ" sz="1800"/>
          </a:p>
          <a:p>
            <a:pPr eaLnBrk="1" hangingPunct="1">
              <a:defRPr/>
            </a:pPr>
            <a:r>
              <a:rPr lang="cs-CZ" sz="1800"/>
              <a:t>v jejím údolí leží města Zlín a Otrokovice</a:t>
            </a:r>
          </a:p>
        </p:txBody>
      </p:sp>
      <p:pic>
        <p:nvPicPr>
          <p:cNvPr id="19463" name="Picture 7" descr="drevnice01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755650" y="1600200"/>
            <a:ext cx="3168650" cy="2189163"/>
          </a:xfrm>
        </p:spPr>
      </p:pic>
      <p:pic>
        <p:nvPicPr>
          <p:cNvPr id="19464" name="Picture 8" descr="povoden1_denik_clanek_solo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755650" y="4076700"/>
            <a:ext cx="3176588" cy="21891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94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94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Morava – Baťův kanál</a:t>
            </a:r>
          </a:p>
        </p:txBody>
      </p:sp>
      <p:pic>
        <p:nvPicPr>
          <p:cNvPr id="22534" name="Picture 6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150" y="3627175"/>
            <a:ext cx="5327650" cy="2297638"/>
          </a:xfrm>
        </p:spPr>
      </p:pic>
      <p:sp>
        <p:nvSpPr>
          <p:cNvPr id="22533" name="Rectangle 5"/>
          <p:cNvSpPr>
            <a:spLocks noGrp="1" noChangeArrowheads="1"/>
          </p:cNvSpPr>
          <p:nvPr>
            <p:ph type="body" sz="half" idx="3"/>
          </p:nvPr>
        </p:nvSpPr>
        <p:spPr>
          <a:xfrm>
            <a:off x="539750" y="1557338"/>
            <a:ext cx="8142288" cy="4530725"/>
          </a:xfrm>
        </p:spPr>
        <p:txBody>
          <a:bodyPr/>
          <a:lstStyle/>
          <a:p>
            <a:pPr eaLnBrk="1" hangingPunct="1">
              <a:defRPr/>
            </a:pPr>
            <a:endParaRPr lang="cs-CZ" sz="2400"/>
          </a:p>
          <a:p>
            <a:pPr eaLnBrk="1" hangingPunct="1">
              <a:defRPr/>
            </a:pPr>
            <a:r>
              <a:rPr lang="cs-CZ" sz="2400"/>
              <a:t>v minulosti sloužil k přepravě nákladu a k zavlažení okolních luk</a:t>
            </a:r>
          </a:p>
          <a:p>
            <a:pPr eaLnBrk="1" hangingPunct="1">
              <a:defRPr/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225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549275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r>
              <a:rPr lang="cs-CZ"/>
              <a:t>dnes je využíván pouze jako turistická vodní cesta</a:t>
            </a:r>
          </a:p>
          <a:p>
            <a:pPr eaLnBrk="1" hangingPunct="1">
              <a:defRPr/>
            </a:pPr>
            <a:endParaRPr lang="cs-CZ"/>
          </a:p>
        </p:txBody>
      </p:sp>
      <p:pic>
        <p:nvPicPr>
          <p:cNvPr id="27652" name="Picture 4" descr="Bata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708275"/>
            <a:ext cx="4319588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3906" y="2708275"/>
            <a:ext cx="4329112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pic>
        <p:nvPicPr>
          <p:cNvPr id="25602" name="Picture 6" descr="batuv-kanal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11818938" cy="69580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Ukaž na mapě tok řeky Moravy od pramene až k ústí.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Vyjmenuj místa, kterými protéká.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Do které řeky ústí?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endParaRPr lang="cs-CZ" sz="900" u="sng" dirty="0" smtClean="0">
              <a:hlinkClick r:id="rId2"/>
            </a:endParaRPr>
          </a:p>
          <a:p>
            <a:pPr eaLnBrk="1" hangingPunct="1">
              <a:defRPr/>
            </a:pPr>
            <a:r>
              <a:rPr lang="cs-CZ" sz="900" u="sng" dirty="0">
                <a:hlinkClick r:id="rId3"/>
              </a:rPr>
              <a:t>http://</a:t>
            </a:r>
            <a:r>
              <a:rPr lang="cs-CZ" sz="900" u="sng" dirty="0" smtClean="0">
                <a:hlinkClick r:id="rId3"/>
              </a:rPr>
              <a:t>cs.wikipedia.org/wiki/Soubor:Morava_reka.JPG</a:t>
            </a:r>
            <a:endParaRPr lang="cs-CZ" sz="900" u="sng" dirty="0" smtClean="0">
              <a:hlinkClick r:id="rId2"/>
            </a:endParaRPr>
          </a:p>
          <a:p>
            <a:pPr eaLnBrk="1" hangingPunct="1">
              <a:defRPr/>
            </a:pPr>
            <a:r>
              <a:rPr lang="cs-CZ" sz="900" u="sng" dirty="0">
                <a:hlinkClick r:id="rId4"/>
              </a:rPr>
              <a:t>http://www.turistik.cz/cz/kraje/pardubicky-kraj/okres-usti-nad-orlici/dolni-morava/pramen-moravy/</a:t>
            </a:r>
            <a:endParaRPr lang="cs-CZ" sz="900" u="sng" dirty="0" smtClean="0">
              <a:hlinkClick r:id="rId2"/>
            </a:endParaRPr>
          </a:p>
          <a:p>
            <a:pPr eaLnBrk="1" hangingPunct="1">
              <a:defRPr/>
            </a:pPr>
            <a:r>
              <a:rPr lang="cs-CZ" sz="900" u="sng" dirty="0">
                <a:hlinkClick r:id="rId5"/>
              </a:rPr>
              <a:t>http://</a:t>
            </a:r>
            <a:r>
              <a:rPr lang="cs-CZ" sz="900" u="sng" dirty="0" smtClean="0">
                <a:hlinkClick r:id="rId5"/>
              </a:rPr>
              <a:t>files.imadlenka.webnode.cz/200000289-7762b785d4/CZ-slepa_mapa.PNG</a:t>
            </a:r>
            <a:endParaRPr lang="cs-CZ" sz="900" u="sng" dirty="0" smtClean="0">
              <a:hlinkClick r:id="rId2"/>
            </a:endParaRPr>
          </a:p>
          <a:p>
            <a:pPr eaLnBrk="1" hangingPunct="1">
              <a:defRPr/>
            </a:pPr>
            <a:r>
              <a:rPr lang="cs-CZ" sz="900" u="sng" dirty="0" smtClean="0">
                <a:hlinkClick r:id="rId2"/>
              </a:rPr>
              <a:t>http://www.batacanal.cz/2007/index.htm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6"/>
              </a:rPr>
              <a:t>http://</a:t>
            </a:r>
            <a:r>
              <a:rPr lang="cs-CZ" sz="900" u="sng" dirty="0" smtClean="0">
                <a:hlinkClick r:id="rId6"/>
              </a:rPr>
              <a:t>chalupaulipy.sweb.cz/splav.JPE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7"/>
              </a:rPr>
              <a:t>http://cs.wikipedia.org/wiki/Soubor:Be%C4%8Dva_River_%</a:t>
            </a:r>
            <a:r>
              <a:rPr lang="cs-CZ" sz="900" u="sng" dirty="0" smtClean="0">
                <a:hlinkClick r:id="rId7"/>
              </a:rPr>
              <a:t>28CZE%29.jpg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8"/>
              </a:rPr>
              <a:t>http://commons.wikimedia.org/wiki/File:Be%C4%8Dva_River_%28CZE%29.jpg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9"/>
              </a:rPr>
              <a:t>http://</a:t>
            </a:r>
            <a:r>
              <a:rPr lang="cs-CZ" sz="900" u="sng" dirty="0" smtClean="0">
                <a:hlinkClick r:id="rId9"/>
              </a:rPr>
              <a:t>www.panoramio.com/photo/48574658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10"/>
              </a:rPr>
              <a:t>http://</a:t>
            </a:r>
            <a:r>
              <a:rPr lang="cs-CZ" sz="900" u="sng" dirty="0" smtClean="0">
                <a:hlinkClick r:id="rId10"/>
              </a:rPr>
              <a:t>nature.hyperlink.cz/uh/Olsava.htm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11"/>
              </a:rPr>
              <a:t>http://</a:t>
            </a:r>
            <a:r>
              <a:rPr lang="cs-CZ" sz="900" u="sng" dirty="0" smtClean="0">
                <a:hlinkClick r:id="rId11"/>
              </a:rPr>
              <a:t>www.inline-online.cz/node/253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12"/>
              </a:rPr>
              <a:t>http://</a:t>
            </a:r>
            <a:r>
              <a:rPr lang="cs-CZ" sz="900" u="sng" dirty="0" smtClean="0">
                <a:hlinkClick r:id="rId12"/>
              </a:rPr>
              <a:t>regiony.ic.cz/index.php?clanek=vodstvo&amp;dir=zlin&amp;menu=zlin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 smtClean="0">
                <a:hlinkClick r:id="rId13"/>
              </a:rPr>
              <a:t>http</a:t>
            </a:r>
            <a:r>
              <a:rPr lang="cs-CZ" sz="900" u="sng" dirty="0">
                <a:hlinkClick r:id="rId13"/>
              </a:rPr>
              <a:t>://</a:t>
            </a:r>
            <a:r>
              <a:rPr lang="cs-CZ" sz="900" u="sng" dirty="0" smtClean="0">
                <a:hlinkClick r:id="rId13"/>
              </a:rPr>
              <a:t>www.mesto-kunovice.cz/a/ba%C5%A5%C5%AFv-kan%C3%A1l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>
                <a:hlinkClick r:id="rId14"/>
              </a:rPr>
              <a:t>https://</a:t>
            </a:r>
            <a:r>
              <a:rPr lang="cs-CZ" sz="900" u="sng" dirty="0" smtClean="0">
                <a:hlinkClick r:id="rId14"/>
              </a:rPr>
              <a:t>www.google.cz/search?q=Ba%C5%A5%C5%AFv+kan%C3%A1l+historie&amp;hl=cs&amp;source=lnms&amp;tbm=isch&amp;sa=X&amp;ei=xe2UUbbZGcLcswbq1IDoDg&amp;ved=0CAcQ_AUoAQ&amp;biw=1252&amp;bih=609#imgrc=jqpBhCDVsL1eRM%3A%3B7ZhT5fo6hSDAZM%3Bhttp%253A%252F%252Fwww.topzine.cz%252Fwp-content%252Fuploads%252F2010%252F04%252Fbatuv-kanal.jpg%3Bhttp%253A%252F%252Fwww.topzine.cz%252Fotevreni-nove-cyklostezky-batuv-kanal-na-vychodni-morave-je-na-spadnuti%3B1000%3B522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dirty="0" smtClean="0">
                <a:hlinkClick r:id="rId15"/>
              </a:rPr>
              <a:t>https</a:t>
            </a:r>
            <a:r>
              <a:rPr lang="cs-CZ" sz="900" u="sng" dirty="0">
                <a:hlinkClick r:id="rId15"/>
              </a:rPr>
              <a:t>://</a:t>
            </a:r>
            <a:r>
              <a:rPr lang="cs-CZ" sz="900" u="sng" dirty="0" smtClean="0">
                <a:hlinkClick r:id="rId15"/>
              </a:rPr>
              <a:t>www.google.cz/search?q=Ba%C5%A5%C5%AFv+kan%C3%A1l+historie&amp;hl=cs&amp;source=lnms&amp;tbm=isch&amp;sa=X&amp;ei=xe2UUbbZGcLcswbq1IDoDg&amp;ved=0CAcQ_AUoAQ&amp;biw=1252&amp;bih=609#imgrc=9UBdn-KLBrJN5M%3A%3B4miUuPLIdE_xVM%3Bhttp%253A%252F%252Fwww.ub.cz%252FPublic%252FImages%252FUser%252F50%252FBatuv-kanal-1.JPG%3Bhttp%253A%252F%252Fwww.ub.cz%252Fpages.aspx%253Frp%253D5%2526id%253D111%2526expandMenu%253D173%3B600%3B400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u="sng" smtClean="0">
                <a:hlinkClick r:id="rId16"/>
              </a:rPr>
              <a:t>https</a:t>
            </a:r>
            <a:r>
              <a:rPr lang="cs-CZ" sz="900" u="sng" dirty="0">
                <a:hlinkClick r:id="rId16"/>
              </a:rPr>
              <a:t>://www.google.cz/search?q=Ba%C5%A5%C5%AFv+kan%C3%A1l+historie&amp;hl=cs&amp;source=lnms&amp;tbm=isch&amp;sa=X&amp;ei=xe2UUbbZGcLcswbq1IDoDg&amp;ved=0CAcQ_AUoAQ&amp;biw=1252&amp;bih=609#imgrc=EhyFJeew9g-HhM%3A%3BefBsMyy2JNIcpM%3Bhttp%253A%252F%252Fwww.batuvkanal.info%252FO-vodnim-toku%252FHistorie-plavebniho-kanalu%252F188.thumbnail.ashx%3Bhttp%253A%252F%252Fwww.batuvkanal.info%252FO-vodnim-toku%252FHistorie-plavebniho-kanalu%252F2P-7.article.aspx%3B170%3B112</a:t>
            </a:r>
            <a:endParaRPr lang="cs-CZ" sz="900" u="sng" dirty="0" smtClean="0"/>
          </a:p>
          <a:p>
            <a:pPr eaLnBrk="1" hangingPunct="1">
              <a:defRPr/>
            </a:pPr>
            <a:r>
              <a:rPr lang="cs-CZ" sz="900" dirty="0" smtClean="0"/>
              <a:t>Petr Chalupa, Věra Štiková – Vlastivěda 5, učebnice pro 5. ročník základní školy, Brno: Nová škola, </a:t>
            </a:r>
            <a:r>
              <a:rPr lang="cs-CZ" sz="900" dirty="0" err="1" smtClean="0"/>
              <a:t>s.r.o.,ISBN</a:t>
            </a:r>
            <a:r>
              <a:rPr lang="cs-CZ" sz="900" dirty="0" smtClean="0"/>
              <a:t> 80-7289-059-X</a:t>
            </a:r>
          </a:p>
          <a:p>
            <a:pPr eaLnBrk="1" hangingPunct="1">
              <a:defRPr/>
            </a:pPr>
            <a:endParaRPr lang="cs-CZ" sz="2400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lobe">
  <a:themeElements>
    <a:clrScheme name="Glob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Glob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Char char="•"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Char char="•"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Glob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855</TotalTime>
  <Words>267</Words>
  <Application>Microsoft Office PowerPoint</Application>
  <PresentationFormat>Předvádění na obrazovce (4:3)</PresentationFormat>
  <Paragraphs>79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Globe</vt:lpstr>
      <vt:lpstr>Prezentace aplikace PowerPoint</vt:lpstr>
      <vt:lpstr>Zlínský kraj</vt:lpstr>
      <vt:lpstr>Vodstvo</vt:lpstr>
      <vt:lpstr>Přítoky Moravy</vt:lpstr>
      <vt:lpstr>Bečva</vt:lpstr>
      <vt:lpstr>Olšava</vt:lpstr>
      <vt:lpstr>Dřevnice</vt:lpstr>
      <vt:lpstr>Morava – Baťův kanál</vt:lpstr>
      <vt:lpstr>Prezentace aplikace PowerPoint</vt:lpstr>
      <vt:lpstr>Prezentace aplikace PowerPoint</vt:lpstr>
      <vt:lpstr>Opakování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</dc:title>
  <dc:creator>Ivo</dc:creator>
  <cp:lastModifiedBy>Drgáčová Iva</cp:lastModifiedBy>
  <cp:revision>27</cp:revision>
  <dcterms:created xsi:type="dcterms:W3CDTF">2011-11-01T15:29:41Z</dcterms:created>
  <dcterms:modified xsi:type="dcterms:W3CDTF">2013-05-18T17:37:18Z</dcterms:modified>
</cp:coreProperties>
</file>