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5"/>
  </p:notesMasterIdLst>
  <p:sldIdLst>
    <p:sldId id="264" r:id="rId2"/>
    <p:sldId id="267" r:id="rId3"/>
    <p:sldId id="266" r:id="rId4"/>
    <p:sldId id="270" r:id="rId5"/>
    <p:sldId id="260" r:id="rId6"/>
    <p:sldId id="271" r:id="rId7"/>
    <p:sldId id="258" r:id="rId8"/>
    <p:sldId id="262" r:id="rId9"/>
    <p:sldId id="272" r:id="rId10"/>
    <p:sldId id="263" r:id="rId11"/>
    <p:sldId id="261" r:id="rId12"/>
    <p:sldId id="269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A9ED"/>
    <a:srgbClr val="C3C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339E5-7879-4729-B8DA-74AC8E1CFC00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CE3A6E-927D-47DA-B01D-432E77B209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9707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57C7079-4061-4715-8C9F-0D81A067294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9C99D6E-44B1-46C0-8B9B-CE9CBEAE5B07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14B3670-96A0-4127-A4F0-7BC5D0B228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://www.kopulety.cz/foto/zemedelstvi/kukurice_zm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0/0f/Rip_rotunda_sv_Jiri_2.jp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moravske-karpaty.cz/priroda_soubory/hydrologie/foto/oblast_povodi_Morava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VY_32_INOVACE_02_Povrch%20-%20n&#237;&#382;iny.pptx#7. Hora &#344;&#237;p" TargetMode="External"/><Relationship Id="rId2" Type="http://schemas.openxmlformats.org/officeDocument/2006/relationships/hyperlink" Target="VY_32_INOVACE_02_Povrch%20-%20n&#237;&#382;iny.pptx#6. Prezentace aplikace PowerPoin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VY_32_INOVACE_02_Povrch%20-%20n&#237;&#382;iny.pptx#11.     Dyjsko-svrateck&#253; &#250;val" TargetMode="External"/><Relationship Id="rId5" Type="http://schemas.openxmlformats.org/officeDocument/2006/relationships/hyperlink" Target="VY_32_INOVACE_02_Povrch%20-%20n&#237;&#382;iny.pptx#10. Dolnomoravsk&#253; &#250;val" TargetMode="External"/><Relationship Id="rId4" Type="http://schemas.openxmlformats.org/officeDocument/2006/relationships/hyperlink" Target="VY_32_INOVACE_02_Povrch%20-%20n&#237;&#382;iny.pptx#8. Hornomoravsk&#253; &#250;va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797152"/>
            <a:ext cx="5622950" cy="108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LOGO_obdelni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39258"/>
            <a:ext cx="4295788" cy="800257"/>
          </a:xfrm>
          <a:prstGeom prst="rect">
            <a:avLst/>
          </a:prstGeom>
          <a:noFill/>
        </p:spPr>
      </p:pic>
      <p:graphicFrame>
        <p:nvGraphicFramePr>
          <p:cNvPr id="14453" name="Group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263505"/>
              </p:ext>
            </p:extLst>
          </p:nvPr>
        </p:nvGraphicFramePr>
        <p:xfrm>
          <a:off x="1115616" y="2276872"/>
          <a:ext cx="7200800" cy="2018983"/>
        </p:xfrm>
        <a:graphic>
          <a:graphicData uri="http://schemas.openxmlformats.org/drawingml/2006/table">
            <a:tbl>
              <a:tblPr/>
              <a:tblGrid>
                <a:gridCol w="3601178"/>
                <a:gridCol w="3599622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Marie Polanská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VY_32_INOVACE_02_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Nížiny v ČR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Místo, kde žijeme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060848"/>
            <a:ext cx="7535808" cy="3251848"/>
          </a:xfrm>
        </p:spPr>
        <p:txBody>
          <a:bodyPr/>
          <a:lstStyle/>
          <a:p>
            <a:r>
              <a:rPr lang="cs-CZ" dirty="0"/>
              <a:t>Anotace :</a:t>
            </a:r>
          </a:p>
          <a:p>
            <a:r>
              <a:rPr lang="cs-CZ" dirty="0"/>
              <a:t>Program slouží k procvičování a opakování </a:t>
            </a:r>
            <a:r>
              <a:rPr lang="cs-CZ" dirty="0" smtClean="0"/>
              <a:t>vlastivědného učiva ve 4. ročníku.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185397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51" y="332656"/>
            <a:ext cx="8729714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17772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2920" y="530352"/>
            <a:ext cx="7813496" cy="2178568"/>
          </a:xfrm>
        </p:spPr>
        <p:txBody>
          <a:bodyPr>
            <a:normAutofit fontScale="85000" lnSpcReduction="10000"/>
          </a:bodyPr>
          <a:lstStyle/>
          <a:p>
            <a:r>
              <a:rPr lang="cs-CZ" dirty="0">
                <a:solidFill>
                  <a:schemeClr val="tx1"/>
                </a:solidFill>
              </a:rPr>
              <a:t>Zakresli a pojmenuj nížiny ČR.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Doplň</a:t>
            </a:r>
            <a:r>
              <a:rPr lang="cs-CZ" dirty="0">
                <a:solidFill>
                  <a:schemeClr val="tx1"/>
                </a:solidFill>
              </a:rPr>
              <a:t>: Nížina je……………………………………………………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Na </a:t>
            </a:r>
            <a:r>
              <a:rPr lang="cs-CZ" dirty="0">
                <a:solidFill>
                  <a:schemeClr val="tx1"/>
                </a:solidFill>
              </a:rPr>
              <a:t>mapě </a:t>
            </a:r>
            <a:r>
              <a:rPr lang="cs-CZ" dirty="0" smtClean="0">
                <a:solidFill>
                  <a:schemeClr val="tx1"/>
                </a:solidFill>
              </a:rPr>
              <a:t>nížiny značíme</a:t>
            </a:r>
            <a:r>
              <a:rPr lang="cs-CZ" dirty="0">
                <a:solidFill>
                  <a:schemeClr val="tx1"/>
                </a:solidFill>
              </a:rPr>
              <a:t>……………………………..barvou.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Nížiny </a:t>
            </a:r>
            <a:r>
              <a:rPr lang="cs-CZ" dirty="0">
                <a:solidFill>
                  <a:schemeClr val="tx1"/>
                </a:solidFill>
              </a:rPr>
              <a:t>se rozkládají podél těchto </a:t>
            </a:r>
            <a:r>
              <a:rPr lang="cs-CZ" dirty="0" smtClean="0">
                <a:solidFill>
                  <a:schemeClr val="tx1"/>
                </a:solidFill>
              </a:rPr>
              <a:t>  řek</a:t>
            </a:r>
            <a:r>
              <a:rPr lang="cs-CZ" dirty="0">
                <a:solidFill>
                  <a:schemeClr val="tx1"/>
                </a:solidFill>
              </a:rPr>
              <a:t>:……………………………………………………………………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7598618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55196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5653256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Polabská nížina</a:t>
            </a:r>
            <a:endParaRPr lang="cs-CZ" dirty="0">
              <a:solidFill>
                <a:schemeClr val="accent4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640960" cy="5472608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atin typeface="Arial Black" pitchFamily="34" charset="0"/>
              </a:rPr>
              <a:t>Polabskou nížinou</a:t>
            </a:r>
            <a:r>
              <a:rPr lang="cs-CZ" sz="2000" dirty="0" smtClean="0">
                <a:latin typeface="Arial Black" pitchFamily="34" charset="0"/>
              </a:rPr>
              <a:t> nebo také jen Polabím se rozumí poměrně široký pruh území kolem řeky Labe hlavně ve </a:t>
            </a:r>
            <a:r>
              <a:rPr lang="cs-CZ" sz="2000" b="1" dirty="0" smtClean="0">
                <a:latin typeface="Arial Black" pitchFamily="34" charset="0"/>
              </a:rPr>
              <a:t>Středních Čechách.</a:t>
            </a:r>
          </a:p>
          <a:p>
            <a:r>
              <a:rPr lang="cs-CZ" sz="2000" dirty="0" smtClean="0">
                <a:latin typeface="Arial Black" pitchFamily="34" charset="0"/>
              </a:rPr>
              <a:t>Je nazývaná zahradou Čech</a:t>
            </a:r>
          </a:p>
          <a:p>
            <a:r>
              <a:rPr lang="cs-CZ" sz="2000" dirty="0" smtClean="0">
                <a:latin typeface="Arial Black" pitchFamily="34" charset="0"/>
              </a:rPr>
              <a:t> Hojně se tu daří </a:t>
            </a:r>
            <a:r>
              <a:rPr lang="cs-CZ" sz="2000" b="1" dirty="0" smtClean="0">
                <a:latin typeface="Arial Black" pitchFamily="34" charset="0"/>
              </a:rPr>
              <a:t>zemědělství</a:t>
            </a:r>
            <a:r>
              <a:rPr lang="cs-CZ" sz="2000" dirty="0" smtClean="0">
                <a:latin typeface="Arial Black" pitchFamily="34" charset="0"/>
              </a:rPr>
              <a:t> ( pěstuje se tu kukuřice, obilniny a zelenina) a </a:t>
            </a:r>
            <a:r>
              <a:rPr lang="cs-CZ" sz="2000" b="1" dirty="0" smtClean="0">
                <a:latin typeface="Arial Black" pitchFamily="34" charset="0"/>
              </a:rPr>
              <a:t>vínu,</a:t>
            </a:r>
            <a:r>
              <a:rPr lang="cs-CZ" sz="2000" dirty="0" smtClean="0">
                <a:latin typeface="Arial Black" pitchFamily="34" charset="0"/>
              </a:rPr>
              <a:t> které sem nechal přivézt z Burgundska a </a:t>
            </a:r>
            <a:r>
              <a:rPr lang="cs-CZ" sz="2000" dirty="0" err="1" smtClean="0">
                <a:latin typeface="Arial Black" pitchFamily="34" charset="0"/>
              </a:rPr>
              <a:t>Champagne</a:t>
            </a:r>
            <a:r>
              <a:rPr lang="cs-CZ" sz="2000" dirty="0" smtClean="0">
                <a:latin typeface="Arial Black" pitchFamily="34" charset="0"/>
              </a:rPr>
              <a:t> panovník Karel IV.  </a:t>
            </a:r>
          </a:p>
        </p:txBody>
      </p:sp>
      <p:pic>
        <p:nvPicPr>
          <p:cNvPr id="4" name="Picture 10" descr="C:\Documents and Settings\Polanská Marie\Dokumenty\Obrázky\ma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5601" y="3501008"/>
            <a:ext cx="5040560" cy="297105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73364"/>
            <a:ext cx="7991163" cy="3998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94646"/>
            <a:ext cx="2752335" cy="27322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499992" y="620688"/>
            <a:ext cx="46440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Pojmenuj zobrazené</a:t>
            </a:r>
          </a:p>
          <a:p>
            <a:r>
              <a:rPr lang="cs-CZ" sz="2400" dirty="0" smtClean="0"/>
              <a:t>plodiny</a:t>
            </a:r>
            <a:r>
              <a:rPr lang="cs-CZ" sz="2400" dirty="0"/>
              <a:t>.</a:t>
            </a:r>
          </a:p>
          <a:p>
            <a:r>
              <a:rPr lang="cs-CZ" sz="2400" dirty="0"/>
              <a:t>Které další plodiny </a:t>
            </a:r>
            <a:endParaRPr lang="cs-CZ" sz="2400" dirty="0" smtClean="0"/>
          </a:p>
          <a:p>
            <a:r>
              <a:rPr lang="cs-CZ" sz="2400" dirty="0" smtClean="0"/>
              <a:t>se </a:t>
            </a:r>
            <a:r>
              <a:rPr lang="cs-CZ" sz="2400" dirty="0"/>
              <a:t>v </a:t>
            </a:r>
            <a:r>
              <a:rPr lang="cs-CZ" sz="2400" dirty="0" smtClean="0"/>
              <a:t>Polabské </a:t>
            </a:r>
            <a:r>
              <a:rPr lang="cs-CZ" sz="2400" dirty="0"/>
              <a:t>nížině pěstují? 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50" y="630653"/>
            <a:ext cx="2784309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94646"/>
            <a:ext cx="3184669" cy="3030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367" y="3521286"/>
            <a:ext cx="1847850" cy="3030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83521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80" y="3259601"/>
            <a:ext cx="2937191" cy="2550718"/>
          </a:xfrm>
          <a:prstGeom prst="rect">
            <a:avLst/>
          </a:prstGeom>
          <a:ln w="1270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850106"/>
          </a:xfrm>
        </p:spPr>
        <p:txBody>
          <a:bodyPr/>
          <a:lstStyle/>
          <a:p>
            <a:pPr algn="ctr"/>
            <a:r>
              <a:rPr lang="cs-CZ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Hora Říp</a:t>
            </a:r>
            <a:endParaRPr lang="cs-CZ" b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792514"/>
              </p:ext>
            </p:extLst>
          </p:nvPr>
        </p:nvGraphicFramePr>
        <p:xfrm>
          <a:off x="539552" y="1052736"/>
          <a:ext cx="7920880" cy="822960"/>
        </p:xfrm>
        <a:graphic>
          <a:graphicData uri="http://schemas.openxmlformats.org/drawingml/2006/table">
            <a:tbl>
              <a:tblPr/>
              <a:tblGrid>
                <a:gridCol w="7920880"/>
              </a:tblGrid>
              <a:tr h="144016">
                <a:tc>
                  <a:txBody>
                    <a:bodyPr/>
                    <a:lstStyle/>
                    <a:p>
                      <a:pPr algn="just"/>
                      <a:r>
                        <a:rPr lang="cs-CZ" sz="1800" dirty="0">
                          <a:latin typeface="Arial Black" pitchFamily="34" charset="0"/>
                        </a:rPr>
                        <a:t>Hora </a:t>
                      </a:r>
                      <a:r>
                        <a:rPr lang="cs-CZ" sz="1800" dirty="0" smtClean="0">
                          <a:latin typeface="Arial Black" pitchFamily="34" charset="0"/>
                        </a:rPr>
                        <a:t>Říp</a:t>
                      </a:r>
                      <a:r>
                        <a:rPr lang="cs-CZ" sz="1800" baseline="0" dirty="0" smtClean="0">
                          <a:latin typeface="Arial Black" pitchFamily="34" charset="0"/>
                        </a:rPr>
                        <a:t> </a:t>
                      </a:r>
                      <a:r>
                        <a:rPr lang="cs-CZ" sz="1800" dirty="0" smtClean="0">
                          <a:latin typeface="Arial Black" pitchFamily="34" charset="0"/>
                        </a:rPr>
                        <a:t>je výraznou dominantou celé Polabské nížiny. Je </a:t>
                      </a:r>
                      <a:r>
                        <a:rPr lang="cs-CZ" sz="1800" dirty="0">
                          <a:latin typeface="Arial Black" pitchFamily="34" charset="0"/>
                        </a:rPr>
                        <a:t>známá v souvislosti s praotcem Čechem a je symbolem českého </a:t>
                      </a:r>
                      <a:r>
                        <a:rPr lang="cs-CZ" sz="1800" dirty="0" smtClean="0">
                          <a:latin typeface="Arial Black" pitchFamily="34" charset="0"/>
                        </a:rPr>
                        <a:t>národa</a:t>
                      </a:r>
                      <a:endParaRPr lang="cs-CZ" sz="1800" dirty="0">
                        <a:latin typeface="Arial Black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31" name="Picture 7" descr="C:\Documents and Settings\Polanská Marie\Dokumenty\Obrázky\n-rotunda-rip-1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0845" y="3259600"/>
            <a:ext cx="3586239" cy="2689680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7013147" y="4014401"/>
            <a:ext cx="2199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prstClr val="black"/>
                </a:solidFill>
              </a:rPr>
              <a:t> 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19811" y="1964104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Na jejím vrcholu je rotunda sv. Jiří z roku 1126 a pod ní od roku 1909 turistická chata s vlasteneckým heslem „Co Mohamedu Mekka, to Čechu Říp“.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2068" y="548680"/>
            <a:ext cx="8183880" cy="1051560"/>
          </a:xfrm>
        </p:spPr>
        <p:txBody>
          <a:bodyPr/>
          <a:lstStyle/>
          <a:p>
            <a:pPr algn="ctr"/>
            <a: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  <a:latin typeface="Arial Black" pitchFamily="34" charset="0"/>
              </a:rPr>
              <a:t>Hornomoravský úval</a:t>
            </a:r>
            <a:endParaRPr lang="cs-CZ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787208" cy="1972816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Hornomoravský úval se rozkládá podél středního toku řeky Moravy</a:t>
            </a:r>
          </a:p>
          <a:p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Úval se táhne od obce Libina na severu po město Otrokovice na jihu</a:t>
            </a:r>
            <a:endParaRPr lang="cs-CZ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077" name="Picture 5" descr="C:\Documents and Settings\Polanská Marie\Dokumenty\Obrázky\hornomoravský úva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423435"/>
            <a:ext cx="4104456" cy="3078342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5760640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980728"/>
          </a:xfrm>
        </p:spPr>
        <p:txBody>
          <a:bodyPr/>
          <a:lstStyle/>
          <a:p>
            <a:r>
              <a:rPr lang="cs-CZ" sz="3600" dirty="0" smtClean="0"/>
              <a:t>Hornomoravský a Dolnomoravský úval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60775631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056" y="476672"/>
            <a:ext cx="8183880" cy="105156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2"/>
                </a:solidFill>
                <a:latin typeface="Arial Black" pitchFamily="34" charset="0"/>
              </a:rPr>
              <a:t>Dolnomoravský úval</a:t>
            </a:r>
            <a:endParaRPr lang="cs-CZ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7859216" cy="2088232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Dolnomoravský úval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je nížina nacházející se na jižní Moravě na jihovýchodě České republiky, na dolním toku řeky Moravy, s nadmořskou výškou od 150 do 200 metrů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C:\Documents and Settings\Polanská Marie\Dokumenty\Obrázky\--userdata--fotografie--prirodni-lesni-oblasti--PLO-35-jihomoravske-uvaly--pr_1407_v_720_540_0_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429000"/>
            <a:ext cx="4032448" cy="288032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340412" cy="1699632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b="1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cs-CZ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cs-CZ" b="1" dirty="0" smtClean="0">
                <a:solidFill>
                  <a:schemeClr val="tx1"/>
                </a:solidFill>
                <a:latin typeface="Arial Black" pitchFamily="34" charset="0"/>
              </a:rPr>
              <a:t>Dyjsko-svratecký úval</a:t>
            </a:r>
            <a:endParaRPr lang="cs-CZ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27493"/>
            <a:ext cx="8496944" cy="20532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 rozprostírá na jižní Moravě mezi Znojmem na Dyji a Brnem na Svratce, na východě je Ždánickým lesem  a Mikulovskou vrchovinou oddělen od Dolnomoravského úvalu.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 východě do něj zasahuje NP Podyjí.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Jedná se o jedinou oblast hnízdění kriticky ohroženého dropa velkého v Česku.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8" name="Picture 4" descr="C:\Documents and Settings\Polanská Marie\Dokumenty\Obrázky\drop velk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9690" y="3535922"/>
            <a:ext cx="2474718" cy="24003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6372200" y="5939988"/>
            <a:ext cx="1117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Drop velký</a:t>
            </a:r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613666"/>
            <a:ext cx="4032448" cy="2376264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2843808" y="543593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Dyjsko-svratecký úval</a:t>
            </a:r>
            <a:endParaRPr lang="cs-CZ" sz="9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5"/>
            <a:ext cx="8424936" cy="3096344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Ukaž na mapě, kde leží Polabská nížina, Hornomoravský, Dolnomoravský a Dyjsko-svratecký úval.</a:t>
            </a:r>
          </a:p>
          <a:p>
            <a:r>
              <a:rPr lang="cs-CZ" dirty="0">
                <a:solidFill>
                  <a:schemeClr val="tx1"/>
                </a:solidFill>
              </a:rPr>
              <a:t>Které řeky protékají těmito nížinami ? Najdi jejich přítoky.</a:t>
            </a:r>
          </a:p>
          <a:p>
            <a:r>
              <a:rPr lang="cs-CZ" dirty="0">
                <a:solidFill>
                  <a:schemeClr val="tx1"/>
                </a:solidFill>
              </a:rPr>
              <a:t>Která větší města leží v těchto nížinách?</a:t>
            </a:r>
          </a:p>
          <a:p>
            <a:r>
              <a:rPr lang="cs-CZ" dirty="0">
                <a:solidFill>
                  <a:schemeClr val="tx1"/>
                </a:solidFill>
              </a:rPr>
              <a:t>Podle mapy si zjisti, jaké plodiny se zde pěstují.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785709"/>
            <a:ext cx="5832648" cy="2888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304592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219256" cy="1540768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Použitá literatura:</a:t>
            </a:r>
          </a:p>
          <a:p>
            <a:r>
              <a:rPr lang="cs-CZ" sz="1800" dirty="0">
                <a:solidFill>
                  <a:schemeClr val="tx1"/>
                </a:solidFill>
              </a:rPr>
              <a:t>Vlastivěda 4 ( učebnice pro 4.ročník základní školy) Poznáváme naši vlast (Nová škola)</a:t>
            </a:r>
          </a:p>
          <a:p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2" name="Obdélník 1">
            <a:hlinkClick r:id="rId2" action="ppaction://hlinkpres?slideindex=6&amp;slidetitle=Prezentace aplikace PowerPoint"/>
          </p:cNvPr>
          <p:cNvSpPr/>
          <p:nvPr/>
        </p:nvSpPr>
        <p:spPr>
          <a:xfrm>
            <a:off x="899452" y="2177107"/>
            <a:ext cx="6030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http://www.receptyonline.cz/data/pics/encyklopedie-zeleniny/kukurice.jpg</a:t>
            </a:r>
          </a:p>
        </p:txBody>
      </p:sp>
      <p:sp>
        <p:nvSpPr>
          <p:cNvPr id="5" name="Obdélník 4">
            <a:hlinkClick r:id="rId2" action="ppaction://hlinkpres?slideindex=6&amp;slidetitle=Prezentace aplikace PowerPoint"/>
          </p:cNvPr>
          <p:cNvSpPr/>
          <p:nvPr/>
        </p:nvSpPr>
        <p:spPr>
          <a:xfrm>
            <a:off x="825810" y="148478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http://botanika.wendys.cz/cherbar/prew/q557.jpg</a:t>
            </a:r>
          </a:p>
        </p:txBody>
      </p:sp>
      <p:sp>
        <p:nvSpPr>
          <p:cNvPr id="6" name="Obdélník 5">
            <a:hlinkClick r:id="rId2" action="ppaction://hlinkpres?slideindex=6&amp;slidetitle=Prezentace aplikace PowerPoint"/>
          </p:cNvPr>
          <p:cNvSpPr/>
          <p:nvPr/>
        </p:nvSpPr>
        <p:spPr>
          <a:xfrm>
            <a:off x="872526" y="2841096"/>
            <a:ext cx="59585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http://www.hokr.cz/var/www/hokr.cz/files/image/Zemedelske-komodity/pole_kukurice.jpg</a:t>
            </a:r>
          </a:p>
        </p:txBody>
      </p:sp>
      <p:sp>
        <p:nvSpPr>
          <p:cNvPr id="7" name="Obdélník 6">
            <a:hlinkClick r:id="rId3" action="ppaction://hlinkpres?slideindex=7&amp;slidetitle=Hora Říp"/>
          </p:cNvPr>
          <p:cNvSpPr/>
          <p:nvPr/>
        </p:nvSpPr>
        <p:spPr>
          <a:xfrm>
            <a:off x="910693" y="3438368"/>
            <a:ext cx="69865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http://svornost.com/wp-content/uploads/28.8.2010-Rip-00-150x150.jpg</a:t>
            </a:r>
          </a:p>
        </p:txBody>
      </p:sp>
      <p:sp>
        <p:nvSpPr>
          <p:cNvPr id="8" name="Obdélník 7">
            <a:hlinkClick r:id="rId4" action="ppaction://hlinkpres?slideindex=8&amp;slidetitle=Hornomoravský úval"/>
          </p:cNvPr>
          <p:cNvSpPr/>
          <p:nvPr/>
        </p:nvSpPr>
        <p:spPr>
          <a:xfrm>
            <a:off x="910693" y="4084699"/>
            <a:ext cx="69865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http://mw2.google.com/mw-panoramio/photos/medium/32762659.jpg</a:t>
            </a:r>
          </a:p>
        </p:txBody>
      </p:sp>
      <p:sp>
        <p:nvSpPr>
          <p:cNvPr id="10" name="Obdélník 9">
            <a:hlinkClick r:id="rId5" action="ppaction://hlinkpres?slideindex=10&amp;slidetitle=Dolnomoravský úval"/>
          </p:cNvPr>
          <p:cNvSpPr/>
          <p:nvPr/>
        </p:nvSpPr>
        <p:spPr>
          <a:xfrm>
            <a:off x="913164" y="4731030"/>
            <a:ext cx="76192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http://www.mezistromy.cz/imgcache/--userdata--fotografie--prirodni-lesni-oblasti--PLO-35-jihomoravske-uvaly--pr_1407_v_720_540_0_85.jpg</a:t>
            </a:r>
          </a:p>
        </p:txBody>
      </p:sp>
      <p:sp>
        <p:nvSpPr>
          <p:cNvPr id="11" name="Obdélník 10">
            <a:hlinkClick r:id="rId6" action="ppaction://hlinkpres?slideindex=11&amp;slidetitle=    Dyjsko-svratecký úval"/>
          </p:cNvPr>
          <p:cNvSpPr/>
          <p:nvPr/>
        </p:nvSpPr>
        <p:spPr>
          <a:xfrm>
            <a:off x="913163" y="5409767"/>
            <a:ext cx="69840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http://upload.wikimedia.org/wikipedia/commons/thumb/4/46/Dabao.jpg/260px-Dabao.jpg</a:t>
            </a:r>
          </a:p>
        </p:txBody>
      </p:sp>
    </p:spTree>
    <p:extLst>
      <p:ext uri="{BB962C8B-B14F-4D97-AF65-F5344CB8AC3E}">
        <p14:creationId xmlns:p14="http://schemas.microsoft.com/office/powerpoint/2010/main" val="421237856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1129</TotalTime>
  <Words>390</Words>
  <Application>Microsoft Office PowerPoint</Application>
  <PresentationFormat>Předvádění na obrazovce (4:3)</PresentationFormat>
  <Paragraphs>56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Exekutivní</vt:lpstr>
      <vt:lpstr>Prezentace aplikace PowerPoint</vt:lpstr>
      <vt:lpstr>Prezentace aplikace PowerPoint</vt:lpstr>
      <vt:lpstr>Prezentace aplikace PowerPoint</vt:lpstr>
      <vt:lpstr>Prezentace aplikace PowerPoint</vt:lpstr>
      <vt:lpstr>Polabská nížina</vt:lpstr>
      <vt:lpstr>Prezentace aplikace PowerPoint</vt:lpstr>
      <vt:lpstr>Hora Říp</vt:lpstr>
      <vt:lpstr>Hornomoravský úval</vt:lpstr>
      <vt:lpstr>Hornomoravský a Dolnomoravský úval </vt:lpstr>
      <vt:lpstr>Dolnomoravský úval</vt:lpstr>
      <vt:lpstr>    Dyjsko-svratecký úval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Povrch - nížiny</dc:title>
  <dc:creator>Polanská Marie</dc:creator>
  <cp:lastModifiedBy>Ucebna 102</cp:lastModifiedBy>
  <cp:revision>115</cp:revision>
  <dcterms:created xsi:type="dcterms:W3CDTF">2011-10-30T12:56:29Z</dcterms:created>
  <dcterms:modified xsi:type="dcterms:W3CDTF">2013-05-18T17:48:00Z</dcterms:modified>
</cp:coreProperties>
</file>