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010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167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518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8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658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668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10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336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05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907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772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7B3E2-1116-47CD-9B75-9DA55342803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937FD-9681-46B1-88EB-007305D0F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234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hyperlink" Target="http://www.youtube.com/watch?feature=player_detailpage&amp;v=k-hCpJ2e30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hyperlink" Target="http://www.youtube.com/watch?feature=player_detailpage&amp;v=G-8kK4J3s2I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hyperlink" Target="http://www.youtube.com/watch?feature=player_detailpage&amp;v=wu0grjZGXRc" TargetMode="Externa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hyperlink" Target="http://www.youtube.com/watch?feature=player_detailpage&amp;v=9x7xsow3A2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hyperlink" Target="http://www.youtube.com/watch?feature=player_detailpage&amp;v=fchjUd6dm54" TargetMode="Externa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hyperlink" Target="http://www.youtube.com/watch?v=GqFLiJBY-GU&amp;feature=player_detailpag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8.png"/><Relationship Id="rId4" Type="http://schemas.openxmlformats.org/officeDocument/2006/relationships/hyperlink" Target="http://www.youtube.com/watch?feature=player_detailpage&amp;v=hTWKbfoike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reetfotografie_punks_philipp_von_ostau.jpg" TargetMode="External"/><Relationship Id="rId3" Type="http://schemas.openxmlformats.org/officeDocument/2006/relationships/hyperlink" Target="http://cs.wikipedia.org/wiki/Soubor:Louis_Armstrong_restored.jpg" TargetMode="External"/><Relationship Id="rId7" Type="http://schemas.openxmlformats.org/officeDocument/2006/relationships/hyperlink" Target="http://commons.wikimedia.org/wiki/File:2012-04-29_Calle_de_la_Bolsa_Madrid_anagoria.JPG" TargetMode="External"/><Relationship Id="rId12" Type="http://schemas.openxmlformats.org/officeDocument/2006/relationships/hyperlink" Target="http://cs.wikipedia.org/wiki/Soubor:Krojovany_pruvod_Mala_Rusava.jpg" TargetMode="External"/><Relationship Id="rId2" Type="http://schemas.openxmlformats.org/officeDocument/2006/relationships/hyperlink" Target="http://cs.wikipedia.org/wiki/Soubor:Baker_Charlest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eakdance_oldschool.jpg?uselang=cs" TargetMode="External"/><Relationship Id="rId11" Type="http://schemas.openxmlformats.org/officeDocument/2006/relationships/hyperlink" Target="http://commons.wikimedia.org/wiki/File:2010_-_A_year_plenty_of_Hopes.jpg" TargetMode="External"/><Relationship Id="rId5" Type="http://schemas.openxmlformats.org/officeDocument/2006/relationships/hyperlink" Target="http://commons.wikimedia.org/wiki/File:Hip-hop_icon.svg?uselang=cs" TargetMode="External"/><Relationship Id="rId10" Type="http://schemas.openxmlformats.org/officeDocument/2006/relationships/hyperlink" Target="http://ko-te.com/en/fashion/country-style-clothing" TargetMode="External"/><Relationship Id="rId4" Type="http://schemas.openxmlformats.org/officeDocument/2006/relationships/hyperlink" Target="http://cs.wikipedia.org/wiki/Soubor:Dreadlocked_rasta.jpg" TargetMode="External"/><Relationship Id="rId9" Type="http://schemas.openxmlformats.org/officeDocument/2006/relationships/hyperlink" Target="http://cs.wikipedia.org/wiki/Soubor:Bleach_hawk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Jak se obléct na koncert?</a:t>
            </a:r>
            <a:endParaRPr lang="cs-CZ" sz="5400" dirty="0"/>
          </a:p>
        </p:txBody>
      </p:sp>
      <p:grpSp>
        <p:nvGrpSpPr>
          <p:cNvPr id="5" name="Skupina 4"/>
          <p:cNvGrpSpPr/>
          <p:nvPr/>
        </p:nvGrpSpPr>
        <p:grpSpPr>
          <a:xfrm rot="20937755">
            <a:off x="5967190" y="865548"/>
            <a:ext cx="2340000" cy="504000"/>
            <a:chOff x="1187624" y="2636912"/>
            <a:chExt cx="2304256" cy="446856"/>
          </a:xfrm>
        </p:grpSpPr>
        <p:sp>
          <p:nvSpPr>
            <p:cNvPr id="3" name="Obdélník 2"/>
            <p:cNvSpPr/>
            <p:nvPr/>
          </p:nvSpPr>
          <p:spPr>
            <a:xfrm>
              <a:off x="1187624" y="2651720"/>
              <a:ext cx="2304256" cy="432048"/>
            </a:xfrm>
            <a:prstGeom prst="rect">
              <a:avLst/>
            </a:prstGeom>
            <a:gradFill flip="none" rotWithShape="1">
              <a:gsLst>
                <a:gs pos="0">
                  <a:srgbClr val="FF0000"/>
                </a:gs>
                <a:gs pos="51000">
                  <a:srgbClr val="FFFF00"/>
                </a:gs>
                <a:gs pos="100000">
                  <a:srgbClr val="00B050"/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705979" y="2636912"/>
              <a:ext cx="1267546" cy="422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Eras Demi ITC" pitchFamily="34" charset="0"/>
                </a:rPr>
                <a:t>Reggae</a:t>
              </a:r>
              <a:endParaRPr lang="cs-CZ" sz="2400" dirty="0">
                <a:latin typeface="Eras Demi ITC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 rot="21242011">
            <a:off x="6104025" y="2107611"/>
            <a:ext cx="2340000" cy="504000"/>
            <a:chOff x="4860032" y="3284984"/>
            <a:chExt cx="2340000" cy="504000"/>
          </a:xfrm>
        </p:grpSpPr>
        <p:sp>
          <p:nvSpPr>
            <p:cNvPr id="6" name="Obdélník 5"/>
            <p:cNvSpPr/>
            <p:nvPr/>
          </p:nvSpPr>
          <p:spPr>
            <a:xfrm>
              <a:off x="4860032" y="3284984"/>
              <a:ext cx="2340000" cy="5040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165936" y="3306152"/>
              <a:ext cx="1728192" cy="461665"/>
            </a:xfrm>
            <a:prstGeom prst="rect">
              <a:avLst/>
            </a:prstGeom>
            <a:noFill/>
          </p:spPr>
          <p:txBody>
            <a:bodyPr wrap="square" rtlCol="0">
              <a:prstTxWarp prst="textDeflateTop">
                <a:avLst/>
              </a:prstTxWarp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Punk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 rot="21151158">
            <a:off x="427702" y="5466104"/>
            <a:ext cx="2304000" cy="650106"/>
            <a:chOff x="5795937" y="2869485"/>
            <a:chExt cx="2304000" cy="650106"/>
          </a:xfrm>
        </p:grpSpPr>
        <p:grpSp>
          <p:nvGrpSpPr>
            <p:cNvPr id="21" name="Skupina 20"/>
            <p:cNvGrpSpPr/>
            <p:nvPr/>
          </p:nvGrpSpPr>
          <p:grpSpPr>
            <a:xfrm>
              <a:off x="5795937" y="2869485"/>
              <a:ext cx="576000" cy="646331"/>
              <a:chOff x="5795937" y="2780842"/>
              <a:chExt cx="576000" cy="646331"/>
            </a:xfrm>
          </p:grpSpPr>
          <p:sp>
            <p:nvSpPr>
              <p:cNvPr id="13" name="Obdélník 12"/>
              <p:cNvSpPr/>
              <p:nvPr/>
            </p:nvSpPr>
            <p:spPr>
              <a:xfrm>
                <a:off x="5795937" y="2851979"/>
                <a:ext cx="576000" cy="504056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5868045" y="2780842"/>
                <a:ext cx="43178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latin typeface="Aharoni" pitchFamily="2" charset="-79"/>
                    <a:cs typeface="Aharoni" pitchFamily="2" charset="-79"/>
                  </a:rPr>
                  <a:t>J</a:t>
                </a:r>
                <a:endParaRPr lang="cs-CZ" sz="3600" dirty="0">
                  <a:latin typeface="Aharoni" pitchFamily="2" charset="-79"/>
                  <a:cs typeface="Aharoni" pitchFamily="2" charset="-79"/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6371937" y="2869486"/>
              <a:ext cx="576000" cy="646331"/>
              <a:chOff x="6371937" y="2949365"/>
              <a:chExt cx="576000" cy="646331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6371937" y="3020530"/>
                <a:ext cx="576000" cy="504000"/>
              </a:xfrm>
              <a:prstGeom prst="rect">
                <a:avLst/>
              </a:prstGeom>
              <a:solidFill>
                <a:srgbClr val="7030A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6407909" y="2949365"/>
                <a:ext cx="50405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 smtClean="0">
                    <a:latin typeface="Aharoni" pitchFamily="2" charset="-79"/>
                    <a:cs typeface="Aharoni" pitchFamily="2" charset="-79"/>
                  </a:rPr>
                  <a:t>A</a:t>
                </a:r>
                <a:endParaRPr lang="cs-CZ" sz="3600" dirty="0">
                  <a:latin typeface="Aharoni" pitchFamily="2" charset="-79"/>
                  <a:cs typeface="Aharoni" pitchFamily="2" charset="-79"/>
                </a:endParaRPr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6947937" y="2873259"/>
              <a:ext cx="576000" cy="646331"/>
              <a:chOff x="6947937" y="2786678"/>
              <a:chExt cx="576000" cy="646331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6947937" y="2857843"/>
                <a:ext cx="576000" cy="504000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7056661" y="2786678"/>
                <a:ext cx="35855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 smtClean="0">
                    <a:latin typeface="Aharoni" pitchFamily="2" charset="-79"/>
                    <a:cs typeface="Aharoni" pitchFamily="2" charset="-79"/>
                  </a:rPr>
                  <a:t>Z</a:t>
                </a:r>
                <a:endParaRPr lang="cs-CZ" sz="3600" dirty="0">
                  <a:latin typeface="Aharoni" pitchFamily="2" charset="-79"/>
                  <a:cs typeface="Aharoni" pitchFamily="2" charset="-79"/>
                </a:endParaRP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7523937" y="2873260"/>
              <a:ext cx="576000" cy="646331"/>
              <a:chOff x="7523937" y="2873260"/>
              <a:chExt cx="576000" cy="646331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7523937" y="2944425"/>
                <a:ext cx="576000" cy="504000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7596141" y="2873260"/>
                <a:ext cx="43159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 smtClean="0">
                    <a:latin typeface="Aharoni" pitchFamily="2" charset="-79"/>
                    <a:cs typeface="Aharoni" pitchFamily="2" charset="-79"/>
                  </a:rPr>
                  <a:t>Z</a:t>
                </a:r>
                <a:endParaRPr lang="cs-CZ" sz="3600" dirty="0">
                  <a:latin typeface="Aharoni" pitchFamily="2" charset="-79"/>
                  <a:cs typeface="Aharoni" pitchFamily="2" charset="-79"/>
                </a:endParaRPr>
              </a:p>
            </p:txBody>
          </p:sp>
        </p:grpSp>
      </p:grpSp>
      <p:sp>
        <p:nvSpPr>
          <p:cNvPr id="35" name="Obdélník 34"/>
          <p:cNvSpPr/>
          <p:nvPr/>
        </p:nvSpPr>
        <p:spPr>
          <a:xfrm rot="359597">
            <a:off x="6502341" y="5613298"/>
            <a:ext cx="2355545" cy="78620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Sto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rgbClr val="FFC000"/>
                    </a:gs>
                  </a:gsLst>
                  <a:lin ang="5400000"/>
                </a:gradFill>
                <a:effectLst/>
              </a:rPr>
              <a:t>Hip Hop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chemeClr val="accent4">
                      <a:lumMod val="75000"/>
                    </a:schemeClr>
                  </a:gs>
                  <a:gs pos="100000">
                    <a:srgbClr val="FFC000"/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39" name="Skupina 38"/>
          <p:cNvGrpSpPr/>
          <p:nvPr/>
        </p:nvGrpSpPr>
        <p:grpSpPr>
          <a:xfrm rot="573996">
            <a:off x="6348874" y="4562916"/>
            <a:ext cx="2340000" cy="504000"/>
            <a:chOff x="1797418" y="620688"/>
            <a:chExt cx="2340000" cy="504000"/>
          </a:xfrm>
        </p:grpSpPr>
        <p:sp>
          <p:nvSpPr>
            <p:cNvPr id="37" name="Obdélník 36"/>
            <p:cNvSpPr/>
            <p:nvPr/>
          </p:nvSpPr>
          <p:spPr>
            <a:xfrm>
              <a:off x="1797418" y="620688"/>
              <a:ext cx="2340000" cy="504000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175330" y="641856"/>
              <a:ext cx="1584176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prstTxWarp prst="textChevron">
                <a:avLst/>
              </a:prstTxWarp>
              <a:spAutoFit/>
            </a:bodyPr>
            <a:lstStyle/>
            <a:p>
              <a:r>
                <a:rPr lang="cs-CZ" sz="2400" b="1" dirty="0" smtClean="0">
                  <a:latin typeface="Algerian" pitchFamily="82" charset="0"/>
                </a:rPr>
                <a:t>Country</a:t>
              </a:r>
              <a:endParaRPr lang="cs-CZ" sz="2400" b="1" dirty="0">
                <a:latin typeface="Algerian" pitchFamily="82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 rot="438615">
            <a:off x="839504" y="718208"/>
            <a:ext cx="2196000" cy="1050208"/>
            <a:chOff x="1856609" y="579178"/>
            <a:chExt cx="2196000" cy="1050208"/>
          </a:xfrm>
        </p:grpSpPr>
        <p:pic>
          <p:nvPicPr>
            <p:cNvPr id="3074" name="Picture 2" descr="C:\Users\Karkošková\AppData\Local\Microsoft\Windows\Temporary Internet Files\Content.IE5\TH8LJ3H9\MC900441299[1].pn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381" t="-582" r="7659" b="-1"/>
            <a:stretch/>
          </p:blipFill>
          <p:spPr bwMode="auto">
            <a:xfrm rot="5400000">
              <a:off x="2429505" y="6282"/>
              <a:ext cx="1050207" cy="2196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059832" y="1229276"/>
              <a:ext cx="99277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Arial Black" pitchFamily="34" charset="0"/>
                </a:rPr>
                <a:t>Rock</a:t>
              </a:r>
              <a:endParaRPr lang="cs-CZ" sz="2000" dirty="0">
                <a:latin typeface="Arial Black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38317" y="2138300"/>
            <a:ext cx="2412677" cy="605971"/>
            <a:chOff x="638317" y="2138300"/>
            <a:chExt cx="2412677" cy="605971"/>
          </a:xfrm>
        </p:grpSpPr>
        <p:grpSp>
          <p:nvGrpSpPr>
            <p:cNvPr id="28" name="Skupina 27"/>
            <p:cNvGrpSpPr/>
            <p:nvPr/>
          </p:nvGrpSpPr>
          <p:grpSpPr>
            <a:xfrm rot="521727">
              <a:off x="638317" y="2138300"/>
              <a:ext cx="2340000" cy="605971"/>
              <a:chOff x="1865496" y="2250175"/>
              <a:chExt cx="2340000" cy="605971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1865496" y="2250175"/>
                <a:ext cx="2340000" cy="50405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937505" y="2271371"/>
                <a:ext cx="2195983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atin typeface="Edwardian Script ITC" pitchFamily="66" charset="0"/>
                  </a:rPr>
                  <a:t>Klasická hudba</a:t>
                </a:r>
                <a:endParaRPr lang="cs-CZ" sz="3200" dirty="0">
                  <a:latin typeface="Edwardian Script ITC" pitchFamily="66" charset="0"/>
                </a:endParaRPr>
              </a:p>
            </p:txBody>
          </p:sp>
        </p:grpSp>
        <p:pic>
          <p:nvPicPr>
            <p:cNvPr id="3075" name="Picture 3" descr="C:\Users\Karkošková\AppData\Local\Microsoft\Windows\Temporary Internet Files\Content.IE5\1KMSZJNF\MC900412454[1].wmf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22" r="11785" b="61174"/>
            <a:stretch/>
          </p:blipFill>
          <p:spPr bwMode="auto">
            <a:xfrm>
              <a:off x="2596308" y="2229624"/>
              <a:ext cx="454686" cy="428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 rot="20960680">
            <a:off x="526015" y="4439063"/>
            <a:ext cx="2352114" cy="504000"/>
            <a:chOff x="3371718" y="4371973"/>
            <a:chExt cx="2352114" cy="504000"/>
          </a:xfrm>
        </p:grpSpPr>
        <p:sp>
          <p:nvSpPr>
            <p:cNvPr id="30" name="Obdélník 29"/>
            <p:cNvSpPr/>
            <p:nvPr/>
          </p:nvSpPr>
          <p:spPr>
            <a:xfrm>
              <a:off x="3383832" y="4371973"/>
              <a:ext cx="2340000" cy="504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76" name="Picture 4" descr="C:\Users\Karkošková\AppData\Local\Microsoft\Windows\Temporary Internet Files\Content.IE5\NI06WBVL\MC90043907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513" y="4470678"/>
              <a:ext cx="648000" cy="277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Users\Karkošková\AppData\Local\Microsoft\Windows\Temporary Internet Files\Content.IE5\1KMSZJNF\MC900439074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1718" y="4477597"/>
              <a:ext cx="684000" cy="2927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4055718" y="4409295"/>
              <a:ext cx="100811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Folklor</a:t>
              </a:r>
              <a:endParaRPr lang="cs-CZ" sz="2000" dirty="0"/>
            </a:p>
          </p:txBody>
        </p:sp>
      </p:grpSp>
      <p:sp>
        <p:nvSpPr>
          <p:cNvPr id="40" name="Obdélník 39"/>
          <p:cNvSpPr/>
          <p:nvPr/>
        </p:nvSpPr>
        <p:spPr>
          <a:xfrm>
            <a:off x="687018" y="279707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/>
              <a:t>Střední škola, Základní škola </a:t>
            </a:r>
            <a:r>
              <a:rPr lang="cs-CZ" sz="1200" dirty="0" smtClean="0"/>
              <a:t>a </a:t>
            </a:r>
            <a:r>
              <a:rPr lang="cs-CZ" sz="1200" dirty="0"/>
              <a:t>Mateřská škola, Karviná, příspěvková organizace</a:t>
            </a:r>
            <a:br>
              <a:rPr lang="cs-CZ" sz="1200" dirty="0"/>
            </a:br>
            <a:r>
              <a:rPr lang="cs-CZ" sz="1200" dirty="0" smtClean="0"/>
              <a:t> </a:t>
            </a:r>
            <a:r>
              <a:rPr lang="cs-CZ" sz="1200" dirty="0"/>
              <a:t>Jana </a:t>
            </a:r>
            <a:r>
              <a:rPr lang="cs-CZ" sz="1200" dirty="0" err="1"/>
              <a:t>Karkošková</a:t>
            </a:r>
            <a:r>
              <a:rPr lang="cs-CZ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7921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dirty="0" smtClean="0">
                <a:solidFill>
                  <a:srgbClr val="FFFF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g</a:t>
            </a:r>
            <a:r>
              <a:rPr lang="cs-CZ" b="1" dirty="0" smtClean="0">
                <a:solidFill>
                  <a:srgbClr val="00B050"/>
                </a:solidFill>
              </a:rPr>
              <a:t>g</a:t>
            </a:r>
            <a:r>
              <a:rPr lang="cs-CZ" b="1" dirty="0" smtClean="0">
                <a:solidFill>
                  <a:srgbClr val="FFFF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606" y="3770050"/>
            <a:ext cx="2348076" cy="24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1340768"/>
            <a:ext cx="7488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Nejdřív </a:t>
            </a:r>
            <a:r>
              <a:rPr lang="cs-CZ" sz="2400" dirty="0"/>
              <a:t>navštiv kadeřnický </a:t>
            </a:r>
            <a:r>
              <a:rPr lang="cs-CZ" sz="2400" dirty="0" smtClean="0"/>
              <a:t>salon </a:t>
            </a:r>
            <a:r>
              <a:rPr lang="cs-CZ" sz="2400" dirty="0"/>
              <a:t>a nech si </a:t>
            </a:r>
            <a:r>
              <a:rPr lang="cs-CZ" sz="2400" dirty="0" smtClean="0"/>
              <a:t>udělat </a:t>
            </a:r>
            <a:r>
              <a:rPr lang="cs-CZ" sz="2400" dirty="0"/>
              <a:t>DREDY. </a:t>
            </a:r>
            <a:endParaRPr lang="cs-CZ" sz="2400" dirty="0" smtClean="0"/>
          </a:p>
          <a:p>
            <a:r>
              <a:rPr lang="cs-CZ" sz="2400" dirty="0" smtClean="0"/>
              <a:t>Pak </a:t>
            </a:r>
            <a:r>
              <a:rPr lang="cs-CZ" sz="2400" dirty="0"/>
              <a:t>nasaď háčkovanou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ZELENO</a:t>
            </a:r>
            <a:r>
              <a:rPr lang="cs-CZ" sz="2400" dirty="0" smtClean="0">
                <a:solidFill>
                  <a:srgbClr val="FFFF00"/>
                </a:solidFill>
              </a:rPr>
              <a:t>ŽLUTO</a:t>
            </a:r>
            <a:r>
              <a:rPr lang="cs-CZ" sz="2400" dirty="0" smtClean="0">
                <a:solidFill>
                  <a:srgbClr val="FF0000"/>
                </a:solidFill>
              </a:rPr>
              <a:t>ČERVENOU </a:t>
            </a:r>
            <a:r>
              <a:rPr lang="cs-CZ" sz="2400" dirty="0" smtClean="0"/>
              <a:t> </a:t>
            </a:r>
            <a:r>
              <a:rPr lang="cs-CZ" sz="2400" dirty="0"/>
              <a:t>čepici. 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6" y="2673224"/>
            <a:ext cx="2611640" cy="37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C:\Users\Karkošková\AppData\Local\Microsoft\Windows\Temporary Internet Files\Content.IE5\NI06WBVL\MC900432535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574" y="544522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0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J</a:t>
            </a:r>
            <a:r>
              <a:rPr lang="cs-CZ" b="1" dirty="0" smtClean="0">
                <a:solidFill>
                  <a:srgbClr val="7030A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z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8691" y="1308769"/>
            <a:ext cx="73890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ajdi </a:t>
            </a:r>
            <a:r>
              <a:rPr lang="cs-CZ" dirty="0"/>
              <a:t>mrknou na hodiny tance. K jazzu totiž patří tanec Charleston. </a:t>
            </a:r>
            <a:endParaRPr lang="cs-CZ" dirty="0" smtClean="0"/>
          </a:p>
          <a:p>
            <a:r>
              <a:rPr lang="cs-CZ" dirty="0" smtClean="0"/>
              <a:t>Pozorně </a:t>
            </a:r>
            <a:r>
              <a:rPr lang="cs-CZ" dirty="0"/>
              <a:t>se dívej na tanečnice a inspiruj se jejich modely. </a:t>
            </a:r>
            <a:endParaRPr lang="cs-CZ" dirty="0" smtClean="0"/>
          </a:p>
          <a:p>
            <a:r>
              <a:rPr lang="cs-CZ" dirty="0" smtClean="0"/>
              <a:t>Pánové, vy na sebe „hoďte“  oblek a jestli umíte hrát na trumpetu, rozhodně ji nenechávejte doma. </a:t>
            </a:r>
            <a:endParaRPr lang="cs-CZ" dirty="0"/>
          </a:p>
        </p:txBody>
      </p:sp>
      <p:pic>
        <p:nvPicPr>
          <p:cNvPr id="1026" name="Picture 2" descr="Soubor:Baker Charlest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2889000" cy="38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0358"/>
            <a:ext cx="4681171" cy="3647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Karkošková\AppData\Local\Microsoft\Windows\Temporary Internet Files\Content.IE5\NI06WBVL\MC900432535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4574" y="5624847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92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712" y="476672"/>
            <a:ext cx="2514576" cy="1257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17544" y="1846894"/>
            <a:ext cx="74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venku uvidíš GRAFFITY, určitě tam najdeš i nějakou upoutávku na koncert. </a:t>
            </a:r>
            <a:r>
              <a:rPr lang="cs-CZ" sz="2400" dirty="0"/>
              <a:t>O</a:t>
            </a:r>
            <a:r>
              <a:rPr lang="cs-CZ" sz="2400" dirty="0" smtClean="0"/>
              <a:t>blékni se velmi pohodlně, </a:t>
            </a:r>
          </a:p>
          <a:p>
            <a:r>
              <a:rPr lang="cs-CZ" sz="2400" dirty="0" smtClean="0"/>
              <a:t>protože možná budeš tančit </a:t>
            </a:r>
            <a:r>
              <a:rPr lang="cs-CZ" sz="2400" dirty="0" err="1" smtClean="0"/>
              <a:t>Breakdance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45957"/>
            <a:ext cx="316835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" t="30890" r="13187"/>
          <a:stretch/>
        </p:blipFill>
        <p:spPr bwMode="auto">
          <a:xfrm>
            <a:off x="273937" y="3336436"/>
            <a:ext cx="5250160" cy="2787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Karkošková\AppData\Local\Microsoft\Windows\Temporary Internet Files\Content.IE5\NI06WBVL\MC900432535[1]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472" y="5673829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22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Country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Nech si narůst knír, vytáhni kytaru, obuj KOVBOJSKÉ boty, nasaď klobouk a namiř si to na Country koncert nebo bál! </a:t>
            </a:r>
          </a:p>
          <a:p>
            <a:r>
              <a:rPr lang="cs-CZ" sz="2400" dirty="0" smtClean="0"/>
              <a:t>Holky samozřejmě bez kníru.</a:t>
            </a:r>
            <a:endParaRPr lang="cs-CZ" sz="2400" dirty="0"/>
          </a:p>
        </p:txBody>
      </p:sp>
      <p:pic>
        <p:nvPicPr>
          <p:cNvPr id="4112" name="Picture 16" descr="C:\Users\Karkošková\AppData\Local\Microsoft\Windows\Temporary Internet Files\Content.IE5\NI06WBVL\MC90028073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735" y="3408038"/>
            <a:ext cx="1622079" cy="251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692" y="2993890"/>
            <a:ext cx="5017740" cy="33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Karkošková\AppData\Local\Microsoft\Windows\Temporary Internet Files\Content.IE5\NI06WBVL\MC900432535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589240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16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Edwardian Script ITC" pitchFamily="66" charset="0"/>
              </a:rPr>
              <a:t>Klasická hudba</a:t>
            </a:r>
            <a:endParaRPr lang="cs-CZ" sz="4800" b="1" dirty="0">
              <a:latin typeface="Edwardian Script ITC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312" y="17130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412776"/>
            <a:ext cx="6009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Dirigent bude mít v ruce taktovku a na sobě frak. Tobě postačí SMOKING s motýlkem. Dámy si oblečou ŠATY. Nemusí být dlouhé, ale určitě zvolte tmavší barvy.</a:t>
            </a:r>
            <a:endParaRPr lang="cs-CZ" sz="2000" dirty="0"/>
          </a:p>
        </p:txBody>
      </p:sp>
      <p:pic>
        <p:nvPicPr>
          <p:cNvPr id="5124" name="Picture 4" descr="C:\Users\Karkošková\AppData\Local\Microsoft\Windows\Temporary Internet Files\Content.IE5\NI06WBVL\MP900431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4682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Karkošková\AppData\Local\Microsoft\Windows\Temporary Internet Files\Content.IE5\TH8LJ3H9\MC900113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65660"/>
            <a:ext cx="1874912" cy="3438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Karkošková\AppData\Local\Microsoft\Windows\Temporary Internet Files\Content.IE5\NI06WBVL\MC900432535[1]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787" y="5471571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1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/>
              <a:t>n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3107" y="1700808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Cílem </a:t>
            </a:r>
            <a:r>
              <a:rPr lang="cs-CZ" sz="2000" dirty="0"/>
              <a:t>punkerů </a:t>
            </a:r>
            <a:r>
              <a:rPr lang="cs-CZ" sz="2000" dirty="0" smtClean="0"/>
              <a:t>bylo šokovat ostatní. </a:t>
            </a:r>
          </a:p>
          <a:p>
            <a:r>
              <a:rPr lang="cs-CZ" sz="2000" dirty="0" smtClean="0"/>
              <a:t>V drogérii kup tužidlo a smývatelnou barvu na vlasy, aby sis mohl vykouzlit ČÍRO. Holky, nebojte se extravagance. </a:t>
            </a:r>
            <a:endParaRPr lang="cs-CZ" sz="20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3316013" cy="4856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41" y="3202778"/>
            <a:ext cx="4459054" cy="3344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Karkošková\AppData\Local\Microsoft\Windows\Temporary Internet Files\Content.IE5\NI06WBVL\MC900432535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07" y="40466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69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Rock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100" name="Picture 4" descr="C:\Users\Karkošková\AppData\Local\Microsoft\Windows\Temporary Internet Files\Content.IE5\NI06WBVL\MC900396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80888"/>
            <a:ext cx="1717875" cy="176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6402" y="1916831"/>
            <a:ext cx="81511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dyž se oblečeš do džínů a trička s potiskem, určitě nic nezkazíš. </a:t>
            </a:r>
          </a:p>
          <a:p>
            <a:r>
              <a:rPr lang="cs-CZ" sz="2400" dirty="0" smtClean="0"/>
              <a:t>Holky, líčení trochu výraznější. Základem jsou dlouhé řasy </a:t>
            </a:r>
          </a:p>
          <a:p>
            <a:r>
              <a:rPr lang="cs-CZ" sz="2400" dirty="0" smtClean="0"/>
              <a:t>a černá linka okolo očí.</a:t>
            </a:r>
            <a:endParaRPr lang="cs-CZ" sz="2400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488" y="3256394"/>
            <a:ext cx="4997022" cy="33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Karkošková\AppData\Local\Microsoft\Windows\Temporary Internet Files\Content.IE5\NI06WBVL\MC900432535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0439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Karkošková\AppData\Local\Microsoft\Windows\Temporary Internet Files\Content.IE5\NI06WBVL\MC900217120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6" t="11958" r="8859" b="17494"/>
          <a:stretch/>
        </p:blipFill>
        <p:spPr bwMode="auto">
          <a:xfrm>
            <a:off x="7780233" y="2307041"/>
            <a:ext cx="630000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94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Folklor</a:t>
            </a:r>
            <a:endParaRPr lang="cs-CZ" dirty="0"/>
          </a:p>
        </p:txBody>
      </p:sp>
      <p:pic>
        <p:nvPicPr>
          <p:cNvPr id="5122" name="Picture 2" descr="C:\Users\Karkošková\AppData\Local\Microsoft\Windows\Temporary Internet Files\Content.IE5\TH8LJ3H9\MC90043907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rkošková\AppData\Local\Microsoft\Windows\Temporary Internet Files\Content.IE5\3OJBVI7N\MC90043907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2656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51850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ž budeš doprovázet babičku na folklor, pěkně se obleč. Ideální by byl lidový </a:t>
            </a:r>
            <a:r>
              <a:rPr lang="cs-CZ" sz="2400" dirty="0" smtClean="0"/>
              <a:t>kroj           , </a:t>
            </a:r>
            <a:r>
              <a:rPr lang="cs-CZ" sz="2400" dirty="0" smtClean="0"/>
              <a:t>ale postačí sukně či kalhoty.</a:t>
            </a:r>
            <a:endParaRPr lang="cs-CZ" sz="24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9320" y="2715512"/>
            <a:ext cx="5145360" cy="3859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C:\Users\Karkošková\AppData\Local\Microsoft\Windows\Temporary Internet Files\Content.IE5\TH8LJ3H9\MC900432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853" y="1900513"/>
            <a:ext cx="497319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045" y="5694924"/>
            <a:ext cx="896937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467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1100" dirty="0" smtClean="0"/>
              <a:t>Použité zdroje</a:t>
            </a:r>
            <a:endParaRPr lang="cs-CZ" sz="1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1400" dirty="0"/>
              <a:t>Charleston.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[online]. San Francisco (CA): Wikimedia Foundation, 2001- [cit. 2013-05-05].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cs.wikipedia.org/wiki/Soubor:Baker_Charleston.jpg</a:t>
            </a:r>
            <a:endParaRPr lang="cs-CZ" sz="1400" dirty="0" smtClean="0"/>
          </a:p>
          <a:p>
            <a:r>
              <a:rPr lang="cs-CZ" sz="1400" dirty="0"/>
              <a:t>Jazzový trumpetista.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2013-05-05]. 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cs.wikipedia.org/wiki/Soubor:Louis_Armstrong_restored.jpg</a:t>
            </a:r>
            <a:endParaRPr lang="cs-CZ" sz="1400" dirty="0" smtClean="0"/>
          </a:p>
          <a:p>
            <a:r>
              <a:rPr lang="cs-CZ" sz="1400" dirty="0" err="1"/>
              <a:t>Rasta</a:t>
            </a:r>
            <a:r>
              <a:rPr lang="cs-CZ" sz="1400" dirty="0"/>
              <a:t>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2013-05-05].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cs.wikipedia.org/wiki/Soubor:Dreadlocked_rasta.jpg</a:t>
            </a:r>
            <a:endParaRPr lang="cs-CZ" sz="1400" dirty="0" smtClean="0"/>
          </a:p>
          <a:p>
            <a:r>
              <a:rPr lang="en-US" sz="1400" dirty="0"/>
              <a:t>Hip hop. In: Wikipedia: the free encyclopedia [online]. San Francisco (CA): Wikimedia Foundation, 2001- [cit. 2013-05-05].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5"/>
              </a:rPr>
              <a:t>http://</a:t>
            </a:r>
            <a:r>
              <a:rPr lang="en-US" sz="1400" dirty="0" smtClean="0">
                <a:hlinkClick r:id="rId5"/>
              </a:rPr>
              <a:t>commons.wikimedia.org/wiki/File:Hip-hop_icon.svg?uselang=cs</a:t>
            </a:r>
            <a:endParaRPr lang="cs-CZ" sz="1400" dirty="0" smtClean="0"/>
          </a:p>
          <a:p>
            <a:r>
              <a:rPr lang="en-US" sz="1400" dirty="0"/>
              <a:t>Breakdance. In: Wikipedia: the free encyclopedia [online]. San Francisco (CA): Wikimedia Foundation, 2001- [cit. 2013-05-05].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6"/>
              </a:rPr>
              <a:t>http://</a:t>
            </a:r>
            <a:r>
              <a:rPr lang="en-US" sz="1400" dirty="0" smtClean="0">
                <a:hlinkClick r:id="rId6"/>
              </a:rPr>
              <a:t>commons.wikimedia.org/wiki/File:Breakdance_oldschool.jpg?uselang=cs</a:t>
            </a:r>
            <a:endParaRPr lang="cs-CZ" sz="1400" dirty="0" smtClean="0"/>
          </a:p>
          <a:p>
            <a:r>
              <a:rPr lang="en-US" sz="1400" dirty="0" err="1"/>
              <a:t>Grafit</a:t>
            </a:r>
            <a:r>
              <a:rPr lang="en-US" sz="1400" dirty="0"/>
              <a:t>. In: Wikipedia: the free encyclopedia [online]. San Francisco (CA): Wikimedia Foundation, 2001- [cit. 2013-05-05].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7"/>
              </a:rPr>
              <a:t>http://</a:t>
            </a:r>
            <a:r>
              <a:rPr lang="en-US" sz="1400" dirty="0" smtClean="0">
                <a:hlinkClick r:id="rId7"/>
              </a:rPr>
              <a:t>commons.wikimedia.org/wiki/File:2012-04-29_Calle_de_la_Bolsa_Madrid_anagoria.JPG</a:t>
            </a:r>
            <a:endParaRPr lang="cs-CZ" sz="1400" dirty="0" smtClean="0"/>
          </a:p>
          <a:p>
            <a:r>
              <a:rPr lang="en-US" sz="1400" dirty="0"/>
              <a:t>Punks.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[online]. San Francisco (CA): Wikimedia Foundation, 2001- [cit. 2013-05-06].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8"/>
              </a:rPr>
              <a:t>http://</a:t>
            </a:r>
            <a:r>
              <a:rPr lang="en-US" sz="1400" dirty="0" smtClean="0">
                <a:hlinkClick r:id="rId8"/>
              </a:rPr>
              <a:t>commons.wikimedia.org/wiki/File:Streetfotografie_punks_philipp_von_ostau.jpg</a:t>
            </a:r>
            <a:endParaRPr lang="cs-CZ" sz="1400" dirty="0" smtClean="0"/>
          </a:p>
          <a:p>
            <a:r>
              <a:rPr lang="cs-CZ" sz="1400" dirty="0" err="1"/>
              <a:t>Bleach</a:t>
            </a:r>
            <a:r>
              <a:rPr lang="cs-CZ" sz="1400" dirty="0"/>
              <a:t> </a:t>
            </a:r>
            <a:r>
              <a:rPr lang="cs-CZ" sz="1400" dirty="0" err="1"/>
              <a:t>hawk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2013-05-06]. Dostupné z: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cs.wikipedia.org/wiki/Soubor:Bleach_hawk2.JPG</a:t>
            </a:r>
            <a:endParaRPr lang="cs-CZ" sz="1400" dirty="0" smtClean="0"/>
          </a:p>
          <a:p>
            <a:r>
              <a:rPr lang="cs-CZ" sz="1400" i="1" dirty="0"/>
              <a:t>Country style</a:t>
            </a:r>
            <a:r>
              <a:rPr lang="cs-CZ" sz="1400" dirty="0"/>
              <a:t> [online]. 2012 [cit. 2013-05-06]. Dostupné z: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ko-te.com/en/fashion/country-style-clothing</a:t>
            </a:r>
            <a:endParaRPr lang="cs-CZ" sz="1400" dirty="0" smtClean="0"/>
          </a:p>
          <a:p>
            <a:r>
              <a:rPr lang="en-US" sz="1400" dirty="0"/>
              <a:t>Hopes. In: Wikipedia: the free encyclopedia [online]. San Francisco (CA): Wikimedia Foundation, 2001- [cit. 2013-05-06].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11"/>
              </a:rPr>
              <a:t>http://commons.wikimedia.org/wiki/File:2010_-_</a:t>
            </a:r>
            <a:r>
              <a:rPr lang="en-US" sz="1400" dirty="0" smtClean="0">
                <a:hlinkClick r:id="rId11"/>
              </a:rPr>
              <a:t>A_year_plenty_of_Hopes.jpg</a:t>
            </a:r>
            <a:endParaRPr lang="cs-CZ" sz="1400" dirty="0" smtClean="0"/>
          </a:p>
          <a:p>
            <a:r>
              <a:rPr lang="cs-CZ" sz="1400" dirty="0" smtClean="0"/>
              <a:t>Rusava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2013-05-06]. Dostupné z: </a:t>
            </a: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cs.wikipedia.org/wiki/Soubor:Krojovany_pruvod_Mala_Rusava.jpg</a:t>
            </a:r>
            <a:endParaRPr lang="cs-CZ" sz="14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9068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937</TotalTime>
  <Words>574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Jak se obléct na koncert?</vt:lpstr>
      <vt:lpstr>Reggae</vt:lpstr>
      <vt:lpstr>Jazz</vt:lpstr>
      <vt:lpstr>Prezentace aplikace PowerPoint</vt:lpstr>
      <vt:lpstr>Country</vt:lpstr>
      <vt:lpstr>Klasická hudba</vt:lpstr>
      <vt:lpstr>Punk</vt:lpstr>
      <vt:lpstr>Rock</vt:lpstr>
      <vt:lpstr>Folklor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</dc:creator>
  <cp:lastModifiedBy>Jana K</cp:lastModifiedBy>
  <cp:revision>60</cp:revision>
  <dcterms:created xsi:type="dcterms:W3CDTF">2013-05-01T17:36:52Z</dcterms:created>
  <dcterms:modified xsi:type="dcterms:W3CDTF">2013-05-18T18:25:28Z</dcterms:modified>
</cp:coreProperties>
</file>