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0" r:id="rId3"/>
    <p:sldId id="264" r:id="rId4"/>
    <p:sldId id="263" r:id="rId5"/>
    <p:sldId id="265" r:id="rId6"/>
    <p:sldId id="258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33CC33"/>
    <a:srgbClr val="FFFF66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606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026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23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441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0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981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428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947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40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905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866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FA1F7A-6C6B-4040-A3EB-99414074A9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CC82F-CAD6-4D5D-BC1C-4D20D1C41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730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feature=player_detailpage&amp;v=V0XfFObQHGU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f/f1/Zem%C4%9B_a_samospr%C3%A1vn%C3%A9_kraje.PN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openclipart.org/people/mcol/mcol_haystack.sv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c/cc/Jarmila_Sulakov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://www.youtube.com/watch?feature=player_detailpage&amp;v=UtDAujdVRHk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174101/bag-by-jarda-174101" TargetMode="External"/><Relationship Id="rId2" Type="http://schemas.openxmlformats.org/officeDocument/2006/relationships/hyperlink" Target="http://commons.wikimedia.org/wiki/File:Jarmila_Sulakova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Zem%C4%9B_a_samospr%C3%A1vn%C3%A9_kraje.PNG?uselang=cs" TargetMode="External"/><Relationship Id="rId4" Type="http://schemas.openxmlformats.org/officeDocument/2006/relationships/hyperlink" Target="http://openclipart.org/detail/6173/haystack-by-mco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143000"/>
          </a:xfrm>
        </p:spPr>
        <p:txBody>
          <a:bodyPr/>
          <a:lstStyle/>
          <a:p>
            <a:r>
              <a:rPr lang="cs-CZ" dirty="0" err="1"/>
              <a:t>D</a:t>
            </a:r>
            <a:r>
              <a:rPr lang="cs-CZ" dirty="0" err="1" smtClean="0"/>
              <a:t>yby</a:t>
            </a:r>
            <a:r>
              <a:rPr lang="cs-CZ" dirty="0" smtClean="0"/>
              <a:t> byla 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2276872"/>
            <a:ext cx="2376264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 lidová píseň</a:t>
            </a:r>
            <a:endParaRPr lang="cs-CZ" dirty="0"/>
          </a:p>
        </p:txBody>
      </p:sp>
      <p:pic>
        <p:nvPicPr>
          <p:cNvPr id="6146" name="Picture 2" descr="C:\Users\Karkošková\AppData\Local\Microsoft\Windows\Temporary Internet Files\Content.IE5\1KMSZJNF\MC900442148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885" y="3573016"/>
            <a:ext cx="2560211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74717" y="332656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/>
              <a:t>Střední škola, Základní škola </a:t>
            </a:r>
            <a:r>
              <a:rPr lang="cs-CZ" sz="1200" dirty="0" smtClean="0"/>
              <a:t>a </a:t>
            </a:r>
            <a:r>
              <a:rPr lang="cs-CZ" sz="1200" dirty="0"/>
              <a:t>Mateřská škola, Karviná, příspěvková organizace</a:t>
            </a:r>
            <a:br>
              <a:rPr lang="cs-CZ" sz="1200" dirty="0"/>
            </a:br>
            <a:r>
              <a:rPr lang="cs-CZ" sz="1200" dirty="0" smtClean="0"/>
              <a:t> </a:t>
            </a:r>
            <a:r>
              <a:rPr lang="cs-CZ" sz="1200" dirty="0"/>
              <a:t>Jana </a:t>
            </a:r>
            <a:r>
              <a:rPr lang="cs-CZ" sz="1200" dirty="0" err="1"/>
              <a:t>Karkošková</a:t>
            </a:r>
            <a:r>
              <a:rPr lang="cs-CZ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5905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2207" y="548680"/>
            <a:ext cx="6624736" cy="3024336"/>
          </a:xfrm>
          <a:solidFill>
            <a:srgbClr val="FFFFCC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i="1" dirty="0" smtClean="0">
                <a:latin typeface="Arial" pitchFamily="34" charset="0"/>
                <a:cs typeface="Arial" pitchFamily="34" charset="0"/>
              </a:rPr>
              <a:t>1. sloka</a:t>
            </a:r>
            <a:br>
              <a:rPr lang="cs-CZ" sz="2400" i="1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err="1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yby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byla Morava, jako je </a:t>
            </a: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Vídeň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dala bych ti </a:t>
            </a:r>
            <a:r>
              <a:rPr lang="cs-CZ" sz="32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huběnek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na celý týden.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en-US" sz="3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malučká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ošidila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cérečka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synečka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 :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1273" y="4077072"/>
            <a:ext cx="52003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Vídeň</a:t>
            </a:r>
            <a:r>
              <a:rPr lang="cs-CZ" dirty="0" smtClean="0"/>
              <a:t>  </a:t>
            </a:r>
            <a:r>
              <a:rPr lang="cs-CZ" sz="2800" dirty="0" smtClean="0"/>
              <a:t>je hlavní město  …………….. .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36724" y="3942093"/>
            <a:ext cx="1734146" cy="584775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Rakouska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6197" y="4936262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C</a:t>
            </a:r>
            <a:r>
              <a:rPr lang="cs-CZ" sz="2800" dirty="0" err="1" smtClean="0"/>
              <a:t>érečka</a:t>
            </a:r>
            <a:r>
              <a:rPr lang="cs-CZ" sz="2800" dirty="0" smtClean="0"/>
              <a:t> neboli dívka by dala chlapci </a:t>
            </a:r>
            <a:r>
              <a:rPr lang="cs-CZ" sz="2800" dirty="0" err="1" smtClean="0">
                <a:solidFill>
                  <a:srgbClr val="0070C0"/>
                </a:solidFill>
              </a:rPr>
              <a:t>huběnky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Co mu chce dát?</a:t>
            </a:r>
            <a:endParaRPr lang="cs-CZ" sz="2800" dirty="0"/>
          </a:p>
        </p:txBody>
      </p:sp>
      <p:pic>
        <p:nvPicPr>
          <p:cNvPr id="1027" name="Picture 3" descr="C:\Users\Karkošková\AppData\Local\Microsoft\Windows\Temporary Internet Files\Content.IE5\NI06WBVL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629" y="5686807"/>
            <a:ext cx="1250001" cy="766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Karkošková\AppData\Local\Microsoft\Windows\Temporary Internet Files\Content.IE5\NI06WBVL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555060"/>
            <a:ext cx="1254186" cy="769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35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8391" y="548680"/>
            <a:ext cx="7071656" cy="3024336"/>
          </a:xfrm>
          <a:solidFill>
            <a:srgbClr val="FFFFCC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lvl="0" algn="l">
              <a:spcBef>
                <a:spcPts val="0"/>
              </a:spcBef>
            </a:pPr>
            <a:r>
              <a:rPr lang="cs-CZ" sz="2400" i="1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2</a:t>
            </a:r>
            <a:r>
              <a:rPr lang="cs-CZ" sz="2400" i="1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. sloka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200" dirty="0" err="1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D</a:t>
            </a:r>
            <a:r>
              <a:rPr lang="cs-CZ" sz="3200" dirty="0" err="1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yby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byla 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Morava, jako 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je </a:t>
            </a:r>
            <a:r>
              <a:rPr lang="cs-CZ" sz="3200" dirty="0" err="1" smtClean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Slezko</a:t>
            </a:r>
            <a:r>
              <a:rPr lang="cs-CZ" sz="3200" dirty="0">
                <a:latin typeface="Arial" pitchFamily="34" charset="0"/>
                <a:ea typeface="+mn-ea"/>
                <a:cs typeface="Arial" pitchFamily="34" charset="0"/>
              </a:rPr>
              <a:t>,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dala 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bych ti </a:t>
            </a:r>
            <a:r>
              <a:rPr lang="cs-CZ" sz="3200" dirty="0" err="1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huběnku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, 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až by 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to plesklo.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en-US" sz="3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malučká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ošidila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cérečka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synečka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 :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File:Země a samosprávné kraj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128" y="3931601"/>
            <a:ext cx="4428001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3050" y="3933056"/>
            <a:ext cx="41309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Slezsko</a:t>
            </a:r>
            <a:r>
              <a:rPr lang="cs-CZ" sz="2800" dirty="0" smtClean="0">
                <a:solidFill>
                  <a:prstClr val="black"/>
                </a:solidFill>
              </a:rPr>
              <a:t> se v současné době rozkládá v Polsku, v Česku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a </a:t>
            </a:r>
            <a:r>
              <a:rPr lang="cs-CZ" sz="2800" dirty="0" smtClean="0">
                <a:solidFill>
                  <a:prstClr val="black"/>
                </a:solidFill>
              </a:rPr>
              <a:t>zčásti </a:t>
            </a:r>
            <a:r>
              <a:rPr lang="cs-CZ" sz="2800" dirty="0" smtClean="0">
                <a:solidFill>
                  <a:prstClr val="black"/>
                </a:solidFill>
              </a:rPr>
              <a:t>v Německu.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Na mapě ukaž Slezsko v ČR.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 rot="2034554">
            <a:off x="8105546" y="4147423"/>
            <a:ext cx="484632" cy="76238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754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6984776" cy="3024336"/>
          </a:xfrm>
          <a:solidFill>
            <a:srgbClr val="FFFFCC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400" i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sloka</a:t>
            </a:r>
            <a:r>
              <a:rPr lang="cs-CZ" sz="3200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i="1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err="1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yby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byla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Morava, jako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ů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Čechy,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latin typeface="Arial" pitchFamily="34" charset="0"/>
                <a:cs typeface="Arial" pitchFamily="34" charset="0"/>
              </a:rPr>
              <a:t>dala bych ti </a:t>
            </a:r>
            <a:r>
              <a:rPr lang="cs-CZ" sz="3200" dirty="0" err="1">
                <a:latin typeface="Arial" pitchFamily="34" charset="0"/>
                <a:cs typeface="Arial" pitchFamily="34" charset="0"/>
              </a:rPr>
              <a:t>huběnek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štyry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měchy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en-US" sz="3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malučká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ošidila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cérečka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synečka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 :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72683" y="5602749"/>
            <a:ext cx="16864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PYTEL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559539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Děvče slibuje chlapci                 za </a:t>
            </a:r>
            <a:r>
              <a:rPr lang="cs-CZ" sz="2800" dirty="0" err="1"/>
              <a:t>š</a:t>
            </a:r>
            <a:r>
              <a:rPr lang="cs-CZ" sz="2800" dirty="0" err="1" smtClean="0"/>
              <a:t>tyry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měchy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Co znamená v nářečí měch? </a:t>
            </a:r>
            <a:endParaRPr lang="cs-CZ" sz="2800" dirty="0"/>
          </a:p>
        </p:txBody>
      </p:sp>
      <p:pic>
        <p:nvPicPr>
          <p:cNvPr id="1027" name="Picture 3" descr="C:\Users\Karkošková\AppData\Local\Microsoft\Windows\Temporary Internet Files\Content.IE5\NI06WBVL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758" y="4566251"/>
            <a:ext cx="64577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Karkošková\AppData\Local\Microsoft\Windows\Temporary Internet Files\Content.IE5\NI06WBVL\MC900290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908" y="4454045"/>
            <a:ext cx="627093" cy="38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490" y="3651716"/>
            <a:ext cx="1285856" cy="199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56592"/>
            <a:ext cx="130995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276" y="4212190"/>
            <a:ext cx="130995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4528" y="4621695"/>
            <a:ext cx="130995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833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7000"/>
                            </p:stCondLst>
                            <p:childTnLst>
                              <p:par>
                                <p:cTn id="73" presetID="4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 0 L -0.18298 -0.04005 C -0.16892 -0.04907 -0.14791 -0.05394 -0.12604 -0.05394 C -0.10104 -0.05394 -0.08107 -0.04907 -0.06701 -0.04005 L -1.66667E-6 0 " pathEditMode="relative" rAng="0" ptsTypes="FffFF">
                                      <p:cBhvr>
                                        <p:cTn id="74" dur="20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-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2873" y="548680"/>
            <a:ext cx="6494149" cy="3024336"/>
          </a:xfrm>
          <a:solidFill>
            <a:srgbClr val="FFFFCC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lvl="0" algn="l">
              <a:spcBef>
                <a:spcPts val="0"/>
              </a:spcBef>
            </a:pPr>
            <a:r>
              <a:rPr lang="cs-CZ" sz="2400" i="1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4. sloka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200" dirty="0" err="1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D</a:t>
            </a:r>
            <a:r>
              <a:rPr lang="cs-CZ" sz="3200" dirty="0" err="1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yby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byla 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Morava, jako </a:t>
            </a:r>
            <a:r>
              <a:rPr lang="cs-CZ" sz="3200" dirty="0" err="1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sů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>Uhry</a:t>
            </a:r>
            <a:r>
              <a:rPr lang="cs-CZ" sz="3200" dirty="0" smtClean="0">
                <a:latin typeface="Arial" pitchFamily="34" charset="0"/>
                <a:ea typeface="+mn-ea"/>
                <a:cs typeface="Arial" pitchFamily="34" charset="0"/>
              </a:rPr>
              <a:t>,</a:t>
            </a:r>
            <a:r>
              <a:rPr lang="cs-CZ" sz="3200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3200" dirty="0">
                <a:solidFill>
                  <a:srgbClr val="C0000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dala 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bych ti </a:t>
            </a:r>
            <a:r>
              <a:rPr lang="cs-CZ" sz="3200" dirty="0" err="1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huběnek</a:t>
            </a:r>
            <a:r>
              <a:rPr lang="cs-CZ" sz="3200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na </a:t>
            </a:r>
            <a:r>
              <a:rPr lang="cs-CZ" sz="3200" dirty="0" err="1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štyry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ea typeface="+mn-ea"/>
                <a:cs typeface="Arial" pitchFamily="34" charset="0"/>
              </a:rPr>
              <a:t>fůry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.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en-US" sz="3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malučká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ošidila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cérečka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synečka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 :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3675" y="3717032"/>
            <a:ext cx="87025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Uhry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n</a:t>
            </a:r>
            <a:r>
              <a:rPr lang="cs-CZ" sz="2400" dirty="0" smtClean="0">
                <a:solidFill>
                  <a:prstClr val="black"/>
                </a:solidFill>
              </a:rPr>
              <a:t>eboli Uherské království bylo součástí habsburské říše. 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Víš, </a:t>
            </a:r>
            <a:r>
              <a:rPr lang="cs-CZ" sz="2400" dirty="0" smtClean="0">
                <a:solidFill>
                  <a:prstClr val="black"/>
                </a:solidFill>
              </a:rPr>
              <a:t>v </a:t>
            </a:r>
            <a:r>
              <a:rPr lang="cs-CZ" sz="2400" dirty="0" smtClean="0">
                <a:solidFill>
                  <a:prstClr val="black"/>
                </a:solidFill>
              </a:rPr>
              <a:t>kterém roce došlo k rozpadu  Rakousko – Uherské monarchie, 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a </a:t>
            </a:r>
            <a:r>
              <a:rPr lang="cs-CZ" sz="2400" dirty="0" smtClean="0">
                <a:solidFill>
                  <a:prstClr val="black"/>
                </a:solidFill>
              </a:rPr>
              <a:t>tím vznikly samostatné státy (např. náš stát nebo Maďarsko) 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0459" y="5410035"/>
            <a:ext cx="52895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Jaké množství vyjadřuje slovo </a:t>
            </a:r>
            <a:r>
              <a:rPr lang="cs-CZ" sz="2800" dirty="0" smtClean="0">
                <a:solidFill>
                  <a:srgbClr val="0070C0"/>
                </a:solidFill>
              </a:rPr>
              <a:t>fůra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13752" y="5960834"/>
            <a:ext cx="5296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KOPEC, HODNĚ, VELKÉ  MNOŽSTVÍ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67544" y="5139837"/>
            <a:ext cx="1939903" cy="1718163"/>
            <a:chOff x="8154313" y="2132856"/>
            <a:chExt cx="2381475" cy="2093556"/>
          </a:xfrm>
        </p:grpSpPr>
        <p:pic>
          <p:nvPicPr>
            <p:cNvPr id="3074" name="Picture 2" descr="haystack by mcol - 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76456" y="2132856"/>
              <a:ext cx="1696338" cy="1296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Users\Karkošková\AppData\Local\Microsoft\Windows\Temporary Internet Files\Content.IE5\3OJBVI7N\MC900435274[1].wmf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5045" r="53242" b="213"/>
            <a:stretch/>
          </p:blipFill>
          <p:spPr bwMode="auto">
            <a:xfrm>
              <a:off x="8154313" y="3367222"/>
              <a:ext cx="2381475" cy="8591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7606520" y="4878227"/>
            <a:ext cx="915635" cy="52322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1918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2048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/>
      <p:bldP spid="4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Jarmila Sulakov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30101"/>
            <a:ext cx="3503742" cy="305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Karkošková\AppData\Local\Microsoft\Windows\Temporary Internet Files\Content.IE5\1KMSZJNF\MC90044214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790" y="4509120"/>
            <a:ext cx="172987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68435"/>
            <a:ext cx="7368527" cy="24314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Polka</a:t>
            </a:r>
            <a:r>
              <a:rPr lang="cs-CZ" sz="2400" dirty="0" smtClean="0"/>
              <a:t> je společenský tanec ve 2/4 taktu. Tančí se v páru.</a:t>
            </a:r>
          </a:p>
          <a:p>
            <a:r>
              <a:rPr lang="cs-CZ" sz="2400" dirty="0"/>
              <a:t>C</a:t>
            </a:r>
            <a:r>
              <a:rPr lang="cs-CZ" sz="2400" dirty="0" smtClean="0"/>
              <a:t>hlapci požádejte dívky o tanec. </a:t>
            </a:r>
          </a:p>
          <a:p>
            <a:r>
              <a:rPr lang="cs-CZ" sz="2400" dirty="0" smtClean="0"/>
              <a:t>K tanci Vám zahraje skupina Fleret </a:t>
            </a:r>
          </a:p>
          <a:p>
            <a:r>
              <a:rPr lang="cs-CZ" sz="2400" dirty="0" smtClean="0"/>
              <a:t>a zazpívá královna </a:t>
            </a:r>
            <a:r>
              <a:rPr lang="cs-CZ" sz="2400" dirty="0"/>
              <a:t>lidové písně </a:t>
            </a:r>
            <a:r>
              <a:rPr lang="cs-CZ" sz="2400" dirty="0">
                <a:solidFill>
                  <a:srgbClr val="FF0000"/>
                </a:solidFill>
              </a:rPr>
              <a:t>JARMILA </a:t>
            </a:r>
            <a:r>
              <a:rPr lang="cs-CZ" sz="2400" dirty="0" smtClean="0">
                <a:solidFill>
                  <a:srgbClr val="FF0000"/>
                </a:solidFill>
              </a:rPr>
              <a:t>ŠULÁKOVÁ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61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0072" y="2006554"/>
            <a:ext cx="38164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1.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Dyby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byla Morava, jako je Vídeň,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dala bych ti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huběnek</a:t>
            </a:r>
            <a:r>
              <a:rPr lang="cs-CZ" dirty="0">
                <a:latin typeface="Arial" pitchFamily="34" charset="0"/>
                <a:cs typeface="Arial" pitchFamily="34" charset="0"/>
              </a:rPr>
              <a:t> na celý týden.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malučká</a:t>
            </a:r>
            <a:r>
              <a:rPr lang="cs-CZ" dirty="0">
                <a:latin typeface="Arial" pitchFamily="34" charset="0"/>
                <a:cs typeface="Arial" pitchFamily="34" charset="0"/>
              </a:rPr>
              <a:t>,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ošidila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cérečka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synečka</a:t>
            </a:r>
            <a:r>
              <a:rPr lang="cs-CZ" dirty="0">
                <a:latin typeface="Arial" pitchFamily="34" charset="0"/>
                <a:cs typeface="Arial" pitchFamily="34" charset="0"/>
              </a:rPr>
              <a:t>. :</a:t>
            </a:r>
            <a:r>
              <a:rPr lang="en-US" dirty="0">
                <a:latin typeface="Arial" pitchFamily="34" charset="0"/>
                <a:cs typeface="Arial" pitchFamily="34" charset="0"/>
              </a:rPr>
              <a:t>]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49304" y="2006554"/>
            <a:ext cx="41764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Dyby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byla Morava, jako je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Slezko</a:t>
            </a:r>
            <a:r>
              <a:rPr lang="cs-CZ" dirty="0">
                <a:latin typeface="Arial" pitchFamily="34" charset="0"/>
                <a:cs typeface="Arial" pitchFamily="34" charset="0"/>
              </a:rPr>
              <a:t>,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dala bych ti </a:t>
            </a:r>
            <a:r>
              <a:rPr lang="cs-CZ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huběnku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až by to plesklo.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malučká</a:t>
            </a:r>
            <a:r>
              <a:rPr lang="cs-CZ" dirty="0">
                <a:latin typeface="Arial" pitchFamily="34" charset="0"/>
                <a:cs typeface="Arial" pitchFamily="34" charset="0"/>
              </a:rPr>
              <a:t>,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ošidila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cérečka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synečka</a:t>
            </a:r>
            <a:r>
              <a:rPr lang="cs-CZ" dirty="0">
                <a:latin typeface="Arial" pitchFamily="34" charset="0"/>
                <a:cs typeface="Arial" pitchFamily="34" charset="0"/>
              </a:rPr>
              <a:t>. :</a:t>
            </a:r>
            <a:r>
              <a:rPr lang="en-US" dirty="0">
                <a:latin typeface="Arial" pitchFamily="34" charset="0"/>
                <a:cs typeface="Arial" pitchFamily="34" charset="0"/>
              </a:rPr>
              <a:t>]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1764" y="4393918"/>
            <a:ext cx="410754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Dyby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byla Morava, jako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sů</a:t>
            </a:r>
            <a:r>
              <a:rPr lang="cs-CZ" dirty="0">
                <a:latin typeface="Arial" pitchFamily="34" charset="0"/>
                <a:cs typeface="Arial" pitchFamily="34" charset="0"/>
              </a:rPr>
              <a:t> Čechy,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dala bych ti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huběnek</a:t>
            </a:r>
            <a:r>
              <a:rPr lang="cs-CZ" dirty="0">
                <a:latin typeface="Arial" pitchFamily="34" charset="0"/>
                <a:cs typeface="Arial" pitchFamily="34" charset="0"/>
              </a:rPr>
              <a:t> za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štyry</a:t>
            </a:r>
            <a:r>
              <a:rPr lang="cs-CZ" dirty="0">
                <a:latin typeface="Arial" pitchFamily="34" charset="0"/>
                <a:cs typeface="Arial" pitchFamily="34" charset="0"/>
              </a:rPr>
              <a:t> měchy.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malučká</a:t>
            </a:r>
            <a:r>
              <a:rPr lang="cs-CZ" dirty="0">
                <a:latin typeface="Arial" pitchFamily="34" charset="0"/>
                <a:cs typeface="Arial" pitchFamily="34" charset="0"/>
              </a:rPr>
              <a:t>,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ošidila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cérečka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synečka</a:t>
            </a:r>
            <a:r>
              <a:rPr lang="cs-CZ" dirty="0">
                <a:latin typeface="Arial" pitchFamily="34" charset="0"/>
                <a:cs typeface="Arial" pitchFamily="34" charset="0"/>
              </a:rPr>
              <a:t>. :</a:t>
            </a:r>
            <a:r>
              <a:rPr lang="en-US" dirty="0">
                <a:latin typeface="Arial" pitchFamily="34" charset="0"/>
                <a:cs typeface="Arial" pitchFamily="34" charset="0"/>
              </a:rPr>
              <a:t>]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49304" y="4406759"/>
            <a:ext cx="380088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4.</a:t>
            </a:r>
          </a:p>
          <a:p>
            <a:r>
              <a:rPr lang="cs-CZ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Dyby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byla Morava, jako </a:t>
            </a:r>
            <a:r>
              <a:rPr lang="cs-CZ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sů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Uhry,</a:t>
            </a:r>
            <a: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dala bych ti </a:t>
            </a:r>
            <a:r>
              <a:rPr lang="cs-CZ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huběnek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na </a:t>
            </a:r>
            <a:r>
              <a:rPr lang="cs-CZ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štyry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fůry.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en-US" dirty="0">
                <a:latin typeface="Arial" pitchFamily="34" charset="0"/>
                <a:cs typeface="Arial" pitchFamily="34" charset="0"/>
              </a:rPr>
              <a:t>[</a:t>
            </a:r>
            <a:r>
              <a:rPr lang="cs-CZ" dirty="0">
                <a:latin typeface="Arial" pitchFamily="34" charset="0"/>
                <a:cs typeface="Arial" pitchFamily="34" charset="0"/>
              </a:rPr>
              <a:t>: Ale že je Morava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malučká</a:t>
            </a:r>
            <a:r>
              <a:rPr lang="cs-CZ" dirty="0">
                <a:latin typeface="Arial" pitchFamily="34" charset="0"/>
                <a:cs typeface="Arial" pitchFamily="34" charset="0"/>
              </a:rPr>
              <a:t>,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ošidila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cérečka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synečka</a:t>
            </a:r>
            <a:r>
              <a:rPr lang="cs-CZ" dirty="0">
                <a:latin typeface="Arial" pitchFamily="34" charset="0"/>
                <a:cs typeface="Arial" pitchFamily="34" charset="0"/>
              </a:rPr>
              <a:t>. :</a:t>
            </a:r>
            <a:r>
              <a:rPr lang="en-US" dirty="0">
                <a:latin typeface="Arial" pitchFamily="34" charset="0"/>
                <a:cs typeface="Arial" pitchFamily="34" charset="0"/>
              </a:rPr>
              <a:t>]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1840" y="763436"/>
            <a:ext cx="35337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/>
              <a:t>Dyby</a:t>
            </a:r>
            <a:r>
              <a:rPr lang="cs-CZ" sz="3600" dirty="0"/>
              <a:t> byla Morava</a:t>
            </a:r>
          </a:p>
        </p:txBody>
      </p:sp>
      <p:pic>
        <p:nvPicPr>
          <p:cNvPr id="1026" name="Picture 2" descr="C:\Users\Karkošková\AppData\Local\Microsoft\Windows\Temporary Internet Files\Content.IE5\TH8LJ3H9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334" y="332656"/>
            <a:ext cx="190800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59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08720"/>
            <a:ext cx="820891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effectLst/>
              </a:rPr>
              <a:t>Použité zdroje:</a:t>
            </a:r>
          </a:p>
          <a:p>
            <a:endParaRPr lang="cs-CZ" sz="1100" dirty="0"/>
          </a:p>
          <a:p>
            <a:r>
              <a:rPr lang="cs-CZ" sz="1100" dirty="0" err="1" smtClean="0">
                <a:effectLst/>
              </a:rPr>
              <a:t>CzechJoker</a:t>
            </a:r>
            <a:r>
              <a:rPr lang="cs-CZ" sz="1100" dirty="0" smtClean="0">
                <a:effectLst/>
              </a:rPr>
              <a:t>. In: </a:t>
            </a:r>
            <a:r>
              <a:rPr lang="cs-CZ" sz="1100" i="1" dirty="0" err="1" smtClean="0">
                <a:effectLst/>
              </a:rPr>
              <a:t>Wikipedia</a:t>
            </a:r>
            <a:r>
              <a:rPr lang="cs-CZ" sz="1100" i="1" dirty="0" smtClean="0">
                <a:effectLst/>
              </a:rPr>
              <a:t>: </a:t>
            </a:r>
            <a:r>
              <a:rPr lang="cs-CZ" sz="1100" i="1" dirty="0" err="1" smtClean="0">
                <a:effectLst/>
              </a:rPr>
              <a:t>the</a:t>
            </a:r>
            <a:r>
              <a:rPr lang="cs-CZ" sz="1100" i="1" dirty="0" smtClean="0">
                <a:effectLst/>
              </a:rPr>
              <a:t> free </a:t>
            </a:r>
            <a:r>
              <a:rPr lang="cs-CZ" sz="1100" i="1" dirty="0" err="1" smtClean="0">
                <a:effectLst/>
              </a:rPr>
              <a:t>encyclopedia</a:t>
            </a:r>
            <a:r>
              <a:rPr lang="cs-CZ" sz="1100" dirty="0" smtClean="0">
                <a:effectLst/>
              </a:rPr>
              <a:t> [online]. San Francisco (CA): </a:t>
            </a:r>
            <a:r>
              <a:rPr lang="cs-CZ" sz="1100" dirty="0" err="1" smtClean="0">
                <a:effectLst/>
              </a:rPr>
              <a:t>Wikimedia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Foundation</a:t>
            </a:r>
            <a:r>
              <a:rPr lang="cs-CZ" sz="1100" dirty="0" smtClean="0">
                <a:effectLst/>
              </a:rPr>
              <a:t>, 2001- [cit. 2013-05-11]. Dostupné z: </a:t>
            </a:r>
            <a:r>
              <a:rPr lang="cs-CZ" sz="1100" dirty="0" smtClean="0">
                <a:effectLst/>
                <a:hlinkClick r:id="rId2"/>
              </a:rPr>
              <a:t>http://commons.wikimedia.org/wiki/File:Jarmila_Sulakova.jpg?uselang=cs</a:t>
            </a:r>
            <a:endParaRPr lang="cs-CZ" sz="1100" dirty="0" smtClean="0">
              <a:effectLst/>
            </a:endParaRPr>
          </a:p>
          <a:p>
            <a:r>
              <a:rPr lang="cs-CZ" sz="1100" dirty="0" smtClean="0">
                <a:effectLst/>
              </a:rPr>
              <a:t> </a:t>
            </a:r>
            <a:r>
              <a:rPr lang="it-IT" sz="1100" dirty="0"/>
              <a:t>Jarda. In: </a:t>
            </a:r>
            <a:r>
              <a:rPr lang="it-IT" sz="1100" i="1" dirty="0"/>
              <a:t>Clipart-bag</a:t>
            </a:r>
            <a:r>
              <a:rPr lang="it-IT" sz="1100" dirty="0"/>
              <a:t> [online]. 2013 [cit. 2013-05-12]. Dostupné z: </a:t>
            </a:r>
            <a:r>
              <a:rPr lang="it-IT" sz="1100" dirty="0">
                <a:hlinkClick r:id="rId3"/>
              </a:rPr>
              <a:t>http://</a:t>
            </a:r>
            <a:r>
              <a:rPr lang="it-IT" sz="1100" dirty="0" smtClean="0">
                <a:hlinkClick r:id="rId3"/>
              </a:rPr>
              <a:t>openclipart.org/detail/174101/bag-by-jarda-174101</a:t>
            </a:r>
            <a:endParaRPr lang="cs-CZ" sz="1100" dirty="0" smtClean="0"/>
          </a:p>
          <a:p>
            <a:r>
              <a:rPr lang="it-IT" sz="1100" dirty="0" smtClean="0"/>
              <a:t> </a:t>
            </a:r>
            <a:r>
              <a:rPr lang="cs-CZ" sz="1100" dirty="0" err="1"/>
              <a:t>Mcol</a:t>
            </a:r>
            <a:r>
              <a:rPr lang="cs-CZ" sz="1100" dirty="0"/>
              <a:t>. In: </a:t>
            </a:r>
            <a:r>
              <a:rPr lang="cs-CZ" sz="1100" i="1" dirty="0" err="1"/>
              <a:t>Clipart</a:t>
            </a:r>
            <a:r>
              <a:rPr lang="cs-CZ" sz="1100" i="1" dirty="0"/>
              <a:t> </a:t>
            </a:r>
            <a:r>
              <a:rPr lang="cs-CZ" sz="1100" i="1" dirty="0" err="1"/>
              <a:t>haystack</a:t>
            </a:r>
            <a:r>
              <a:rPr lang="cs-CZ" sz="1100" dirty="0"/>
              <a:t> [online]. 2013 [cit. 2013-05-12]. Dostupné z: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openclipart.org/detail/6173/haystack-by-mcol</a:t>
            </a:r>
            <a:endParaRPr lang="cs-CZ" sz="1100" dirty="0" smtClean="0"/>
          </a:p>
          <a:p>
            <a:r>
              <a:rPr lang="en-US" sz="1100" dirty="0" err="1"/>
              <a:t>Fext</a:t>
            </a:r>
            <a:r>
              <a:rPr lang="en-US" sz="1100" dirty="0"/>
              <a:t>. In: </a:t>
            </a:r>
            <a:r>
              <a:rPr lang="en-US" sz="1100" i="1" dirty="0"/>
              <a:t>Wikipedia: the free encyclopedia</a:t>
            </a:r>
            <a:r>
              <a:rPr lang="en-US" sz="1100" dirty="0"/>
              <a:t> [online]. San Francisco (CA): Wikimedia Foundation, 2001- [cit. 2013-05-12]. </a:t>
            </a:r>
            <a:r>
              <a:rPr lang="en-US" sz="1100" dirty="0" err="1"/>
              <a:t>Dostupné</a:t>
            </a:r>
            <a:r>
              <a:rPr lang="en-US" sz="1100" dirty="0"/>
              <a:t> z: </a:t>
            </a:r>
            <a:r>
              <a:rPr lang="en-US" sz="1100" dirty="0">
                <a:hlinkClick r:id="rId5"/>
              </a:rPr>
              <a:t>http://</a:t>
            </a:r>
            <a:r>
              <a:rPr lang="en-US" sz="1100" dirty="0" smtClean="0">
                <a:hlinkClick r:id="rId5"/>
              </a:rPr>
              <a:t>commons.wikimedia.org/wiki/File:Zem%C4%9B_a_samospr%C3%A1vn%C3%A9_kraje.PNG?uselang=cs</a:t>
            </a:r>
            <a:endParaRPr lang="cs-CZ" sz="1100" dirty="0" smtClean="0"/>
          </a:p>
          <a:p>
            <a:r>
              <a:rPr lang="cs-CZ" sz="1100" dirty="0" err="1" smtClean="0"/>
              <a:t>Cliparty</a:t>
            </a:r>
            <a:r>
              <a:rPr lang="cs-CZ" sz="1100" dirty="0" smtClean="0"/>
              <a:t> z webu Office.com</a:t>
            </a:r>
          </a:p>
          <a:p>
            <a:endParaRPr lang="cs-CZ" sz="1100" dirty="0" smtClean="0">
              <a:effectLst/>
            </a:endParaRPr>
          </a:p>
          <a:p>
            <a:endParaRPr lang="cs-CZ" sz="1100" dirty="0" smtClean="0">
              <a:effectLst/>
            </a:endParaRPr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24177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782</TotalTime>
  <Words>328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Dyby byla Morava</vt:lpstr>
      <vt:lpstr>1. sloka Dyby byla Morava, jako je Vídeň, dala bych ti huběnek na celý týden. [: Ale že je Morava malučká, ošidila cérečka synečka. :] </vt:lpstr>
      <vt:lpstr>2. sloka Dyby byla Morava, jako je Slezko, dala bych ti huběnku, až by to plesklo. [: Ale že je Morava malučká, ošidila cérečka synečka. :] </vt:lpstr>
      <vt:lpstr>3. sloka Dyby byla Morava, jako sů Čechy, dala bych ti huběnek za štyry měchy. [: Ale že je Morava malučká, ošidila cérečka synečka. :] </vt:lpstr>
      <vt:lpstr>4. sloka Dyby byla Morava, jako sů Uhry, dala bych ti huběnek na štyry fůry. [: Ale že je Morava malučká, ošidila cérečka synečka. :]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</dc:creator>
  <cp:lastModifiedBy>Jana K</cp:lastModifiedBy>
  <cp:revision>48</cp:revision>
  <dcterms:created xsi:type="dcterms:W3CDTF">2013-05-11T07:45:35Z</dcterms:created>
  <dcterms:modified xsi:type="dcterms:W3CDTF">2013-05-18T18:12:07Z</dcterms:modified>
</cp:coreProperties>
</file>