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7" r:id="rId2"/>
    <p:sldId id="256" r:id="rId3"/>
    <p:sldId id="279" r:id="rId4"/>
    <p:sldId id="258" r:id="rId5"/>
    <p:sldId id="257" r:id="rId6"/>
    <p:sldId id="260" r:id="rId7"/>
    <p:sldId id="261" r:id="rId8"/>
    <p:sldId id="264" r:id="rId9"/>
    <p:sldId id="262" r:id="rId10"/>
    <p:sldId id="265" r:id="rId11"/>
    <p:sldId id="267" r:id="rId12"/>
    <p:sldId id="268" r:id="rId13"/>
    <p:sldId id="269" r:id="rId14"/>
    <p:sldId id="270" r:id="rId15"/>
    <p:sldId id="271" r:id="rId16"/>
    <p:sldId id="273" r:id="rId17"/>
    <p:sldId id="272" r:id="rId18"/>
    <p:sldId id="274" r:id="rId19"/>
    <p:sldId id="275" r:id="rId20"/>
    <p:sldId id="259" r:id="rId21"/>
    <p:sldId id="278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6850511-FB02-46FA-AD9D-525466A6AFA0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5607D1E-BC56-47DD-81AE-B2179A737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0/0e/Pr%C5%AF%C5%99ez_Zem%C3%AD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c/c4/Landscape-spher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0/08/Livingston-Greenwich-map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c/c1/Darfur_refugee_camp_in_Chad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a/a5/MSH80_eruption_mount_st_helens_05-18-80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SH80_eruption_mount_st_helens_05-18-80.jpg" TargetMode="External"/><Relationship Id="rId3" Type="http://schemas.openxmlformats.org/officeDocument/2006/relationships/hyperlink" Target="http://antika.avonet.cz/upload.cs/1/105ba864_b_0_eratosthenes_s.jpg" TargetMode="External"/><Relationship Id="rId7" Type="http://schemas.openxmlformats.org/officeDocument/2006/relationships/hyperlink" Target="http://cs.wikipedia.org/wiki/Soubor:Darfur_refugee_camp_in_Chad.jpg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vingston-Greenwich-map.jpg" TargetMode="External"/><Relationship Id="rId5" Type="http://schemas.openxmlformats.org/officeDocument/2006/relationships/hyperlink" Target="http://cs.wikipedia.org/wiki/Soubor:Land_ocean_ice_cloud_1024.jpg" TargetMode="External"/><Relationship Id="rId4" Type="http://schemas.openxmlformats.org/officeDocument/2006/relationships/hyperlink" Target="http://cs.wikipedia.org/wiki/Soubor:Landscape-sphere.jpg" TargetMode="External"/><Relationship Id="rId9" Type="http://schemas.openxmlformats.org/officeDocument/2006/relationships/hyperlink" Target="http://cs.wikipedia.org/wiki/Soubor:Iridium_84_flare_20061120.pn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%C5%AF%C5%99ez_Zem%C3%AD.png" TargetMode="External"/><Relationship Id="rId7" Type="http://schemas.openxmlformats.org/officeDocument/2006/relationships/hyperlink" Target="http://cs.wikipedia.org/wiki/Soubor:Landscape-sphere.jpg" TargetMode="External"/><Relationship Id="rId2" Type="http://schemas.openxmlformats.org/officeDocument/2006/relationships/hyperlink" Target="http://cs.wikipedia.org/wiki/Soubor:Mappa_di_Eratoste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olarSystem_OrdersOfMagnitude_Sun-Jupiter-Earth-Moon.jpg" TargetMode="External"/><Relationship Id="rId5" Type="http://schemas.openxmlformats.org/officeDocument/2006/relationships/hyperlink" Target="http://cs.wikipedia.org/wiki/Soubor:The_Earth_seen_from_Apollo_17.jpg" TargetMode="External"/><Relationship Id="rId4" Type="http://schemas.openxmlformats.org/officeDocument/2006/relationships/hyperlink" Target="http://cs.wikipedia.org/wiki/Soubor:Whole_world_-_land_and_oceans_12000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UARS_1.jpg" TargetMode="External"/><Relationship Id="rId3" Type="http://schemas.openxmlformats.org/officeDocument/2006/relationships/hyperlink" Target="http://cs.wikipedia.org/wiki/Soubor:JR-Maglev-MLX01-2.jpg" TargetMode="External"/><Relationship Id="rId7" Type="http://schemas.openxmlformats.org/officeDocument/2006/relationships/hyperlink" Target="http://cs.wikipedia.org/wiki/Soubor:Landsat7sat.gif" TargetMode="External"/><Relationship Id="rId2" Type="http://schemas.openxmlformats.org/officeDocument/2006/relationships/hyperlink" Target="http://cs.wikipedia.org/wiki/Soubor:Cono_de_Arita,_Salta._(Argentin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SH80_eruption_mount_st_helens_05-18-80.jpg" TargetMode="External"/><Relationship Id="rId5" Type="http://schemas.openxmlformats.org/officeDocument/2006/relationships/hyperlink" Target="http://cs.wikipedia.org/wiki/Soubor:Darfur_refugee_camp_in_Chad.jpg" TargetMode="External"/><Relationship Id="rId4" Type="http://schemas.openxmlformats.org/officeDocument/2006/relationships/hyperlink" Target="http://cs.wikipedia.org/wiki/Soubor:Livingston-Greenwich-ma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07504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Fyzická geografie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Ú</a:t>
            </a:r>
            <a:r>
              <a:rPr lang="cs-CZ" sz="1600" dirty="0" smtClean="0">
                <a:effectLst/>
              </a:rPr>
              <a:t>vod do geografie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1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JK_FYZ_GEO_01 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</a:t>
            </a:r>
            <a:r>
              <a:rPr lang="cs-CZ" sz="1600" dirty="0">
                <a:effectLst/>
              </a:rPr>
              <a:t>9</a:t>
            </a:r>
            <a:r>
              <a:rPr lang="cs-CZ" sz="1600" dirty="0" smtClean="0">
                <a:effectLst/>
              </a:rPr>
              <a:t>.9.2012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Kvinta – DUM – výukový materiál provází žáky v rámci prvních hodin geografie na vyšším stupni gymnázia a přibližuje jim strukturu tohoto vědního oboru.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11055718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9"/>
            <a:ext cx="8229600" cy="864096"/>
          </a:xfrm>
        </p:spPr>
        <p:txBody>
          <a:bodyPr/>
          <a:lstStyle/>
          <a:p>
            <a:r>
              <a:rPr lang="cs-CZ" dirty="0" smtClean="0"/>
              <a:t>Geografie jako věda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68760"/>
            <a:ext cx="5256584" cy="5112568"/>
          </a:xfrm>
        </p:spPr>
        <p:txBody>
          <a:bodyPr/>
          <a:lstStyle/>
          <a:p>
            <a:pPr marL="457200" indent="-457200" algn="just"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z nejstarších disciplín</a:t>
            </a:r>
          </a:p>
          <a:p>
            <a:pPr marL="457200" indent="-457200" algn="just">
              <a:buFont typeface="Wingdings" pitchFamily="2" charset="2"/>
              <a:buChar char="q"/>
            </a:pP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Eratosthénes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Kyrény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Geográfika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 př.n.l.</a:t>
            </a:r>
          </a:p>
          <a:p>
            <a:pPr marL="457200" indent="-457200" algn="just">
              <a:buFont typeface="Wingdings" pitchFamily="2" charset="2"/>
              <a:buChar char="q"/>
            </a:pP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Gé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země</a:t>
            </a:r>
          </a:p>
          <a:p>
            <a:pPr marL="457200" indent="-457200" algn="just">
              <a:buFont typeface="Wingdings" pitchFamily="2" charset="2"/>
              <a:buChar char="q"/>
            </a:pP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Grafein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psáti</a:t>
            </a:r>
          </a:p>
          <a:p>
            <a:pPr marL="457200" indent="-457200" algn="just">
              <a:buFont typeface="Wingdings" pitchFamily="2" charset="2"/>
              <a:buChar char="q"/>
            </a:pP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Kartografie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nauka o mapách 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nutnost znázornit ZP</a:t>
            </a:r>
          </a:p>
          <a:p>
            <a:pPr algn="just">
              <a:buFont typeface="Arial" pitchFamily="34" charset="0"/>
              <a:buChar char="•"/>
            </a:pPr>
            <a:endParaRPr lang="cs-CZ" dirty="0" smtClean="0"/>
          </a:p>
          <a:p>
            <a:pPr algn="just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6" name="Picture 2" descr="Soubor:Eratosthen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340768"/>
            <a:ext cx="3140596" cy="518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343378" y="4811572"/>
            <a:ext cx="720080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appa di Eratoste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727" y="0"/>
            <a:ext cx="91458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1672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Eratosthénova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mapa světa (reprodukce z 19. století)</a:t>
            </a:r>
          </a:p>
        </p:txBody>
      </p:sp>
    </p:spTree>
    <p:extLst>
      <p:ext uri="{BB962C8B-B14F-4D97-AF65-F5344CB8AC3E}">
        <p14:creationId xmlns:p14="http://schemas.microsoft.com/office/powerpoint/2010/main" val="48941533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Geografie jako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geografie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všechny poznatky o zemi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Postupně zájem geografie vzrůstá 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rozšiřuje se o nové aktuální otázky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Regiony světa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 obyvatelstva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Atd.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Soubor:Průřez Zemí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140968"/>
            <a:ext cx="4067175" cy="317182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Geografie jako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57431"/>
            <a:ext cx="5122912" cy="478539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Zúžení objektu studia geografie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krajinná sféra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Změna rázu poznávání v geografii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věda </a:t>
            </a:r>
          </a:p>
          <a:p>
            <a:pPr marL="13716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poskytující vysvětlení </a:t>
            </a:r>
          </a:p>
          <a:p>
            <a:pPr marL="13716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jevů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Změna zaměření a význam geografie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věda s praktickým zaměřením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oubor:The Earth seen from Apollo 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937" y="1268760"/>
            <a:ext cx="410445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Geografie jako věda -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4690864" cy="518457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je věda, která se zabývá krajinnou sférou a zkoumá vzájemné vztahy mezi přírodním prostředím a lidskou společností v prostoru a čase</a:t>
            </a:r>
          </a:p>
          <a:p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leží na rozhraní přírodních, společenských a technických věd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File:SolarSystem OrdersOfMagnitude Sun-Jupiter-Earth-Mo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4784"/>
            <a:ext cx="3306546" cy="463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Objekt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76064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je složena z vrstev – </a:t>
            </a:r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geosfér!!!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Litosféra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 a svrchní část ZP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(troposféra)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Hydrosféra</a:t>
            </a:r>
          </a:p>
          <a:p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Pedosféra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iosféra </a:t>
            </a:r>
          </a:p>
          <a:p>
            <a:pPr marL="137160" indent="0">
              <a:buNone/>
            </a:pPr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Fyzickogeografická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sféra - přírodní (5)</a:t>
            </a:r>
          </a:p>
          <a:p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sféra (</a:t>
            </a:r>
            <a:r>
              <a:rPr lang="cs-CZ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společenskohospodářská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Složky FG a SE jsou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vzájemně propojeny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vazbami a tvoří jednotný systém nazvaný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krajinná sféra</a:t>
            </a:r>
          </a:p>
          <a:p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KRAJINNÁ SFÉRA JE OBJEKTEM STUDIA GEOGRAFIE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Objekt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Krajinná sféra - rozpětí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Ozonosféra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25 km nad ZP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Litosféra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její spodní hranice 100 – 300 km pod ZP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Soubor:Whole world - land and oceans 120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48000"/>
            <a:ext cx="7704856" cy="369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Objekt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7410" name="Picture 2" descr="Soubor:Landscape-sphe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052736"/>
            <a:ext cx="7776864" cy="523858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Geografické disciplíny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Využívají poznatky z jiných vědních oborů</a:t>
            </a:r>
          </a:p>
          <a:p>
            <a:r>
              <a:rPr lang="cs-CZ" dirty="0" smtClean="0"/>
              <a:t>Vznikají stále nové dílčí geograf. </a:t>
            </a:r>
            <a:r>
              <a:rPr lang="cs-CZ" dirty="0" err="1"/>
              <a:t>d</a:t>
            </a:r>
            <a:r>
              <a:rPr lang="cs-CZ" dirty="0" err="1" smtClean="0"/>
              <a:t>isc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Fyzická geografie</a:t>
            </a:r>
          </a:p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rgbClr val="C0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Socioekonomická geografie</a:t>
            </a:r>
          </a:p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1"/>
                </a:solidFill>
              </a:rPr>
              <a:t>Kartografické disciplíny</a:t>
            </a:r>
          </a:p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chemeClr val="accent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F0"/>
                </a:solidFill>
              </a:rPr>
              <a:t>Ostatní geografické vědy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6016" y="0"/>
            <a:ext cx="8229600" cy="778098"/>
          </a:xfrm>
        </p:spPr>
        <p:txBody>
          <a:bodyPr/>
          <a:lstStyle/>
          <a:p>
            <a:pPr marL="514350" indent="-514350"/>
            <a:r>
              <a:rPr lang="cs-CZ" dirty="0" smtClean="0"/>
              <a:t>Fyzická geografie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25658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Geomorfologie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Klimatologie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Meteorologie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Hydrologie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Oceánografie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Pedologie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Biogeografie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Glaciologie</a:t>
            </a:r>
          </a:p>
          <a:p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Geokryologi</a:t>
            </a:r>
            <a:r>
              <a:rPr lang="cs-CZ" dirty="0" err="1" smtClean="0"/>
              <a:t>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50" name="Picture 6" descr="Soubor:Cono de Arita, Salta. (Argentin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052736"/>
            <a:ext cx="5112568" cy="503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Socioekonomická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" y="1412776"/>
            <a:ext cx="4114800" cy="499715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obyvatelstva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sídel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průmyslu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zemědělství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dopravy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cestovního ruchu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 služeb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Soubor:JR-Maglev-MLX01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12776"/>
            <a:ext cx="4523656" cy="485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057"/>
            <a:ext cx="8229600" cy="1143000"/>
          </a:xfrm>
        </p:spPr>
        <p:txBody>
          <a:bodyPr/>
          <a:lstStyle/>
          <a:p>
            <a:r>
              <a:rPr lang="cs-CZ" dirty="0" smtClean="0"/>
              <a:t>Kartografické disciplíny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70916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kartografie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Matematická kartografie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Kartometrie</a:t>
            </a:r>
          </a:p>
          <a:p>
            <a:endParaRPr lang="cs-CZ" dirty="0"/>
          </a:p>
        </p:txBody>
      </p:sp>
      <p:pic>
        <p:nvPicPr>
          <p:cNvPr id="25602" name="Picture 2" descr="Soubor:Livingston-Greenwich-ma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52517" y="2708920"/>
            <a:ext cx="5351009" cy="366340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Ostatní geografické vědy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8160" y="1484784"/>
            <a:ext cx="3754760" cy="485740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geografie</a:t>
            </a:r>
          </a:p>
          <a:p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Politická geografie</a:t>
            </a:r>
          </a:p>
          <a:p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Nauka o krajině</a:t>
            </a:r>
          </a:p>
          <a:p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Historická geografie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650" name="Picture 2" descr="Soubor:Darfur refugee camp in Ch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340768"/>
            <a:ext cx="4811688" cy="489654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733020" y="6239682"/>
            <a:ext cx="32752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Darfur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refugee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camp in </a:t>
            </a:r>
            <a:r>
              <a:rPr lang="cs-CZ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Chad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a význam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zákl. přístupy (hlediska)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Hledisko prostorovosti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prostorová struktura a organizace krajinné sféry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Hledisko syntetičnosti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zkoumání vztahů mezi jednotlivými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ložkami KS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Metody výzkumu krajinné sféry </a:t>
            </a:r>
          </a:p>
          <a:p>
            <a:pPr marL="514350" indent="-514350"/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4464496" cy="604867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Studuje aktuální stav KS a snaží se o prognózy jejího dalšího vývoje</a:t>
            </a:r>
          </a:p>
          <a:p>
            <a:endParaRPr lang="cs-CZ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Efektní a ekologické využívání KS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Znehodnocování ŽP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Studium a prognóza přírodních katastrof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Nalezení opatření proti následkům</a:t>
            </a:r>
          </a:p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Problematika počtu obyvatel</a:t>
            </a:r>
          </a:p>
          <a:p>
            <a:r>
              <a: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td.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674" name="Picture 2" descr="Soubor:MSH80 eruption mount st helens 05-18-8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32656"/>
            <a:ext cx="4160515" cy="590465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019858" y="6300238"/>
            <a:ext cx="36968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Erupce</a:t>
            </a:r>
            <a:r>
              <a:rPr lang="en-US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Mount St. Helens </a:t>
            </a:r>
            <a:r>
              <a:rPr lang="en-US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1980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Dálkový průzkum Země DPZ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3"/>
            <a:ext cx="4474840" cy="5190405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Získává informace o geosférách, nebo Zemi s využitím přístrojů na družicích a letadlech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 dat na základě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pozorování bez přímého kontaktu se studovanými objekty a jevy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umělá družice 1957</a:t>
            </a:r>
          </a:p>
          <a:p>
            <a:endParaRPr lang="cs-CZ" dirty="0"/>
          </a:p>
        </p:txBody>
      </p:sp>
      <p:pic>
        <p:nvPicPr>
          <p:cNvPr id="8194" name="Picture 2" descr="Soubor:Landsat7sa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26048"/>
            <a:ext cx="4221510" cy="477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99187" y="6305857"/>
            <a:ext cx="37240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Družice </a:t>
            </a:r>
            <a:r>
              <a:rPr lang="cs-CZ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Landsat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7 snímající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Zemi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Dálkový průzkum Země DPZ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4618856" cy="5184576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oběh družic po kruhové dráze:</a:t>
            </a:r>
          </a:p>
          <a:p>
            <a:endParaRPr lang="cs-CZ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Kruhová polární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Kruhová rovníková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Dráha šikmá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DPZ je i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fotogrammetrie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zpracování fotografií</a:t>
            </a:r>
          </a:p>
          <a:p>
            <a:endParaRPr lang="cs-CZ" dirty="0"/>
          </a:p>
        </p:txBody>
      </p:sp>
      <p:pic>
        <p:nvPicPr>
          <p:cNvPr id="9218" name="Picture 2" descr="Soubor:UARS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12776"/>
            <a:ext cx="3590206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442994" y="6122858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UARS 1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Dálkový průzkum Země DPZ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194920" cy="54006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Schopnost zobrazovat značné plochy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Série snímků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časové řady – zkoumání změn v KS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Možné i vertikální zkoumání KS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42" name="Picture 2" descr="Soubor:Landsat-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40768"/>
            <a:ext cx="3168352" cy="477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637414" y="6114628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Landsat-5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>
            <a:noAutofit/>
          </a:bodyPr>
          <a:lstStyle/>
          <a:p>
            <a:pPr marL="36576" indent="0">
              <a:buNone/>
            </a:pPr>
            <a:r>
              <a:rPr lang="cs-CZ" sz="1800" u="sng" dirty="0"/>
              <a:t>Literatura:</a:t>
            </a:r>
          </a:p>
          <a:p>
            <a:pPr marL="36576" indent="0">
              <a:buNone/>
            </a:pPr>
            <a:r>
              <a:rPr lang="cs-CZ" sz="1800" dirty="0"/>
              <a:t>Bičík, I. et al. (2001): </a:t>
            </a:r>
            <a:r>
              <a:rPr lang="cs-CZ" sz="1800" i="1" dirty="0"/>
              <a:t>Příroda a lidé Země</a:t>
            </a:r>
            <a:r>
              <a:rPr lang="cs-CZ" sz="1800" dirty="0"/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/>
              <a:t>Kašparovský</a:t>
            </a:r>
            <a:r>
              <a:rPr lang="cs-CZ" sz="1800" dirty="0"/>
              <a:t>, K. (1999): Zeměpis I v kostce. Havlíčkův Brod: Fragment.</a:t>
            </a:r>
          </a:p>
          <a:p>
            <a:pPr marL="36576" indent="0">
              <a:buNone/>
            </a:pPr>
            <a:endParaRPr lang="cs-CZ" sz="1800" dirty="0"/>
          </a:p>
          <a:p>
            <a:pPr marL="36576" indent="0">
              <a:buNone/>
            </a:pPr>
            <a:r>
              <a:rPr lang="cs-CZ" sz="1800" u="sng" dirty="0"/>
              <a:t>Internetové zdroje</a:t>
            </a:r>
            <a:r>
              <a:rPr lang="cs-CZ" sz="1800" u="sng" dirty="0" smtClean="0"/>
              <a:t>:</a:t>
            </a:r>
            <a:endParaRPr lang="cs-CZ" sz="1800" dirty="0" smtClean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http://cs.wikipedia.org/wiki/Zem%C4%9B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http://antika.</a:t>
            </a:r>
            <a:r>
              <a:rPr lang="cs-CZ" sz="1800" dirty="0" err="1" smtClean="0">
                <a:hlinkClick r:id="rId3"/>
              </a:rPr>
              <a:t>avonet.cz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upload.cs</a:t>
            </a:r>
            <a:r>
              <a:rPr lang="cs-CZ" sz="1800" dirty="0" smtClean="0">
                <a:hlinkClick r:id="rId3"/>
              </a:rPr>
              <a:t>/1/105ba864_b_0_</a:t>
            </a:r>
            <a:r>
              <a:rPr lang="cs-CZ" sz="1800" dirty="0" err="1" smtClean="0">
                <a:hlinkClick r:id="rId3"/>
              </a:rPr>
              <a:t>eratosthenes</a:t>
            </a:r>
            <a:r>
              <a:rPr lang="cs-CZ" sz="1800" dirty="0" smtClean="0">
                <a:hlinkClick r:id="rId3"/>
              </a:rPr>
              <a:t>_s.</a:t>
            </a:r>
            <a:r>
              <a:rPr lang="cs-CZ" sz="1800" dirty="0" err="1" smtClean="0">
                <a:hlinkClick r:id="rId3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http://cs.wikipedia.org/wiki/Soubor:Landscape-sphere.jpg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http://cs.wikipedia.org/wiki/Soubor:Land_ocean_ice_cloud_1024.jpg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http://cs.wikipedia.org/wiki/Soubor:Livingston-Greenwich-map.jpg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http://cs.wikipedia.org/wiki/Soubor:Darfur_refugee_camp_in_Chad.jpg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http://cs.wikipedia.org/wiki/Soubor:MSH80_eruption_mount_st_helens_05-18-80.jpg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http://cs.wikipedia.org/wiki/Soubor:Iridium_84_flare_20061120.png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16624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1800" u="sng" dirty="0" smtClean="0"/>
              <a:t>Obrazové materiály:</a:t>
            </a:r>
          </a:p>
          <a:p>
            <a:r>
              <a:rPr lang="cs-CZ" sz="1800" dirty="0" smtClean="0"/>
              <a:t>BUNBURY</a:t>
            </a:r>
            <a:r>
              <a:rPr lang="cs-CZ" sz="1800" dirty="0"/>
              <a:t>, </a:t>
            </a:r>
            <a:r>
              <a:rPr lang="cs-CZ" sz="1800" dirty="0" err="1"/>
              <a:t>E.h</a:t>
            </a:r>
            <a:r>
              <a:rPr lang="cs-CZ" sz="1800" dirty="0"/>
              <a:t>..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9</a:t>
            </a:r>
            <a:r>
              <a:rPr lang="cs-CZ" sz="1800" dirty="0" smtClean="0"/>
              <a:t>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cs.wikipedia.org/wiki/Soubor:Mappa_di_Eratostene.jpg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KEMP</a:t>
            </a:r>
            <a:r>
              <a:rPr lang="cs-CZ" sz="1800" dirty="0"/>
              <a:t>, </a:t>
            </a:r>
            <a:r>
              <a:rPr lang="cs-CZ" sz="1800" dirty="0" err="1"/>
              <a:t>Jeremy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9.9.2012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cs.wikipedia.org/wiki/Soubor:Pr%C5%AF%C5%99ez_Zem%C3%AD.png</a:t>
            </a:r>
            <a:endParaRPr lang="cs-CZ" sz="1800" dirty="0" smtClean="0"/>
          </a:p>
          <a:p>
            <a:r>
              <a:rPr lang="cs-CZ" sz="1800" dirty="0"/>
              <a:t>NASA/GODDARD SPACE FLIGHT CENTER.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9.9.2012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http://cs.wikipedia.org/wiki/Soubor:Whole_world_-_</a:t>
            </a:r>
            <a:r>
              <a:rPr lang="cs-CZ" sz="1800" dirty="0" smtClean="0">
                <a:hlinkClick r:id="rId4"/>
              </a:rPr>
              <a:t>land_and_oceans_12000.jpg</a:t>
            </a:r>
            <a:r>
              <a:rPr lang="cs-CZ" sz="1800" dirty="0" smtClean="0"/>
              <a:t>   </a:t>
            </a:r>
          </a:p>
          <a:p>
            <a:r>
              <a:rPr lang="cs-CZ" sz="1800" dirty="0"/>
              <a:t>SCHMITT, Harrison; EVANS, Ron.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cs.wikipedia.org/wiki/Soubor:The_Earth_seen_from_Apollo_17.jpg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TDADAMEMD.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commons.wikimedia.org/wiki/File:SolarSystem_OrdersOfMagnitude_Sun-Jupiter-Earth-Moon.jpg</a:t>
            </a:r>
            <a:r>
              <a:rPr lang="cs-CZ" sz="1800" dirty="0" smtClean="0"/>
              <a:t>  </a:t>
            </a:r>
          </a:p>
          <a:p>
            <a:r>
              <a:rPr lang="cs-CZ" sz="1800" dirty="0" smtClean="0"/>
              <a:t>TROTH</a:t>
            </a:r>
            <a:r>
              <a:rPr lang="cs-CZ" sz="1800" dirty="0"/>
              <a:t>, Vladimir.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cs.wikipedia.org/wiki/Soubor:Landscape-sphere.jpg</a:t>
            </a:r>
            <a:r>
              <a:rPr lang="cs-CZ" sz="1800" dirty="0" smtClean="0"/>
              <a:t>  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2512516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22114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r>
              <a:rPr lang="cs-CZ" sz="1800" dirty="0"/>
              <a:t>RODOLUCA88.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http://cs.wikipedia.org/wiki/Soubor:Cono_de_Arita,_Salta._(Argentina).</a:t>
            </a:r>
            <a:r>
              <a:rPr lang="cs-CZ" sz="1800" dirty="0" smtClean="0">
                <a:hlinkClick r:id="rId2"/>
              </a:rPr>
              <a:t>jpg</a:t>
            </a:r>
            <a:r>
              <a:rPr lang="cs-CZ" sz="1800" dirty="0" smtClean="0"/>
              <a:t>   </a:t>
            </a:r>
          </a:p>
          <a:p>
            <a:r>
              <a:rPr lang="cs-CZ" sz="1800" dirty="0"/>
              <a:t>YOSEMITE.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 9.9.2012.</a:t>
            </a:r>
            <a:r>
              <a:rPr lang="cs-CZ" sz="1800" dirty="0"/>
              <a:t> ] </a:t>
            </a:r>
            <a:r>
              <a:rPr lang="cs-CZ" sz="1800" dirty="0" smtClean="0"/>
              <a:t>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cs.wikipedia.org/wiki/Soubor:JR-Maglev-MLX01-2.jpg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L.L</a:t>
            </a:r>
            <a:r>
              <a:rPr lang="cs-CZ" sz="1800" dirty="0"/>
              <a:t>. IVANOV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cs.wikipedia.org/wiki/Soubor:Livingston-Greenwich-map.jpg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 </a:t>
            </a:r>
            <a:r>
              <a:rPr lang="cs-CZ" sz="1800" dirty="0"/>
              <a:t>KNOBIL, Mark 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cs.wikipedia.org/wiki/Soubor:Darfur_refugee_camp_in_Chad.jpg</a:t>
            </a:r>
            <a:r>
              <a:rPr lang="cs-CZ" sz="1800" dirty="0" smtClean="0"/>
              <a:t> </a:t>
            </a:r>
          </a:p>
          <a:p>
            <a:r>
              <a:rPr lang="en-US" sz="1800" dirty="0"/>
              <a:t>POST, Austin a </a:t>
            </a:r>
            <a:r>
              <a:rPr lang="en-US" sz="1800" dirty="0" err="1"/>
              <a:t>kol</a:t>
            </a:r>
            <a:r>
              <a:rPr lang="en-US" sz="1800" dirty="0"/>
              <a:t>. </a:t>
            </a:r>
            <a:r>
              <a:rPr lang="en-US" sz="1800" i="1" dirty="0" err="1"/>
              <a:t>wikipedia</a:t>
            </a:r>
            <a:r>
              <a:rPr lang="en-US" sz="1800" dirty="0"/>
              <a:t> [online]. [cit. </a:t>
            </a:r>
            <a:r>
              <a:rPr lang="cs-CZ" sz="1800" dirty="0"/>
              <a:t>9.9.2012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6"/>
              </a:rPr>
              <a:t>http://</a:t>
            </a:r>
            <a:r>
              <a:rPr lang="en-US" sz="1800" dirty="0" smtClean="0">
                <a:hlinkClick r:id="rId6"/>
              </a:rPr>
              <a:t>cs.wikipedia.org/wiki/Soubor:MSH80_eruption_mount_st_helens_05-18-80.jpg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NASA </a:t>
            </a:r>
            <a:r>
              <a:rPr lang="cs-CZ" sz="1800" dirty="0"/>
              <a:t>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cs.wikipedia.org/wiki/Soubor:Landsat7sat.gif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NASA/GSFC </a:t>
            </a:r>
            <a:r>
              <a:rPr lang="cs-CZ" sz="1800" dirty="0"/>
              <a:t>a kol.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/>
              <a:t>9.9.2012].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cs.wikipedia.org/wiki/Soubor:UARS_1.jpg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7884781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211</TotalTime>
  <Words>812</Words>
  <Application>Microsoft Office PowerPoint</Application>
  <PresentationFormat>Předvádění na obrazovce (4:3)</PresentationFormat>
  <Paragraphs>174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Vrchol</vt:lpstr>
      <vt:lpstr>Prezentace aplikace PowerPoint</vt:lpstr>
      <vt:lpstr>Geografie jako věda</vt:lpstr>
      <vt:lpstr>Prezentace aplikace PowerPoint</vt:lpstr>
      <vt:lpstr>Geografie jako věda</vt:lpstr>
      <vt:lpstr>Geografie jako věda</vt:lpstr>
      <vt:lpstr>Geografie jako věda - definice</vt:lpstr>
      <vt:lpstr>Objekt geografie</vt:lpstr>
      <vt:lpstr>Objekt geografie</vt:lpstr>
      <vt:lpstr>Objekt geografie</vt:lpstr>
      <vt:lpstr>Geografické disciplíny</vt:lpstr>
      <vt:lpstr>Fyzická geografie</vt:lpstr>
      <vt:lpstr>Socioekonomická geografie</vt:lpstr>
      <vt:lpstr>Kartografické disciplíny</vt:lpstr>
      <vt:lpstr>Ostatní geografické vědy</vt:lpstr>
      <vt:lpstr>Metody a význam geografie</vt:lpstr>
      <vt:lpstr>Prezentace aplikace PowerPoint</vt:lpstr>
      <vt:lpstr>Dálkový průzkum Země DPZ</vt:lpstr>
      <vt:lpstr>Dálkový průzkum Země DPZ</vt:lpstr>
      <vt:lpstr>Dálkový průzkum Země DPZ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Geografie jako věda</dc:title>
  <dc:creator>Jan Kohoutek</dc:creator>
  <cp:lastModifiedBy>Kohoutek Jan</cp:lastModifiedBy>
  <cp:revision>67</cp:revision>
  <dcterms:created xsi:type="dcterms:W3CDTF">2011-09-02T07:39:16Z</dcterms:created>
  <dcterms:modified xsi:type="dcterms:W3CDTF">2013-04-26T23:03:08Z</dcterms:modified>
</cp:coreProperties>
</file>