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4" r:id="rId14"/>
    <p:sldId id="268" r:id="rId15"/>
    <p:sldId id="269" r:id="rId16"/>
    <p:sldId id="270" r:id="rId17"/>
    <p:sldId id="272" r:id="rId18"/>
    <p:sldId id="273" r:id="rId19"/>
    <p:sldId id="275" r:id="rId20"/>
    <p:sldId id="276" r:id="rId21"/>
    <p:sldId id="277" r:id="rId22"/>
    <p:sldId id="278" r:id="rId23"/>
    <p:sldId id="282" r:id="rId24"/>
    <p:sldId id="284" r:id="rId25"/>
    <p:sldId id="285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5E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pload.wikimedia.org/wikipedia/commons/a/a4/Aristoteles_Louvre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upload.wikimedia.org/wikipedia/commons/3/39/GodfreyKneller-IsaacNewton-1689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upload.wikimedia.org/wikipedia/commons/b/ba/Isaac_Newton_grave_in_Westminster_Abbey.jpg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cs.wikipedia.org/wiki/Soubor:Hillary_and_tenzing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hyperlink" Target="http://cs.wikipedia.org/wiki/Soubor:Edmund_Hilllary_by_Kubik_2004.JPG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upload.wikimedia.org/wikipedia/commons/0/00/Nepal_Mount_Everest_And_Ama_dablam.j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cs.wikipedia.org/wiki/Soubor:George_mallory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upload.wikimedia.org/wikipedia/commons/5/5c/Everest_nubtse.jpg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upload.wikimedia.org/wikipedia/commons/7/79/Himalayas.jpg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upload.wikimedia.org/wikipedia/commons/1/1b/Marianatrenchmap.png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upload.wikimedia.org/wikipedia/commons/c/cb/Cross_section_of_mariana_trench.svg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upload.wikimedia.org/wikipedia/commons/3/3d/Trieste_(23_Jan_1960).jpeg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George_Mallory" TargetMode="External"/><Relationship Id="rId3" Type="http://schemas.openxmlformats.org/officeDocument/2006/relationships/hyperlink" Target="http://cs.wikipedia.org/wiki/Aristoteles" TargetMode="External"/><Relationship Id="rId7" Type="http://schemas.openxmlformats.org/officeDocument/2006/relationships/hyperlink" Target="http://cs.wikipedia.org/wiki/Mt._Everest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Edmund_Hillary" TargetMode="External"/><Relationship Id="rId5" Type="http://schemas.openxmlformats.org/officeDocument/2006/relationships/hyperlink" Target="http://cs.wikipedia.org/wiki/Geoid" TargetMode="External"/><Relationship Id="rId4" Type="http://schemas.openxmlformats.org/officeDocument/2006/relationships/hyperlink" Target="http://cs.wikipedia.org/wiki/Isaac_Newton" TargetMode="External"/><Relationship Id="rId9" Type="http://schemas.openxmlformats.org/officeDocument/2006/relationships/hyperlink" Target="http://cs.wikipedia.org/wiki/Mari%C3%A1nsk%C3%BD_p%C5%99%C3%ADkop" TargetMode="Externa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Hillary_and_tenzing.jpg" TargetMode="External"/><Relationship Id="rId3" Type="http://schemas.openxmlformats.org/officeDocument/2006/relationships/hyperlink" Target="http://cs.wikipedia.org/wiki/Soubor:Aristoteles_Louvre.jpg" TargetMode="External"/><Relationship Id="rId7" Type="http://schemas.openxmlformats.org/officeDocument/2006/relationships/hyperlink" Target="http://cs.wikipedia.org/wiki/Soubor:Pacific_Ocean.png" TargetMode="External"/><Relationship Id="rId2" Type="http://schemas.openxmlformats.org/officeDocument/2006/relationships/hyperlink" Target="http://cs.wikipedia.org/wiki/Soubor:Nasa_earth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Everest_nubtse.jpg" TargetMode="External"/><Relationship Id="rId5" Type="http://schemas.openxmlformats.org/officeDocument/2006/relationships/hyperlink" Target="http://cs.wikipedia.org/wiki/Soubor:Earth-moon.jpg" TargetMode="External"/><Relationship Id="rId10" Type="http://schemas.openxmlformats.org/officeDocument/2006/relationships/hyperlink" Target="http://cs.wikipedia.org/wiki/Soubor:George_mallory.jpg" TargetMode="External"/><Relationship Id="rId4" Type="http://schemas.openxmlformats.org/officeDocument/2006/relationships/hyperlink" Target="http://commons.wikimedia.org/wiki/File:Isaac_Newton_grave_in_Westminster_Abbey.jpg" TargetMode="External"/><Relationship Id="rId9" Type="http://schemas.openxmlformats.org/officeDocument/2006/relationships/hyperlink" Target="http://cs.wikipedia.org/wiki/Soubor:Edmund_Hilllary_by_Kubik_2004.JPG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Nepal_Mount_Everest_And_Ama_dablam.jpg" TargetMode="External"/><Relationship Id="rId2" Type="http://schemas.openxmlformats.org/officeDocument/2006/relationships/hyperlink" Target="http://cs.wikipedia.org/wiki/Soubor:Himalaya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Mauna_Loa.jpg" TargetMode="External"/><Relationship Id="rId5" Type="http://schemas.openxmlformats.org/officeDocument/2006/relationships/hyperlink" Target="http://cs.wikipedia.org/wiki/Soubor:Bathyscaphe_Trieste_Piccard-Walsh.jpg" TargetMode="External"/><Relationship Id="rId4" Type="http://schemas.openxmlformats.org/officeDocument/2006/relationships/hyperlink" Target="http://cs.wikipedia.org/wiki/Soubor:Cross_section_of_mariana_trench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5" name="Rectangle 3"/>
          <p:cNvSpPr>
            <a:spLocks noGrp="1" noChangeArrowheads="1"/>
          </p:cNvSpPr>
          <p:nvPr/>
        </p:nvSpPr>
        <p:spPr bwMode="auto">
          <a:xfrm>
            <a:off x="107504" y="1462087"/>
            <a:ext cx="9036496" cy="539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ŠKOLA:		Gymnázium, Tanvald, Školní 305, </a:t>
            </a:r>
            <a:r>
              <a:rPr lang="cs-CZ" sz="1600" dirty="0" smtClean="0">
                <a:effectLst/>
              </a:rPr>
              <a:t>příspěvková organizace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ŠABLONY:	III/2 Inovace a zkvalitnění výuky prostřednictvím </a:t>
            </a:r>
            <a:r>
              <a:rPr lang="cs-CZ" sz="1600" dirty="0" smtClean="0">
                <a:effectLst/>
              </a:rPr>
              <a:t>ICT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AUTOR</a:t>
            </a:r>
            <a:r>
              <a:rPr lang="cs-CZ" sz="1600" dirty="0" smtClean="0">
                <a:effectLst/>
              </a:rPr>
              <a:t>:                             Jan KOHOUTEK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TEMATICKÁ OBLAST</a:t>
            </a:r>
            <a:r>
              <a:rPr lang="cs-CZ" sz="1600" dirty="0" smtClean="0">
                <a:effectLst/>
              </a:rPr>
              <a:t>:               Fyzická geografie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NÁZEV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 Tvar a velikost Země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POŘADOVÉ ČÍSLO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3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KÓD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JK_FYZ_GEO_03   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DATUM TVORBY</a:t>
            </a:r>
            <a:r>
              <a:rPr lang="cs-CZ" sz="1600" dirty="0" smtClean="0">
                <a:effectLst/>
              </a:rPr>
              <a:t>:                  13.8.2012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ANOTACE (ROČNÍK</a:t>
            </a:r>
            <a:r>
              <a:rPr lang="cs-CZ" sz="1600" dirty="0" smtClean="0">
                <a:effectLst/>
              </a:rPr>
              <a:t>):       Kvinta – DUM obsahuje informace tvaru a velikosti naší planety. Zabývá se také nejvýše a nejníže položenými místy včetně historie jejich dobývání člověkem.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METODICKÝ POKYN:</a:t>
            </a:r>
          </a:p>
        </p:txBody>
      </p:sp>
    </p:spTree>
    <p:extLst>
      <p:ext uri="{BB962C8B-B14F-4D97-AF65-F5344CB8AC3E}">
        <p14:creationId xmlns:p14="http://schemas.microsoft.com/office/powerpoint/2010/main" val="82316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Tvar a velikost Země</a:t>
            </a:r>
            <a:endParaRPr lang="cs-CZ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95400"/>
            <a:ext cx="8382000" cy="541020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Poloměr Země je skoro </a:t>
            </a:r>
            <a:r>
              <a:rPr lang="cs-CZ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6,5 tisíce kilometrů       (6 378 km)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 čehož plyne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relativně malá křivost povrchu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Zakřivení způsobená geologickou aktivitou jsou mnohem výraznější než zakřivení vzniklá v důsledku kulatosti 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Proto se lidé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starověku domnívali, že Země je celkově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plochá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Proti tomuto názoru ale postupně svědčily různé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vědecké poznatky a pozorování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Nasa ear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8424936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054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0"/>
            <a:ext cx="7467600" cy="838200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Tvar a velikost Země</a:t>
            </a:r>
            <a:endParaRPr lang="cs-CZ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19256" cy="5733256"/>
          </a:xfrm>
        </p:spPr>
        <p:txBody>
          <a:bodyPr>
            <a:normAutofit fontScale="92500" lnSpcReduction="10000"/>
          </a:bodyPr>
          <a:lstStyle/>
          <a:p>
            <a:r>
              <a:rPr lang="cs-CZ" b="1" i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Aristoteles</a:t>
            </a:r>
          </a:p>
          <a:p>
            <a:r>
              <a:rPr lang="cs-CZ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emský povrch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souše se podle něho může proměňovat v moře a naopak</a:t>
            </a:r>
          </a:p>
          <a:p>
            <a:r>
              <a:rPr lang="cs-C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emětřesení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jsou podle Aristotela větry (suché páry), které pronikají do podzemních dutin (pastí)</a:t>
            </a:r>
          </a:p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 Země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prý směrem k severu zvyšuje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spisu 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 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uranú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(lat. 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coelo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O nebi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shrnuje argumenty ve prospěch učení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pythágorejské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školy,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Sókrata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Platóna (dialog 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Faidon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že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 je kulatá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Soubor:Aristoteles Louvr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700808"/>
            <a:ext cx="3672408" cy="48965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6480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0"/>
            <a:ext cx="7467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Tvar a velikost Země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066800"/>
            <a:ext cx="8610600" cy="5791200"/>
          </a:xfrm>
        </p:spPr>
        <p:txBody>
          <a:bodyPr>
            <a:normAutofit/>
          </a:bodyPr>
          <a:lstStyle/>
          <a:p>
            <a:r>
              <a:rPr lang="cs-CZ" b="1" i="1" u="sng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Issac</a:t>
            </a:r>
            <a:r>
              <a:rPr lang="cs-CZ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Newton (1663 – 1727)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popisuje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zákon všeobecné gravitace a tři zákony pohybu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které se na další tři staletí staly základem vědeckého pohledu na fyzický vesmír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Dokázal, že pohyb předmětů na Zemi se řídí stejnými pravidly jako pohyb vesmírných těles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Tím se zasloužil o definitivní </a:t>
            </a:r>
            <a:r>
              <a:rPr lang="cs-CZ" b="1" i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zamítnutí heliocentrismu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přispěl k vědecké revoluci………..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GodfreyKneller-IsaacNewton-1689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628799"/>
            <a:ext cx="4176464" cy="5072635"/>
          </a:xfrm>
          <a:prstGeom prst="rect">
            <a:avLst/>
          </a:prstGeom>
          <a:noFill/>
        </p:spPr>
      </p:pic>
      <p:pic>
        <p:nvPicPr>
          <p:cNvPr id="1028" name="Picture 4" descr="Soubor:Isaac Newton grave in Westminster Abbey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630642"/>
            <a:ext cx="4236148" cy="5074958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5868144" y="905854"/>
            <a:ext cx="30876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Newtonův hrob ve </a:t>
            </a:r>
            <a:r>
              <a:rPr lang="cs-CZ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Westminsterském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opatství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8080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467600" cy="9144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Tvar a velikost Země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66800"/>
            <a:ext cx="8382000" cy="5638800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……, ale hlavně Newton dospěl k názoru, že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 není přesnou koulí, ale že má tvar rotačního elipsoidu se zploštěním v oblastech pólů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Bylo dokázáno, že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oblouky poledníků nejsou všude stejně dlouhé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Oblast rovníku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1°= 110,6km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Oblast polárního kruhu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1°=11,5km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505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944562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Tvar a velikost Země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052736"/>
            <a:ext cx="8587680" cy="5576664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19. století zaveden název </a:t>
            </a:r>
            <a:r>
              <a:rPr lang="cs-CZ" b="1" i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geoid</a:t>
            </a:r>
          </a:p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fyzikální model povrchu Země při střední hladině světových oceánů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(nepřesně vystihuje tvar Země)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locha, která co možná nejvíce přimyká ke střední klidové hladině oceánu, ale také prochází i pod kontinenty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Kartografie – nahrazuje tento matematicky nedefinovatelný tvar </a:t>
            </a:r>
            <a:r>
              <a:rPr lang="cs-CZ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zploštělým rotačním elipsoidem </a:t>
            </a:r>
            <a:r>
              <a:rPr lang="cs-CZ" b="1" i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</a:t>
            </a:r>
            <a:r>
              <a:rPr lang="cs-CZ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označujeme jako referenční elipsoid tj. elipsoid na který se vztahují výpočty</a:t>
            </a:r>
            <a:endParaRPr lang="cs-CZ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565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9906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Tvar a velikost Země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90600"/>
            <a:ext cx="8153400" cy="5638800"/>
          </a:xfrm>
        </p:spPr>
        <p:txBody>
          <a:bodyPr/>
          <a:lstStyle/>
          <a:p>
            <a:endParaRPr lang="cs-CZ" dirty="0" smtClean="0"/>
          </a:p>
          <a:p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Celá řada referenčních elipsoidů:</a:t>
            </a:r>
          </a:p>
          <a:p>
            <a:endParaRPr lang="cs-CZ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ČSSR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Besselův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el. do 1952</a:t>
            </a:r>
          </a:p>
          <a:p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Krasovského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 1984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Nejpřesnější elipsoid geodetického systému 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WGS 1984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základě družicových měření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Odchylky elipsoidu WGS od geoidu nepřesahují 60 m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036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0"/>
            <a:ext cx="7467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Tvar a velikost Země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71600"/>
            <a:ext cx="8219256" cy="5105400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 Země (geoid) je výsledkem působení 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gravitace</a:t>
            </a:r>
            <a:r>
              <a:rPr lang="cs-CZ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(přitažlivosti) a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rotace</a:t>
            </a:r>
          </a:p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Gravitace nutí objekty ke kulovému tvaru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Rotace – bod na rovníku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1 600 km/h</a:t>
            </a:r>
          </a:p>
          <a:p>
            <a:r>
              <a:rPr lang="cs-CZ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Rotace snižuje působení gravitace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oblasti rovníku a zvětšuje rovníkový průměr o 21 km ve srovnání s polárním průměrem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Earth-mo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820891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245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Tvar a velikost Země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povrchu Země je největší výškový rozdíl cca.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km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Soubor:Everest nubt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08920"/>
            <a:ext cx="7992888" cy="3852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35119" y="2838127"/>
            <a:ext cx="16451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Mt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Everest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 descr="Soubor:Pacific Ocea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98188"/>
            <a:ext cx="3888432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808507" y="6021288"/>
            <a:ext cx="20419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Mariánský příkop</a:t>
            </a:r>
          </a:p>
        </p:txBody>
      </p:sp>
    </p:spTree>
    <p:extLst>
      <p:ext uri="{BB962C8B-B14F-4D97-AF65-F5344CB8AC3E}">
        <p14:creationId xmlns:p14="http://schemas.microsoft.com/office/powerpoint/2010/main" val="142329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066800"/>
          </a:xfrm>
        </p:spPr>
        <p:txBody>
          <a:bodyPr/>
          <a:lstStyle/>
          <a:p>
            <a:r>
              <a:rPr lang="cs-CZ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Mt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. Everest - 8848 m </a:t>
            </a:r>
            <a:r>
              <a:rPr lang="cs-CZ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n.m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.</a:t>
            </a:r>
            <a:endParaRPr lang="cs-CZ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305800" cy="5360640"/>
          </a:xfrm>
        </p:spPr>
        <p:txBody>
          <a:bodyPr>
            <a:normAutofit/>
          </a:bodyPr>
          <a:lstStyle/>
          <a:p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(nepálsky 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Sagarmátha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tibetsky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Čomolungma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s nadmořskou výškou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8848 m n. m. nejvyšší hora na Zemi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Jde o jednu ze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 osmitisícovek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vznikl spolu se zbytkem Himalájí </a:t>
            </a:r>
            <a:r>
              <a:rPr lang="cs-CZ" b="1" dirty="0" smtClean="0">
                <a:solidFill>
                  <a:srgbClr val="195E6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kolizí indické a euroasijské kontinentální desky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Hora je pojmenována po britském geodetovi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George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Everestovi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Edmund </a:t>
            </a:r>
            <a:r>
              <a:rPr lang="cs-CZ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Hillary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Tenzing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Norgay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uskutečnili 29. května 1953 prvovýstup na horu </a:t>
            </a:r>
          </a:p>
        </p:txBody>
      </p:sp>
      <p:pic>
        <p:nvPicPr>
          <p:cNvPr id="4" name="Picture 2" descr="http://upload.wikimedia.org/wikipedia/commons/thumb/0/0c/Hillary_and_tenzing.jpg/220px-Hillary_and_tenzing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268760"/>
            <a:ext cx="8160908" cy="5256584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4200468" y="127117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Edmund Hillary (vlevo) a </a:t>
            </a:r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Tenzing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Norgay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(vpravo)</a:t>
            </a:r>
          </a:p>
        </p:txBody>
      </p:sp>
      <p:pic>
        <p:nvPicPr>
          <p:cNvPr id="6" name="Picture 4" descr="Edmund Hillary 17. červen 2004 Varšava, Polsk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295050"/>
            <a:ext cx="3588908" cy="52302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4042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143000"/>
          </a:xfrm>
        </p:spPr>
        <p:txBody>
          <a:bodyPr/>
          <a:lstStyle/>
          <a:p>
            <a:r>
              <a:rPr lang="cs-CZ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Mt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. Everest - 8848 m </a:t>
            </a:r>
            <a:r>
              <a:rPr lang="cs-CZ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n.m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.</a:t>
            </a:r>
            <a:endParaRPr lang="cs-CZ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66800"/>
            <a:ext cx="8153400" cy="5562600"/>
          </a:xfrm>
        </p:spPr>
        <p:txBody>
          <a:bodyPr/>
          <a:lstStyle/>
          <a:p>
            <a:r>
              <a:rPr lang="cs-CZ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Radhanath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Sikdar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indický matematik a zeměměřič z Bengálska, byl v roce 1852 prvním, kdo určil Everest jako nejvyšší horu světa pomocí </a:t>
            </a:r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trigonometrických výpočtů na základě měření teodolitem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240 km vzdálené Indie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 průzkumným měřením byl vrchol zeměměřiči nazýván jménem </a:t>
            </a:r>
            <a:r>
              <a:rPr lang="cs-CZ" b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Peak</a:t>
            </a:r>
            <a:r>
              <a:rPr lang="cs-CZ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XV.</a:t>
            </a:r>
            <a:endParaRPr lang="cs-CZ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037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914400"/>
          </a:xfrm>
        </p:spPr>
        <p:txBody>
          <a:bodyPr/>
          <a:lstStyle/>
          <a:p>
            <a:r>
              <a:rPr lang="cs-CZ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Mt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. Everest - 8848 m </a:t>
            </a:r>
            <a:r>
              <a:rPr lang="cs-CZ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n.m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.</a:t>
            </a:r>
            <a:endParaRPr lang="cs-CZ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382000" cy="5580856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padesátých letech 20. století indičtí zeměměřiči učinili přesnější měření, které se přiblížilo dnešním měřením 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8 848 m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Dnes je obecně přijímána hodnota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8 850 m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zjištěná pomocí přístroje GPS umístěném na vrcholu hory v roce 1999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195E6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Everest stále roste díky pohybům tektonických desek, předpokládaný růst je 3 až 5 mm do výšky za rok 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odle čínských měření z května 2005 je výška hory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8844 metrů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což je o celé 4 metry méně, než se běžně uvádí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414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Soubor:Nepal Mount Everest And Ama dablam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037"/>
            <a:ext cx="9144000" cy="6858001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19681" y="3012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Mount Everest a </a:t>
            </a:r>
            <a:r>
              <a:rPr lang="cs-CZ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</a:t>
            </a: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Dablam</a:t>
            </a: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pohled z Nepálu</a:t>
            </a:r>
          </a:p>
        </p:txBody>
      </p:sp>
    </p:spTree>
    <p:extLst>
      <p:ext uri="{BB962C8B-B14F-4D97-AF65-F5344CB8AC3E}">
        <p14:creationId xmlns:p14="http://schemas.microsoft.com/office/powerpoint/2010/main" val="169116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143000"/>
          </a:xfrm>
        </p:spPr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Mt</a:t>
            </a:r>
            <a:r>
              <a:rPr lang="cs-CZ" dirty="0" smtClean="0">
                <a:solidFill>
                  <a:srgbClr val="FF0000"/>
                </a:solidFill>
              </a:rPr>
              <a:t>. Everest - 8848 m </a:t>
            </a:r>
            <a:r>
              <a:rPr lang="cs-CZ" dirty="0" err="1" smtClean="0">
                <a:solidFill>
                  <a:srgbClr val="FF0000"/>
                </a:solidFill>
              </a:rPr>
              <a:t>n.m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382000" cy="5432648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Everest je horou, jejíž vrcholek je </a:t>
            </a: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nejvýše nad mořskou hladinou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nejvyšší horu světa by mohla být pokládána také </a:t>
            </a:r>
            <a:r>
              <a:rPr lang="cs-CZ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Mauna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Loa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 Havaji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která je </a:t>
            </a:r>
            <a:r>
              <a:rPr lang="cs-CZ" b="1" dirty="0" smtClean="0">
                <a:solidFill>
                  <a:srgbClr val="195E6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nejvyšší horou od své základny, ukryté pod mořskou hladinou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oceánském dně </a:t>
            </a:r>
          </a:p>
          <a:p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Mauna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takto přesahuje 9 km, ale nad moře ční pouhými 4 170 metry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Soubor:Mauna Lo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820891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11560" y="1124744"/>
            <a:ext cx="2329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Sopka </a:t>
            </a:r>
            <a:r>
              <a:rPr lang="cs-CZ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Mauna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388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143000"/>
          </a:xfrm>
        </p:spPr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Mt</a:t>
            </a:r>
            <a:r>
              <a:rPr lang="cs-CZ" dirty="0" smtClean="0">
                <a:solidFill>
                  <a:srgbClr val="FF0000"/>
                </a:solidFill>
              </a:rPr>
              <a:t>. Everest - 8848 m </a:t>
            </a:r>
            <a:r>
              <a:rPr lang="cs-CZ" dirty="0" err="1" smtClean="0">
                <a:solidFill>
                  <a:srgbClr val="FF0000"/>
                </a:solidFill>
              </a:rPr>
              <a:t>n.m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66800"/>
            <a:ext cx="4690864" cy="5562600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Dodnes ale existují spekulace, že prvním člověkem na vrcholu mohl být George </a:t>
            </a:r>
            <a:r>
              <a:rPr lang="cs-CZ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Mallory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roce 1924, který při svém pokusu zahynul</a:t>
            </a:r>
          </a:p>
          <a:p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Pokus </a:t>
            </a:r>
            <a:r>
              <a:rPr lang="cs-CZ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zdolání Everestu uskutečnil </a:t>
            </a:r>
            <a:r>
              <a:rPr lang="cs-CZ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Mallory</a:t>
            </a:r>
            <a:r>
              <a:rPr lang="cs-CZ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 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Andrew </a:t>
            </a:r>
            <a:r>
              <a:rPr lang="cs-CZ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Irvinem</a:t>
            </a:r>
            <a:r>
              <a:rPr lang="cs-CZ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8. července 1924</a:t>
            </a:r>
          </a:p>
          <a:p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4" name="Picture 6" descr="http://upload.wikimedia.org/wikipedia/commons/thumb/1/18/George_mallory.jpg/220px-George_mallor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3" y="1268760"/>
            <a:ext cx="4079335" cy="460851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6000156" y="5879642"/>
            <a:ext cx="1655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George </a:t>
            </a:r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Mallory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430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868362"/>
          </a:xfrm>
        </p:spPr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Mt</a:t>
            </a:r>
            <a:r>
              <a:rPr lang="cs-CZ" dirty="0" smtClean="0">
                <a:solidFill>
                  <a:srgbClr val="FF0000"/>
                </a:solidFill>
              </a:rPr>
              <a:t>. Everest - 8848 m </a:t>
            </a:r>
            <a:r>
              <a:rPr lang="cs-CZ" dirty="0" err="1" smtClean="0">
                <a:solidFill>
                  <a:srgbClr val="FF0000"/>
                </a:solidFill>
              </a:rPr>
              <a:t>n.m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382000" cy="52578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Naposledy je viděl pomocí dalekohledu člen expedice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Noel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Odell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který spatřil 50 minut po poledni dva muže stoupající k vrcholu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Malloryho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tělo bylo objeveno expedicí v květnu 1999 v nadmořské výšce </a:t>
            </a: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8 155 metrů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těla se nenalezl fotoaparát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který měli horolezci při výstupu a jenž by mohl vyjasnit spekulace ohledně toho, zda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Mallory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Irvine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zdolali, či nezdolali nejvyšší horu světa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5133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Soubor:Everest nubts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9717" cy="6858000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Mount Everest (vlevo) a </a:t>
            </a:r>
            <a:r>
              <a:rPr lang="cs-CZ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Nuptse</a:t>
            </a:r>
            <a:r>
              <a:rPr lang="cs-C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(vpravo), pohled z Kala </a:t>
            </a:r>
            <a:r>
              <a:rPr lang="cs-CZ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Pataru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73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oubor:Himalaya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8214" cy="6858000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251520" y="573325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Pohled na oblast Everestu z Mezinárodní vesmírné stanice ISS</a:t>
            </a:r>
          </a:p>
        </p:txBody>
      </p:sp>
    </p:spTree>
    <p:extLst>
      <p:ext uri="{BB962C8B-B14F-4D97-AF65-F5344CB8AC3E}">
        <p14:creationId xmlns:p14="http://schemas.microsoft.com/office/powerpoint/2010/main" val="90650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Mariánský příkop -10 911 m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68760"/>
            <a:ext cx="5400600" cy="5436840"/>
          </a:xfrm>
        </p:spPr>
        <p:txBody>
          <a:bodyPr>
            <a:normAutofit fontScale="85000" lnSpcReduction="10000"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Mariánský příkop je nejhlubší místo zemského povrchu, hloubka činí 10 911 m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(někdy uváděno 10 916 m, nepotvrzeno 11 034 m) pod hladinou severního Tichého oceánu </a:t>
            </a:r>
            <a:endParaRPr lang="cs-CZ" dirty="0" smtClean="0"/>
          </a:p>
          <a:p>
            <a:r>
              <a:rPr lang="cs-CZ" dirty="0" smtClean="0"/>
              <a:t>Leží u Mariánských ostrovů, poblíž </a:t>
            </a:r>
            <a:r>
              <a:rPr lang="cs-CZ" b="1" dirty="0" smtClean="0">
                <a:solidFill>
                  <a:srgbClr val="0070C0"/>
                </a:solidFill>
              </a:rPr>
              <a:t>ostrova Guam</a:t>
            </a:r>
            <a:endParaRPr lang="cs-CZ" dirty="0" smtClean="0"/>
          </a:p>
          <a:p>
            <a:r>
              <a:rPr lang="cs-CZ" dirty="0" smtClean="0"/>
              <a:t>Příkop vzniká na rozhraní </a:t>
            </a:r>
            <a:r>
              <a:rPr lang="cs-CZ" b="1" dirty="0" smtClean="0">
                <a:solidFill>
                  <a:srgbClr val="195E65"/>
                </a:solidFill>
              </a:rPr>
              <a:t>dvou </a:t>
            </a:r>
            <a:r>
              <a:rPr lang="cs-CZ" b="1" dirty="0" err="1" smtClean="0">
                <a:solidFill>
                  <a:srgbClr val="195E65"/>
                </a:solidFill>
              </a:rPr>
              <a:t>subdukujících</a:t>
            </a:r>
            <a:r>
              <a:rPr lang="cs-CZ" b="1" dirty="0" smtClean="0">
                <a:solidFill>
                  <a:srgbClr val="195E65"/>
                </a:solidFill>
              </a:rPr>
              <a:t> desek a to přesněji na </a:t>
            </a:r>
            <a:r>
              <a:rPr lang="cs-CZ" b="1" dirty="0" err="1" smtClean="0">
                <a:solidFill>
                  <a:srgbClr val="195E65"/>
                </a:solidFill>
              </a:rPr>
              <a:t>subdukci</a:t>
            </a:r>
            <a:r>
              <a:rPr lang="cs-CZ" b="1" dirty="0" smtClean="0">
                <a:solidFill>
                  <a:srgbClr val="195E65"/>
                </a:solidFill>
              </a:rPr>
              <a:t> Pacifické desky, které se podsouvá pod desku Filipínskou</a:t>
            </a:r>
          </a:p>
          <a:p>
            <a:endParaRPr lang="cs-CZ" dirty="0" smtClean="0"/>
          </a:p>
        </p:txBody>
      </p:sp>
      <p:pic>
        <p:nvPicPr>
          <p:cNvPr id="4" name="Picture 2" descr="Soubor:Marianatrenchmap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052736"/>
            <a:ext cx="3419872" cy="56619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134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0"/>
            <a:ext cx="7467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Mariánský příkop -10 911 m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3726160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 err="1" smtClean="0">
                <a:solidFill>
                  <a:srgbClr val="195E6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Subdukce</a:t>
            </a:r>
            <a:r>
              <a:rPr lang="cs-CZ" dirty="0" smtClean="0">
                <a:solidFill>
                  <a:srgbClr val="195E6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(neboli 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podsouvání litosférických desek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je označení z deskové tektoniky pro jev, kdy </a:t>
            </a:r>
            <a:r>
              <a:rPr lang="cs-CZ" b="1" dirty="0" smtClean="0">
                <a:solidFill>
                  <a:srgbClr val="195E6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jedna litosférická deska zasouvá pod druhou </a:t>
            </a:r>
            <a:endParaRPr lang="cs-CZ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Nejčastěji se tak děje v oblastech, kde se hustší oceánská kůra zasouvá pod lehčí kontinentální kůru</a:t>
            </a:r>
          </a:p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Prohlubeň </a:t>
            </a:r>
            <a:r>
              <a:rPr lang="cs-CZ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Challenger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Challenger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Deep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která se nachází v Mariánském příkopu v Tichém oceánu, je nejhlubší místo na světě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Soubor:Cross section of mariana trench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437112"/>
            <a:ext cx="8280920" cy="24083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9594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0"/>
            <a:ext cx="7467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Mariánský příkop -10 911 m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5760640" cy="5360640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švýcarský oceánolog </a:t>
            </a:r>
            <a:r>
              <a:rPr lang="cs-CZ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Jacques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Piccard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pomocí batyskafu US Navy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Trieste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prozkoumali dno příkopu. </a:t>
            </a: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ledna 1960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Hloubkoměr hlásil hloubku 11 521 metrů, což bylo ale později redukováno na 10 916 metrů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velkému překvapení byl na dně objeven život v podobě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platýzů a garnátů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Naměřený tlak na dně Mariánského příkopu dosahoval 1086 baru, což odpovídá tlaku </a:t>
            </a:r>
            <a:r>
              <a:rPr lang="cs-CZ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108,6 </a:t>
            </a:r>
            <a:r>
              <a:rPr lang="cs-CZ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Mpa</a:t>
            </a:r>
            <a:endParaRPr lang="cs-CZ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Přibližně </a:t>
            </a:r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1000x většímu tlaku, než je na povrchu moře</a:t>
            </a:r>
            <a:endParaRPr lang="cs-CZ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Soubor:Bathyscaphe Trieste Piccard-Wals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44824"/>
            <a:ext cx="3024336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742384" y="1052736"/>
            <a:ext cx="3275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Jacques </a:t>
            </a:r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Piccard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 Donem </a:t>
            </a:r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Walshem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batyskafu TRIESTE</a:t>
            </a:r>
          </a:p>
        </p:txBody>
      </p:sp>
    </p:spTree>
    <p:extLst>
      <p:ext uri="{BB962C8B-B14F-4D97-AF65-F5344CB8AC3E}">
        <p14:creationId xmlns:p14="http://schemas.microsoft.com/office/powerpoint/2010/main" val="57396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Soubor:Trieste (23 Jan 1960)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8480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179512" y="26064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Batyskaf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Trieste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těsně před rekordním ponorem, 23. ledna 1960</a:t>
            </a:r>
          </a:p>
        </p:txBody>
      </p:sp>
    </p:spTree>
    <p:extLst>
      <p:ext uri="{BB962C8B-B14F-4D97-AF65-F5344CB8AC3E}">
        <p14:creationId xmlns:p14="http://schemas.microsoft.com/office/powerpoint/2010/main" val="109439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0"/>
            <a:ext cx="7467600" cy="764704"/>
          </a:xfrm>
        </p:spPr>
        <p:txBody>
          <a:bodyPr/>
          <a:lstStyle/>
          <a:p>
            <a:r>
              <a:rPr lang="cs-CZ" b="1" dirty="0">
                <a:solidFill>
                  <a:srgbClr val="00B0F0"/>
                </a:solidFill>
              </a:rPr>
              <a:t>Použité zdroje a literatura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764704"/>
            <a:ext cx="8712968" cy="5864696"/>
          </a:xfrm>
        </p:spPr>
        <p:txBody>
          <a:bodyPr>
            <a:normAutofit/>
          </a:bodyPr>
          <a:lstStyle/>
          <a:p>
            <a:pPr marL="36576" indent="0">
              <a:buNone/>
            </a:pPr>
            <a:r>
              <a:rPr lang="cs-CZ" sz="1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</a:t>
            </a: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Bičík, I. et al. (2001): </a:t>
            </a:r>
            <a:r>
              <a:rPr lang="cs-CZ" sz="1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Příroda a lidé Země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Praha: Nakladatelství ČGS.</a:t>
            </a:r>
          </a:p>
          <a:p>
            <a:pPr marL="36576" indent="0">
              <a:buNone/>
            </a:pPr>
            <a:r>
              <a:rPr lang="cs-CZ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Kašparovský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K. (1999): Zeměpis I v kostce. Havlíčkův Brod: Fragment.</a:t>
            </a:r>
          </a:p>
          <a:p>
            <a:pPr marL="36576" indent="0">
              <a:buNone/>
            </a:pPr>
            <a:r>
              <a:rPr lang="cs-CZ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Kašparovský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K. (2008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 Zeměpis I v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kostce. Praha: Fragment.</a:t>
            </a:r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</a:t>
            </a: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zdroje:</a:t>
            </a:r>
          </a:p>
          <a:p>
            <a:pPr marL="0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http://cs.wikipedia.org/wiki/Zem%C4%9B</a:t>
            </a:r>
            <a:endParaRPr lang="cs-CZ" sz="1800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http://cs.wikipedia.org/wiki/Aristoteles</a:t>
            </a:r>
            <a:endParaRPr lang="cs-CZ" sz="18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http://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cs.wikipedia.org/wiki/Isaac_Newton</a:t>
            </a:r>
            <a:endParaRPr lang="cs-CZ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http://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cs.wikipedia.org/wiki/Geoid</a:t>
            </a:r>
            <a:endParaRPr lang="cs-CZ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Http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://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cs.wikipedia.org/wiki/Edmund_Hillary</a:t>
            </a:r>
            <a:endParaRPr lang="cs-CZ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http://cs.wikipedia.org/wiki/Mt._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Everest</a:t>
            </a:r>
            <a:endParaRPr lang="cs-CZ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http://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cs.wikipedia.org/wiki/George_Mallory</a:t>
            </a:r>
            <a:endParaRPr lang="cs-CZ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9"/>
              </a:rPr>
              <a:t>http://cs.wikipedia.org/wiki/Mari%C3%A1nsk%C3%BD_p%C5%99%C3%ADkop</a:t>
            </a:r>
            <a:endParaRPr lang="cs-CZ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496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B0F0"/>
                </a:solidFill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68760"/>
            <a:ext cx="8812088" cy="54006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Obrazové materiály</a:t>
            </a:r>
            <a:r>
              <a:rPr lang="cs-CZ" sz="1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1800" dirty="0" smtClean="0"/>
          </a:p>
          <a:p>
            <a:pPr marL="0" indent="0">
              <a:buNone/>
            </a:pPr>
            <a:r>
              <a:rPr lang="cs-CZ" sz="1900" dirty="0" smtClean="0"/>
              <a:t>NASA </a:t>
            </a:r>
            <a:r>
              <a:rPr lang="cs-CZ" sz="1900" dirty="0"/>
              <a:t>ESA. </a:t>
            </a:r>
            <a:r>
              <a:rPr lang="cs-CZ" sz="1900" i="1" dirty="0" err="1"/>
              <a:t>wikipedia</a:t>
            </a:r>
            <a:r>
              <a:rPr lang="cs-CZ" sz="1900" dirty="0"/>
              <a:t> [online]. [cit. </a:t>
            </a:r>
            <a:r>
              <a:rPr lang="cs-CZ" sz="1900" dirty="0" smtClean="0"/>
              <a:t>13</a:t>
            </a:r>
            <a:r>
              <a:rPr lang="cs-CZ" sz="1900" dirty="0" smtClean="0"/>
              <a:t>.8.2012]. </a:t>
            </a:r>
            <a:r>
              <a:rPr lang="cs-CZ" sz="1900" dirty="0"/>
              <a:t>Dostupný na WWW: </a:t>
            </a:r>
            <a:r>
              <a:rPr lang="cs-CZ" sz="1900" dirty="0">
                <a:hlinkClick r:id="rId2"/>
              </a:rPr>
              <a:t>http://</a:t>
            </a:r>
            <a:r>
              <a:rPr lang="cs-CZ" sz="1900" dirty="0" smtClean="0">
                <a:hlinkClick r:id="rId2"/>
              </a:rPr>
              <a:t>cs.wikipedia.org/wiki/Soubor:Nasa_earth.jpg</a:t>
            </a:r>
            <a:r>
              <a:rPr lang="cs-CZ" sz="1900" dirty="0" smtClean="0"/>
              <a:t> </a:t>
            </a:r>
          </a:p>
          <a:p>
            <a:pPr marL="0" indent="0">
              <a:buNone/>
            </a:pPr>
            <a:r>
              <a:rPr lang="cs-CZ" sz="1900" dirty="0"/>
              <a:t>GABA, </a:t>
            </a:r>
            <a:r>
              <a:rPr lang="cs-CZ" sz="1900" dirty="0" err="1"/>
              <a:t>Eric</a:t>
            </a:r>
            <a:r>
              <a:rPr lang="cs-CZ" sz="1900" dirty="0"/>
              <a:t>. </a:t>
            </a:r>
            <a:r>
              <a:rPr lang="cs-CZ" sz="1900" i="1" dirty="0" err="1"/>
              <a:t>wikipedia</a:t>
            </a:r>
            <a:r>
              <a:rPr lang="cs-CZ" sz="1900" dirty="0"/>
              <a:t> [online]. [cit. </a:t>
            </a:r>
            <a:r>
              <a:rPr lang="cs-CZ" sz="1900" dirty="0"/>
              <a:t>13.8.2012]. </a:t>
            </a:r>
            <a:r>
              <a:rPr lang="cs-CZ" sz="1900" dirty="0"/>
              <a:t>Dostupný na WWW: </a:t>
            </a:r>
            <a:r>
              <a:rPr lang="cs-CZ" sz="1900" dirty="0">
                <a:hlinkClick r:id="rId3"/>
              </a:rPr>
              <a:t>http://</a:t>
            </a:r>
            <a:r>
              <a:rPr lang="cs-CZ" sz="1900" dirty="0" smtClean="0">
                <a:hlinkClick r:id="rId3"/>
              </a:rPr>
              <a:t>cs.wikipedia.org/wiki/Soubor:Aristoteles_Louvre.jpg</a:t>
            </a:r>
            <a:r>
              <a:rPr lang="cs-CZ" sz="1900" dirty="0" smtClean="0"/>
              <a:t> </a:t>
            </a:r>
          </a:p>
          <a:p>
            <a:pPr marL="0" indent="0">
              <a:buNone/>
            </a:pPr>
            <a:r>
              <a:rPr lang="cs-CZ" sz="1900" dirty="0"/>
              <a:t>KELLER, Klaus-Dieter. </a:t>
            </a:r>
            <a:r>
              <a:rPr lang="cs-CZ" sz="1900" i="1" dirty="0" err="1"/>
              <a:t>wikipedia</a:t>
            </a:r>
            <a:r>
              <a:rPr lang="cs-CZ" sz="1900" dirty="0"/>
              <a:t> [online]. [cit. </a:t>
            </a:r>
            <a:r>
              <a:rPr lang="cs-CZ" sz="1900" dirty="0"/>
              <a:t>13.8.2012]. </a:t>
            </a:r>
            <a:r>
              <a:rPr lang="cs-CZ" sz="1900" dirty="0"/>
              <a:t>Dostupný na WWW: </a:t>
            </a:r>
            <a:r>
              <a:rPr lang="cs-CZ" sz="1900" dirty="0">
                <a:hlinkClick r:id="rId4"/>
              </a:rPr>
              <a:t>http://</a:t>
            </a:r>
            <a:r>
              <a:rPr lang="cs-CZ" sz="1900" dirty="0" smtClean="0">
                <a:hlinkClick r:id="rId4"/>
              </a:rPr>
              <a:t>commons.wikimedia.org/wiki/File:Isaac_Newton_grave_in_Westminster_Abbey.jpg</a:t>
            </a:r>
            <a:r>
              <a:rPr lang="cs-CZ" sz="1900" dirty="0" smtClean="0"/>
              <a:t> </a:t>
            </a:r>
          </a:p>
          <a:p>
            <a:pPr marL="0" indent="0">
              <a:buNone/>
            </a:pPr>
            <a:r>
              <a:rPr lang="cs-CZ" sz="1900" dirty="0"/>
              <a:t>ANDERS, Bill. </a:t>
            </a:r>
            <a:r>
              <a:rPr lang="cs-CZ" sz="1900" i="1" dirty="0" err="1"/>
              <a:t>wikipedia</a:t>
            </a:r>
            <a:r>
              <a:rPr lang="cs-CZ" sz="1900" dirty="0"/>
              <a:t> [online]. [cit. </a:t>
            </a:r>
            <a:r>
              <a:rPr lang="cs-CZ" sz="1900" dirty="0"/>
              <a:t>13.8.2012]. </a:t>
            </a:r>
            <a:r>
              <a:rPr lang="cs-CZ" sz="1900" dirty="0"/>
              <a:t>Dostupný na WWW: </a:t>
            </a:r>
            <a:r>
              <a:rPr lang="cs-CZ" sz="1900" dirty="0">
                <a:hlinkClick r:id="rId5"/>
              </a:rPr>
              <a:t>http://</a:t>
            </a:r>
            <a:r>
              <a:rPr lang="cs-CZ" sz="1900" dirty="0" smtClean="0">
                <a:hlinkClick r:id="rId5"/>
              </a:rPr>
              <a:t>cs.wikipedia.org/wiki/Soubor:Earth-moon.jpg</a:t>
            </a:r>
            <a:r>
              <a:rPr lang="cs-CZ" sz="1900" dirty="0" smtClean="0"/>
              <a:t> </a:t>
            </a:r>
          </a:p>
          <a:p>
            <a:pPr marL="0" indent="0">
              <a:buNone/>
            </a:pPr>
            <a:r>
              <a:rPr lang="cs-CZ" sz="1900" dirty="0" smtClean="0"/>
              <a:t>NOVAK</a:t>
            </a:r>
            <a:r>
              <a:rPr lang="cs-CZ" sz="1900" dirty="0"/>
              <a:t>, Pavel. </a:t>
            </a:r>
            <a:r>
              <a:rPr lang="cs-CZ" sz="1900" i="1" dirty="0" err="1"/>
              <a:t>wikipedia</a:t>
            </a:r>
            <a:r>
              <a:rPr lang="cs-CZ" sz="1900" dirty="0"/>
              <a:t> [online]. [cit</a:t>
            </a:r>
            <a:r>
              <a:rPr lang="cs-CZ" sz="1900" dirty="0"/>
              <a:t>. 13.8.2012 </a:t>
            </a:r>
            <a:r>
              <a:rPr lang="cs-CZ" sz="1900" dirty="0" smtClean="0"/>
              <a:t>]. </a:t>
            </a:r>
            <a:r>
              <a:rPr lang="cs-CZ" sz="1900" dirty="0"/>
              <a:t>Dostupný na WWW: </a:t>
            </a:r>
            <a:r>
              <a:rPr lang="cs-CZ" sz="1900" dirty="0">
                <a:hlinkClick r:id="rId6"/>
              </a:rPr>
              <a:t>http://</a:t>
            </a:r>
            <a:r>
              <a:rPr lang="cs-CZ" sz="1900" dirty="0" smtClean="0">
                <a:hlinkClick r:id="rId6"/>
              </a:rPr>
              <a:t>cs.wikipedia.org/wiki/Soubor:Everest_nubtse.jpg</a:t>
            </a:r>
            <a:r>
              <a:rPr lang="cs-CZ" sz="1900" dirty="0" smtClean="0"/>
              <a:t> </a:t>
            </a:r>
          </a:p>
          <a:p>
            <a:pPr marL="0" indent="0">
              <a:buNone/>
            </a:pPr>
            <a:r>
              <a:rPr lang="cs-CZ" sz="1900" dirty="0"/>
              <a:t>CIA WORLD FACTBOOK. </a:t>
            </a:r>
            <a:r>
              <a:rPr lang="cs-CZ" sz="1900" i="1" dirty="0" err="1"/>
              <a:t>wikipedia</a:t>
            </a:r>
            <a:r>
              <a:rPr lang="cs-CZ" sz="1900" dirty="0"/>
              <a:t> [online]. [cit</a:t>
            </a:r>
            <a:r>
              <a:rPr lang="cs-CZ" sz="1900" dirty="0"/>
              <a:t>. 13.8.2012 </a:t>
            </a:r>
            <a:r>
              <a:rPr lang="cs-CZ" sz="1900" dirty="0" smtClean="0"/>
              <a:t>]. </a:t>
            </a:r>
            <a:r>
              <a:rPr lang="cs-CZ" sz="1900" dirty="0"/>
              <a:t>Dostupný na WWW: </a:t>
            </a:r>
            <a:r>
              <a:rPr lang="cs-CZ" sz="1900" dirty="0">
                <a:hlinkClick r:id="rId7"/>
              </a:rPr>
              <a:t>http://</a:t>
            </a:r>
            <a:r>
              <a:rPr lang="cs-CZ" sz="1900" dirty="0" smtClean="0">
                <a:hlinkClick r:id="rId7"/>
              </a:rPr>
              <a:t>cs.wikipedia.org/wiki/Soubor:Pacific_Ocean.png</a:t>
            </a:r>
            <a:r>
              <a:rPr lang="cs-CZ" sz="1900" dirty="0" smtClean="0"/>
              <a:t> </a:t>
            </a:r>
          </a:p>
          <a:p>
            <a:pPr marL="0" indent="0">
              <a:buNone/>
            </a:pPr>
            <a:r>
              <a:rPr lang="cs-CZ" sz="1900" dirty="0" smtClean="0"/>
              <a:t> </a:t>
            </a:r>
            <a:r>
              <a:rPr lang="cs-CZ" sz="1900" dirty="0"/>
              <a:t>NORGAY, </a:t>
            </a:r>
            <a:r>
              <a:rPr lang="cs-CZ" sz="1900" dirty="0" err="1"/>
              <a:t>Jamling</a:t>
            </a:r>
            <a:r>
              <a:rPr lang="cs-CZ" sz="1900" dirty="0"/>
              <a:t> </a:t>
            </a:r>
            <a:r>
              <a:rPr lang="cs-CZ" sz="1900" dirty="0" err="1"/>
              <a:t>Tenzing</a:t>
            </a:r>
            <a:r>
              <a:rPr lang="cs-CZ" sz="1900" dirty="0"/>
              <a:t>. </a:t>
            </a:r>
            <a:r>
              <a:rPr lang="cs-CZ" sz="1900" i="1" dirty="0" err="1"/>
              <a:t>wikipedia</a:t>
            </a:r>
            <a:r>
              <a:rPr lang="cs-CZ" sz="1900" dirty="0"/>
              <a:t> [online]. [cit</a:t>
            </a:r>
            <a:r>
              <a:rPr lang="cs-CZ" sz="1900" dirty="0"/>
              <a:t>. 13.8.2012]. </a:t>
            </a:r>
            <a:r>
              <a:rPr lang="cs-CZ" sz="1900" dirty="0"/>
              <a:t>Dostupný na WWW: </a:t>
            </a:r>
            <a:r>
              <a:rPr lang="cs-CZ" sz="1900" dirty="0">
                <a:hlinkClick r:id="rId8"/>
              </a:rPr>
              <a:t>http://</a:t>
            </a:r>
            <a:r>
              <a:rPr lang="cs-CZ" sz="1900" dirty="0" smtClean="0">
                <a:hlinkClick r:id="rId8"/>
              </a:rPr>
              <a:t>cs.wikipedia.org/wiki/Soubor:Hillary_and_tenzing.jpg</a:t>
            </a:r>
            <a:r>
              <a:rPr lang="cs-CZ" sz="1900" dirty="0" smtClean="0"/>
              <a:t> </a:t>
            </a:r>
          </a:p>
          <a:p>
            <a:pPr marL="0" indent="0">
              <a:buNone/>
            </a:pPr>
            <a:r>
              <a:rPr lang="cs-CZ" sz="1900" dirty="0"/>
              <a:t>KUBIK, Mariusz. </a:t>
            </a:r>
            <a:r>
              <a:rPr lang="cs-CZ" sz="1900" i="1" dirty="0" err="1"/>
              <a:t>wikipedia</a:t>
            </a:r>
            <a:r>
              <a:rPr lang="cs-CZ" sz="1900" dirty="0"/>
              <a:t> [online]. [cit</a:t>
            </a:r>
            <a:r>
              <a:rPr lang="cs-CZ" sz="1900" dirty="0"/>
              <a:t>. 13.8.2012 </a:t>
            </a:r>
            <a:r>
              <a:rPr lang="cs-CZ" sz="1900" dirty="0" smtClean="0"/>
              <a:t>]. </a:t>
            </a:r>
            <a:r>
              <a:rPr lang="cs-CZ" sz="1900" dirty="0"/>
              <a:t>Dostupný na WWW: </a:t>
            </a:r>
            <a:r>
              <a:rPr lang="cs-CZ" sz="1900" dirty="0">
                <a:hlinkClick r:id="rId9"/>
              </a:rPr>
              <a:t>http://</a:t>
            </a:r>
            <a:r>
              <a:rPr lang="cs-CZ" sz="1900" dirty="0" smtClean="0">
                <a:hlinkClick r:id="rId9"/>
              </a:rPr>
              <a:t>cs.wikipedia.org/wiki/Soubor:Edmund_Hilllary_by_Kubik_2004.JPG</a:t>
            </a:r>
            <a:r>
              <a:rPr lang="cs-CZ" sz="1900" dirty="0" smtClean="0"/>
              <a:t> </a:t>
            </a:r>
          </a:p>
          <a:p>
            <a:pPr marL="0" indent="0">
              <a:buNone/>
            </a:pPr>
            <a:r>
              <a:rPr lang="cs-CZ" sz="1900" dirty="0"/>
              <a:t>ZP. </a:t>
            </a:r>
            <a:r>
              <a:rPr lang="cs-CZ" sz="1900" i="1" dirty="0" err="1"/>
              <a:t>wikipedia</a:t>
            </a:r>
            <a:r>
              <a:rPr lang="cs-CZ" sz="1900" dirty="0"/>
              <a:t> [online]. [cit. </a:t>
            </a:r>
            <a:r>
              <a:rPr lang="cs-CZ" sz="1900" dirty="0"/>
              <a:t>13.8.2012]. </a:t>
            </a:r>
            <a:r>
              <a:rPr lang="cs-CZ" sz="1900" dirty="0"/>
              <a:t>Dostupný na WWW: </a:t>
            </a:r>
            <a:r>
              <a:rPr lang="cs-CZ" sz="1900" dirty="0">
                <a:hlinkClick r:id="rId10"/>
              </a:rPr>
              <a:t>http://</a:t>
            </a:r>
            <a:r>
              <a:rPr lang="cs-CZ" sz="1900" dirty="0" smtClean="0">
                <a:hlinkClick r:id="rId10"/>
              </a:rPr>
              <a:t>cs.wikipedia.org/wiki/Soubor:George_mallory.jpg</a:t>
            </a:r>
            <a:r>
              <a:rPr lang="cs-CZ" sz="1900" dirty="0" smtClean="0"/>
              <a:t> </a:t>
            </a:r>
          </a:p>
          <a:p>
            <a:pPr marL="0" indent="0">
              <a:buNone/>
            </a:pPr>
            <a:r>
              <a:rPr lang="cs-CZ" sz="1900" dirty="0" smtClean="0"/>
              <a:t>  </a:t>
            </a:r>
          </a:p>
          <a:p>
            <a:pPr marL="0" indent="0">
              <a:buNone/>
            </a:pPr>
            <a:r>
              <a:rPr lang="cs-CZ" sz="1800" dirty="0" smtClean="0"/>
              <a:t>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9334363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B0F0"/>
                </a:solidFill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/>
              <a:t>NASA.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</a:t>
            </a:r>
            <a:r>
              <a:rPr lang="cs-CZ" sz="1800" dirty="0"/>
              <a:t>13.8.2012].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cs.wikipedia.org/wiki/Soubor:Himalayas.jpg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 </a:t>
            </a:r>
            <a:r>
              <a:rPr lang="cs-CZ" sz="1800" dirty="0"/>
              <a:t>DNOR.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</a:t>
            </a:r>
            <a:r>
              <a:rPr lang="cs-CZ" sz="1800" dirty="0"/>
              <a:t>13.8.2012].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cs.wikipedia.org/wiki/Soubor:Nepal_Mount_Everest_And_Ama_dablam.jpg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HUSSONG.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</a:t>
            </a:r>
            <a:r>
              <a:rPr lang="cs-CZ" sz="1800" dirty="0"/>
              <a:t>13.8.2012].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cs.wikipedia.org/wiki/Soubor:Cross_section_of_mariana_trench.svg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NICKLAS</a:t>
            </a:r>
            <a:r>
              <a:rPr lang="cs-CZ" sz="1800" dirty="0"/>
              <a:t>, </a:t>
            </a:r>
            <a:r>
              <a:rPr lang="cs-CZ" sz="1800" dirty="0" err="1"/>
              <a:t>Steve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</a:t>
            </a:r>
            <a:r>
              <a:rPr lang="cs-CZ" sz="1800" dirty="0" smtClean="0"/>
              <a:t>13.8.2012].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cs.wikipedia.org/wiki/Soubor:Bathyscaphe_Trieste_Piccard-Walsh.jpg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JOLY, </a:t>
            </a:r>
            <a:r>
              <a:rPr lang="cs-CZ" sz="1800" dirty="0" err="1"/>
              <a:t>Gordon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</a:t>
            </a:r>
            <a:r>
              <a:rPr lang="cs-CZ" sz="1800" smtClean="0"/>
              <a:t>13</a:t>
            </a:r>
            <a:r>
              <a:rPr lang="cs-CZ" sz="1800" smtClean="0"/>
              <a:t>.8.2012].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cs.wikipedia.org/wiki/Soubor:Mauna_Loa.jpg</a:t>
            </a:r>
            <a:r>
              <a:rPr lang="cs-CZ" sz="1800" dirty="0" smtClean="0"/>
              <a:t> 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7675863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157</TotalTime>
  <Words>1443</Words>
  <Application>Microsoft Office PowerPoint</Application>
  <PresentationFormat>Předvádění na obrazovce (4:3)</PresentationFormat>
  <Paragraphs>155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Cesta</vt:lpstr>
      <vt:lpstr>Prezentace aplikace PowerPoint</vt:lpstr>
      <vt:lpstr>Tvar a velikost Země</vt:lpstr>
      <vt:lpstr>Tvar a velikost Země</vt:lpstr>
      <vt:lpstr>Tvar a velikost Země</vt:lpstr>
      <vt:lpstr>Tvar a velikost Země</vt:lpstr>
      <vt:lpstr>Tvar a velikost Země</vt:lpstr>
      <vt:lpstr>Tvar a velikost Země</vt:lpstr>
      <vt:lpstr>Tvar a velikost Země</vt:lpstr>
      <vt:lpstr>Tvar a velikost Země</vt:lpstr>
      <vt:lpstr>Mt. Everest - 8848 m n.m.</vt:lpstr>
      <vt:lpstr>Mt. Everest - 8848 m n.m.</vt:lpstr>
      <vt:lpstr>Mt. Everest - 8848 m n.m.</vt:lpstr>
      <vt:lpstr>Prezentace aplikace PowerPoint</vt:lpstr>
      <vt:lpstr>Mt. Everest - 8848 m n.m.</vt:lpstr>
      <vt:lpstr>Mt. Everest - 8848 m n.m.</vt:lpstr>
      <vt:lpstr>Mt. Everest - 8848 m n.m.</vt:lpstr>
      <vt:lpstr>Prezentace aplikace PowerPoint</vt:lpstr>
      <vt:lpstr>Prezentace aplikace PowerPoint</vt:lpstr>
      <vt:lpstr>Mariánský příkop -10 911 m</vt:lpstr>
      <vt:lpstr>Mariánský příkop -10 911 m</vt:lpstr>
      <vt:lpstr>Mariánský příkop -10 911 m</vt:lpstr>
      <vt:lpstr>Prezentace aplikace PowerPoint</vt:lpstr>
      <vt:lpstr>Použité zdroje a literatura</vt:lpstr>
      <vt:lpstr>Použité zdroje a literatura</vt:lpstr>
      <vt:lpstr>Použité zdroje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Kohoutek Jan</cp:lastModifiedBy>
  <cp:revision>42</cp:revision>
  <dcterms:created xsi:type="dcterms:W3CDTF">2013-04-27T11:29:44Z</dcterms:created>
  <dcterms:modified xsi:type="dcterms:W3CDTF">2013-04-28T18:11:46Z</dcterms:modified>
</cp:coreProperties>
</file>