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87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  <p:sldId id="288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27.4.2013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//upload.wikimedia.org/wikipedia/commons/1/18/Gas_giants_in_the_solar_system.jpg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//upload.wikimedia.org/wikipedia/commons/e/e1/Mercury_Mariner10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5/51/Venus-real.jp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7/7d/Mars_atmosphere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b/be/Top_of_Atmosphere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7/71/Atmosphere_layers-cs.svg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7/71/Atmosphere_layers-cs.svg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//upload.wikimedia.org/wikipedia/commons/7/71/Atmosphere_layers-cs.svg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3/3d/GlobusSonda.jpg" TargetMode="Externa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Ozon" TargetMode="External"/><Relationship Id="rId3" Type="http://schemas.openxmlformats.org/officeDocument/2006/relationships/hyperlink" Target="http://cs.wikipedia.org/wiki/Atmosf%C3%A9ra_Venu%C5%A1e" TargetMode="External"/><Relationship Id="rId7" Type="http://schemas.openxmlformats.org/officeDocument/2006/relationships/hyperlink" Target="http://cs.wikipedia.org/wiki/Ozonov%C3%A1_vrstva" TargetMode="External"/><Relationship Id="rId2" Type="http://schemas.openxmlformats.org/officeDocument/2006/relationships/hyperlink" Target="http://cs.wikipedia.org/wiki/Atmosf%C3%A9ra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Atmosf%C3%A9ra_Zem%C4%9B" TargetMode="External"/><Relationship Id="rId5" Type="http://schemas.openxmlformats.org/officeDocument/2006/relationships/hyperlink" Target="http://cs.wikipedia.org/wiki/Atmosf%C3%A9ra_Marsu" TargetMode="External"/><Relationship Id="rId4" Type="http://schemas.openxmlformats.org/officeDocument/2006/relationships/hyperlink" Target="http://cs.wikipedia.org/wiki/Atmosf%C3%A9ra_Merkuru" TargetMode="Externa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astrosurf.com/nunes/explor/explor_m10.htm" TargetMode="External"/><Relationship Id="rId7" Type="http://schemas.openxmlformats.org/officeDocument/2006/relationships/hyperlink" Target="http://commons.wikimedia.org/wiki/File:Atmosphere_layers.svg" TargetMode="External"/><Relationship Id="rId2" Type="http://schemas.openxmlformats.org/officeDocument/2006/relationships/hyperlink" Target="http://eol.jsc.nasa.gov/scripts/sseop/photo.pl?mission=ISS013&amp;roll=E&amp;frame=5432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enus_atmosphere_cs.svg" TargetMode="External"/><Relationship Id="rId5" Type="http://schemas.openxmlformats.org/officeDocument/2006/relationships/hyperlink" Target="http://cs.wikipedia.org/wiki/Soubor:GlobusSonda.jpg" TargetMode="External"/><Relationship Id="rId4" Type="http://schemas.openxmlformats.org/officeDocument/2006/relationships/hyperlink" Target="http://cs.wikipedia.org/wiki/Soubor:Mars_atmospher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07504" y="1462087"/>
            <a:ext cx="9036496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Fyzická geografie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Atmosféra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7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JK_FYZ_GEO_07   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13.9.2012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Kvinta – DUM obsahuje informace o atmosféře Země, jejím vzniku a jednotlivých vrstvách. Zabývá se také složením a strukturou atmosféry ostatních planet 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</a:t>
            </a:r>
          </a:p>
        </p:txBody>
      </p:sp>
    </p:spTree>
    <p:extLst>
      <p:ext uri="{BB962C8B-B14F-4D97-AF65-F5344CB8AC3E}">
        <p14:creationId xmlns:p14="http://schemas.microsoft.com/office/powerpoint/2010/main" val="3085741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 planet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14400"/>
            <a:ext cx="8686800" cy="5943600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plynu je nepřímo úměrná hmotnosti tělesa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Lehčí plyn (např. vodík) neunikne do vesmíru, je-li vázán vyšší gravitační silou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je případ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plynných obrů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Sluneční soustavě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Plynný obr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velká planeta, která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 složena převážně z hornin nebo jiné pevné látky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Plynní obři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sice mohou mít pevné jádro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dokonce se předpokládá, že takové jádro je nutné pro jejich vznik, ale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většina jejich hmoty je ve formě plynu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nebo plynu stlačeného do kapalného skupenství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75127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Plynný obr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143000"/>
            <a:ext cx="8610600" cy="5486400"/>
          </a:xfrm>
        </p:spPr>
        <p:txBody>
          <a:bodyPr/>
          <a:lstStyle/>
          <a:p>
            <a:r>
              <a:rPr lang="cs-CZ" dirty="0" smtClean="0"/>
              <a:t>Na rozdíl od terestrických planet plynní obři </a:t>
            </a:r>
            <a:r>
              <a:rPr lang="cs-CZ" b="1" dirty="0" smtClean="0">
                <a:solidFill>
                  <a:srgbClr val="FFC000"/>
                </a:solidFill>
              </a:rPr>
              <a:t>nemají přesně definovaný povrch</a:t>
            </a:r>
          </a:p>
          <a:p>
            <a:endParaRPr lang="cs-CZ" dirty="0" smtClean="0"/>
          </a:p>
          <a:p>
            <a:r>
              <a:rPr lang="cs-CZ" dirty="0" smtClean="0"/>
              <a:t>Pojmy jako průměr, plocha povrchu, objem, povrchová teplota a hustota povrchu se obvykle vztahují k svrchním vrstvám pozorovatelným z vnějšku, např. ze Země</a:t>
            </a:r>
          </a:p>
          <a:p>
            <a:endParaRPr lang="cs-CZ" dirty="0" smtClean="0"/>
          </a:p>
          <a:p>
            <a:r>
              <a:rPr lang="cs-CZ" dirty="0" smtClean="0"/>
              <a:t>V naší sluneční soustavě existují </a:t>
            </a:r>
            <a:r>
              <a:rPr lang="cs-CZ" b="1" dirty="0" smtClean="0">
                <a:solidFill>
                  <a:srgbClr val="FFC000"/>
                </a:solidFill>
              </a:rPr>
              <a:t>čtyři plynní obři: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B050"/>
                </a:solidFill>
              </a:rPr>
              <a:t>Jupiter, Saturn, Uran a Neptun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9933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0668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Plynný obr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8686800" cy="563880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Uran a Neptun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můžeme vyčlenit do zvláštní podskupiny obřích planet, tzv.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ledových obrů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kvůli jejich vnitřní struktuře tvořené převážně ledem, horninami a plyny, která je odlišuje od „tradičních“ plynných obrů jako jsou Jupiter a Saturn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Čtyři plynní obři v naší sluneční soustavě mají atmosféru složenou převážně z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vodíku a helia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uvnitř planety přecházejí do kapalného stavu za vysokého tlaku, takže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vlastním tělesem planety a její atmosférou není žádná zřetelná hranice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13160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Gas giants in the solar system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-1"/>
            <a:ext cx="9144000" cy="686781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2400" y="5867400"/>
            <a:ext cx="565411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Plynní obři</a:t>
            </a:r>
            <a:br>
              <a:rPr lang="cs-CZ" sz="2400" b="1" dirty="0" smtClean="0"/>
            </a:br>
            <a:r>
              <a:rPr lang="cs-CZ" sz="2400" b="1" dirty="0" smtClean="0"/>
              <a:t>shora: Neptun, Uran, Saturn a Jupiter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679168887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2400" y="0"/>
            <a:ext cx="8839200" cy="11430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Atmosféry terestrických planet - </a:t>
            </a:r>
            <a:r>
              <a:rPr lang="cs-CZ" b="1" i="1" dirty="0" smtClean="0">
                <a:solidFill>
                  <a:srgbClr val="00B050"/>
                </a:solidFill>
              </a:rPr>
              <a:t>Merkur</a:t>
            </a:r>
            <a:endParaRPr lang="cs-CZ" b="1" i="1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1066800"/>
            <a:ext cx="5257800" cy="57912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velmi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tenkou atmosféru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složenou z atomů vyražených z jeho povrchu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slunečním větrem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což je zapříčiněno slabým gravitačním polem vytvářeným poměrně lehkou planetou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Takže oproti Zemi nebo Venuši, jejichž atmosféry jsou stabilní, Merkurova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 je proměnlivá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musí být neustále doplňována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8434" name="Picture 2" descr="Soubor:Mercury Mariner1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81600" y="1600200"/>
            <a:ext cx="3810000" cy="4019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86298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0"/>
            <a:ext cx="8686800" cy="11430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Atmosféry terestrických planet - </a:t>
            </a:r>
            <a:r>
              <a:rPr lang="cs-CZ" b="1" i="1" dirty="0" smtClean="0">
                <a:solidFill>
                  <a:srgbClr val="00B050"/>
                </a:solidFill>
              </a:rPr>
              <a:t>Venuše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je </a:t>
            </a:r>
            <a:r>
              <a:rPr lang="cs-CZ" b="1" i="1" dirty="0" smtClean="0">
                <a:solidFill>
                  <a:srgbClr val="FFC000"/>
                </a:solidFill>
              </a:rPr>
              <a:t>obklopena hustou vrstvou atmosféry</a:t>
            </a:r>
            <a:r>
              <a:rPr lang="cs-CZ" dirty="0" smtClean="0"/>
              <a:t>, která je tvořená převážně z </a:t>
            </a:r>
            <a:r>
              <a:rPr lang="cs-CZ" b="1" i="1" dirty="0" smtClean="0">
                <a:solidFill>
                  <a:srgbClr val="FFC000"/>
                </a:solidFill>
              </a:rPr>
              <a:t>oxidu uhličitého</a:t>
            </a:r>
            <a:r>
              <a:rPr lang="cs-CZ" dirty="0" smtClean="0"/>
              <a:t>, dále pak malého množství dusíku, kyslíku a vodní páry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00B0F0"/>
                </a:solidFill>
              </a:rPr>
              <a:t>Kombinace těchto plynů má za následek vznik silného skleníkového efektu, který zvyšuje teplotu povrchu o více než 400 °C</a:t>
            </a:r>
            <a:r>
              <a:rPr lang="cs-CZ" dirty="0" smtClean="0"/>
              <a:t>, v oblastech okolo rovníku dokonce až o 500 °C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34128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Soubor:Venus-rea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8600" y="152400"/>
            <a:ext cx="4648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Snímek atmosféry Venuše v pravých barvách. Viditelné jsou pouze svrchní vrcholky mračen obepínající planetu.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8972726"/>
      </p:ext>
    </p:extLst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Venus atmosphere cs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5610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814170" y="6281462"/>
            <a:ext cx="38280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Venus</a:t>
            </a:r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atmosphere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38189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52400"/>
            <a:ext cx="8686800" cy="10668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Atmosféry terestrických planet - </a:t>
            </a:r>
            <a:r>
              <a:rPr lang="cs-CZ" b="1" i="1" dirty="0" smtClean="0">
                <a:solidFill>
                  <a:srgbClr val="00B050"/>
                </a:solidFill>
              </a:rPr>
              <a:t>Mars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47800"/>
            <a:ext cx="86106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má dnes </a:t>
            </a:r>
            <a:r>
              <a:rPr lang="cs-CZ" b="1" i="1" dirty="0" smtClean="0">
                <a:solidFill>
                  <a:srgbClr val="FFC000"/>
                </a:solidFill>
              </a:rPr>
              <a:t>velmi řídkou atmosféru</a:t>
            </a:r>
            <a:r>
              <a:rPr lang="cs-CZ" dirty="0" smtClean="0"/>
              <a:t>, která </a:t>
            </a:r>
            <a:r>
              <a:rPr lang="cs-CZ" b="1" i="1" dirty="0" smtClean="0">
                <a:solidFill>
                  <a:srgbClr val="FFC000"/>
                </a:solidFill>
              </a:rPr>
              <a:t>není schopná zadržovat tepelnou výměnu mezi povrchem a okolním prostorem, což má za následek velké tepelné rozdíly během dne a noci</a:t>
            </a:r>
          </a:p>
          <a:p>
            <a:endParaRPr lang="cs-CZ" dirty="0" smtClean="0"/>
          </a:p>
          <a:p>
            <a:r>
              <a:rPr lang="cs-CZ" i="1" dirty="0" smtClean="0"/>
              <a:t>Tlak na povrchu se pohybuje mezi 600 až 1000 </a:t>
            </a:r>
            <a:r>
              <a:rPr lang="cs-CZ" i="1" dirty="0" err="1" smtClean="0"/>
              <a:t>Pa</a:t>
            </a:r>
            <a:r>
              <a:rPr lang="cs-CZ" i="1" dirty="0" smtClean="0"/>
              <a:t>, což je přibližně 100 až 150krát méně než na povrchu Země či jako přibližně ve 30 km nad jejím povrchem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5758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382000" cy="9906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C00000"/>
                </a:solidFill>
              </a:rPr>
              <a:t>Atmosféry terestrických planet - </a:t>
            </a:r>
            <a:r>
              <a:rPr lang="cs-CZ" b="1" i="1" dirty="0" smtClean="0">
                <a:solidFill>
                  <a:srgbClr val="92D050"/>
                </a:solidFill>
              </a:rPr>
              <a:t>Mars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066800"/>
            <a:ext cx="8610600" cy="5562600"/>
          </a:xfrm>
        </p:spPr>
        <p:txBody>
          <a:bodyPr>
            <a:normAutofit/>
          </a:bodyPr>
          <a:lstStyle/>
          <a:p>
            <a:r>
              <a:rPr lang="cs-CZ" dirty="0" smtClean="0"/>
              <a:t>Podobně jako na Zemi ale </a:t>
            </a:r>
            <a:r>
              <a:rPr lang="cs-CZ" b="1" i="1" dirty="0" smtClean="0">
                <a:solidFill>
                  <a:srgbClr val="FFC000"/>
                </a:solidFill>
              </a:rPr>
              <a:t>dochází ke změnám v atmosféře v závislosti na sezónních výkyvech, jak se planeta přibližuje a oddaluje od Slunce</a:t>
            </a:r>
          </a:p>
          <a:p>
            <a:endParaRPr lang="cs-CZ" dirty="0" smtClean="0"/>
          </a:p>
          <a:p>
            <a:r>
              <a:rPr lang="cs-CZ" dirty="0" smtClean="0"/>
              <a:t>V zimě 25–30 % atmosférického </a:t>
            </a:r>
            <a:r>
              <a:rPr lang="cs-CZ" b="1" i="1" dirty="0" smtClean="0">
                <a:solidFill>
                  <a:srgbClr val="00B050"/>
                </a:solidFill>
              </a:rPr>
              <a:t>oxidu uhličitého zmrzne na pólech</a:t>
            </a:r>
            <a:r>
              <a:rPr lang="cs-CZ" dirty="0" smtClean="0"/>
              <a:t>, zatímco v létě opět sublimuje a vrátí se do atmosféry</a:t>
            </a:r>
          </a:p>
          <a:p>
            <a:endParaRPr lang="cs-CZ" dirty="0" smtClean="0"/>
          </a:p>
          <a:p>
            <a:r>
              <a:rPr lang="cs-CZ" dirty="0" smtClean="0"/>
              <a:t>Atmosféra je tvořena převážně z oxidu uhličitého (95,32 %)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54896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Soubor:Mars atmosphe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84943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2400" y="152400"/>
            <a:ext cx="38862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C000"/>
                </a:solidFill>
              </a:rPr>
              <a:t>Nad povrchem Marsu je při bočním pohledu viditelná atmosféra (Mars </a:t>
            </a:r>
            <a:r>
              <a:rPr lang="cs-CZ" sz="2000" b="1" dirty="0" err="1" smtClean="0">
                <a:solidFill>
                  <a:srgbClr val="FFC000"/>
                </a:solidFill>
              </a:rPr>
              <a:t>Global</a:t>
            </a:r>
            <a:r>
              <a:rPr lang="cs-CZ" sz="2000" b="1" dirty="0" smtClean="0">
                <a:solidFill>
                  <a:srgbClr val="FFC000"/>
                </a:solidFill>
              </a:rPr>
              <a:t> </a:t>
            </a:r>
            <a:r>
              <a:rPr lang="cs-CZ" sz="2000" b="1" dirty="0" err="1" smtClean="0">
                <a:solidFill>
                  <a:srgbClr val="FFC000"/>
                </a:solidFill>
              </a:rPr>
              <a:t>Surveyor</a:t>
            </a:r>
            <a:r>
              <a:rPr lang="cs-CZ" sz="2000" b="1" dirty="0" smtClean="0">
                <a:solidFill>
                  <a:srgbClr val="FFC000"/>
                </a:solidFill>
              </a:rPr>
              <a:t>)</a:t>
            </a:r>
            <a:endParaRPr lang="cs-CZ" sz="20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331152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8229600" cy="8382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Atmosféra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219200"/>
            <a:ext cx="8610600" cy="5410200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Atmosféra</a:t>
            </a:r>
            <a:r>
              <a:rPr lang="cs-CZ" dirty="0" smtClean="0"/>
              <a:t> (z řečtiny: </a:t>
            </a:r>
            <a:r>
              <a:rPr lang="cs-CZ" i="1" dirty="0" err="1" smtClean="0"/>
              <a:t>atmos</a:t>
            </a:r>
            <a:r>
              <a:rPr lang="cs-CZ" dirty="0" smtClean="0"/>
              <a:t> - pára, </a:t>
            </a:r>
            <a:r>
              <a:rPr lang="cs-CZ" i="1" dirty="0" err="1" smtClean="0"/>
              <a:t>sphaira</a:t>
            </a:r>
            <a:r>
              <a:rPr lang="cs-CZ" dirty="0" smtClean="0"/>
              <a:t> - koule) je plynný obal tělesa v kosmickém prostoru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C000"/>
                </a:solidFill>
              </a:rPr>
              <a:t>Těleso může být obklopeno atmosférou pouze za předpokladu, že má dostatečnou hmotnost na to, aby plyn vázalo gravitační silou</a:t>
            </a:r>
          </a:p>
          <a:p>
            <a:endParaRPr lang="cs-CZ" dirty="0" smtClean="0"/>
          </a:p>
          <a:p>
            <a:r>
              <a:rPr lang="cs-CZ" dirty="0" smtClean="0"/>
              <a:t>V případě některých plynných sloučenin musí být splněna i další podmínka - dostatečně nízká teplota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08748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1143000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Atmosféra Země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143000"/>
            <a:ext cx="8686800" cy="55626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B050"/>
                </a:solidFill>
              </a:rPr>
              <a:t>je vrstva plynů obklopující planetu Zemi, udržovaná na místě zemskou gravitací</a:t>
            </a:r>
          </a:p>
          <a:p>
            <a:endParaRPr lang="cs-CZ" dirty="0" smtClean="0"/>
          </a:p>
          <a:p>
            <a:r>
              <a:rPr lang="cs-CZ" dirty="0" smtClean="0"/>
              <a:t>Obsahuje přibližně </a:t>
            </a:r>
            <a:r>
              <a:rPr lang="cs-CZ" b="1" i="1" dirty="0" smtClean="0">
                <a:solidFill>
                  <a:srgbClr val="00B0F0"/>
                </a:solidFill>
              </a:rPr>
              <a:t>78% dusíku a 21% kyslíku, se stopovým množstvím dalších plynů</a:t>
            </a:r>
          </a:p>
          <a:p>
            <a:endParaRPr lang="cs-CZ" dirty="0" smtClean="0"/>
          </a:p>
          <a:p>
            <a:r>
              <a:rPr lang="cs-CZ" dirty="0" smtClean="0"/>
              <a:t>Atmosféra chrání pozemský život před </a:t>
            </a:r>
            <a:r>
              <a:rPr lang="cs-CZ" b="1" i="1" dirty="0" smtClean="0">
                <a:solidFill>
                  <a:srgbClr val="FFC000"/>
                </a:solidFill>
              </a:rPr>
              <a:t>nebezpečnou sluneční a kosmickou radiací a svou tepelnou setrvačností snižuje teplotní rozdíly mezi dnem a nocí</a:t>
            </a:r>
            <a:endParaRPr lang="cs-CZ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487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38200"/>
          </a:xfrm>
        </p:spPr>
        <p:txBody>
          <a:bodyPr/>
          <a:lstStyle/>
          <a:p>
            <a:pPr algn="ctr"/>
            <a:r>
              <a:rPr lang="cs-CZ" b="1" i="1" dirty="0" smtClean="0">
                <a:solidFill>
                  <a:srgbClr val="C00000"/>
                </a:solidFill>
              </a:rPr>
              <a:t>Atmosféra Země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838200"/>
            <a:ext cx="8610600" cy="58674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Atmosféra </a:t>
            </a:r>
            <a:r>
              <a:rPr lang="cs-CZ" b="1" i="1" dirty="0" smtClean="0">
                <a:solidFill>
                  <a:srgbClr val="FFC000"/>
                </a:solidFill>
              </a:rPr>
              <a:t>nemá jednoznačnou vrchní hranici – místo toho plynule řídne a přechází do vesmíru</a:t>
            </a:r>
          </a:p>
          <a:p>
            <a:endParaRPr lang="cs-CZ" dirty="0" smtClean="0"/>
          </a:p>
          <a:p>
            <a:r>
              <a:rPr lang="cs-CZ" b="1" i="1" dirty="0" smtClean="0">
                <a:solidFill>
                  <a:srgbClr val="FF0000"/>
                </a:solidFill>
              </a:rPr>
              <a:t>Tři čtvrtiny atmosférické hmoty leží v prvních 11 km nad povrchem země</a:t>
            </a:r>
          </a:p>
          <a:p>
            <a:endParaRPr lang="cs-CZ" dirty="0" smtClean="0"/>
          </a:p>
          <a:p>
            <a:r>
              <a:rPr lang="cs-CZ" dirty="0" smtClean="0"/>
              <a:t>Americká NASA stanovuje, že kdokoliv pohybující se ve větší výšce než přibližně </a:t>
            </a:r>
            <a:r>
              <a:rPr lang="cs-CZ" b="1" i="1" dirty="0" smtClean="0">
                <a:solidFill>
                  <a:srgbClr val="FFC000"/>
                </a:solidFill>
              </a:rPr>
              <a:t>80 km (50 mil) </a:t>
            </a:r>
            <a:r>
              <a:rPr lang="cs-CZ" dirty="0" smtClean="0"/>
              <a:t>je astronautem</a:t>
            </a:r>
          </a:p>
          <a:p>
            <a:endParaRPr lang="cs-CZ" dirty="0" smtClean="0"/>
          </a:p>
          <a:p>
            <a:r>
              <a:rPr lang="cs-CZ" dirty="0" smtClean="0"/>
              <a:t>Všeobecně uznávanou vnější hranicí atmosféry je také </a:t>
            </a:r>
            <a:r>
              <a:rPr lang="cs-CZ" b="1" i="1" dirty="0" err="1" smtClean="0">
                <a:solidFill>
                  <a:srgbClr val="00B050"/>
                </a:solidFill>
              </a:rPr>
              <a:t>Karmanova</a:t>
            </a:r>
            <a:r>
              <a:rPr lang="cs-CZ" b="1" i="1" dirty="0" smtClean="0">
                <a:solidFill>
                  <a:srgbClr val="00B050"/>
                </a:solidFill>
              </a:rPr>
              <a:t> hranice</a:t>
            </a:r>
            <a:r>
              <a:rPr lang="cs-CZ" dirty="0" smtClean="0"/>
              <a:t>, která se nachází ve výšce </a:t>
            </a:r>
            <a:r>
              <a:rPr lang="cs-CZ" b="1" i="1" dirty="0" smtClean="0">
                <a:solidFill>
                  <a:srgbClr val="FFC000"/>
                </a:solidFill>
              </a:rPr>
              <a:t>100 km nad hladinou světového oceánu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97994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Top of Atmospher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84181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2400" y="152400"/>
            <a:ext cx="46490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Horní vrstvy atmosféry</a:t>
            </a:r>
            <a:endParaRPr lang="cs-CZ" sz="32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819211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906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Atmosféra - vznik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14400"/>
            <a:ext cx="9144000" cy="57912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Atmosféra s dnešním složením vznikla jako výsledek dlouhého procesu, kdy byla soustavně </a:t>
            </a:r>
            <a:r>
              <a:rPr lang="cs-CZ" b="1" i="1" dirty="0" smtClean="0">
                <a:solidFill>
                  <a:srgbClr val="FFC000"/>
                </a:solidFill>
              </a:rPr>
              <a:t>přetvářena živými organismy</a:t>
            </a:r>
          </a:p>
          <a:p>
            <a:endParaRPr lang="cs-CZ" b="1" i="1" dirty="0" smtClean="0">
              <a:solidFill>
                <a:srgbClr val="FFC000"/>
              </a:solidFill>
            </a:endParaRPr>
          </a:p>
          <a:p>
            <a:r>
              <a:rPr lang="cs-CZ" b="1" i="1" dirty="0" smtClean="0">
                <a:solidFill>
                  <a:srgbClr val="FFC000"/>
                </a:solidFill>
              </a:rPr>
              <a:t>Původní složení atmosféry </a:t>
            </a:r>
            <a:r>
              <a:rPr lang="cs-CZ" dirty="0" smtClean="0"/>
              <a:t>vzniklé po zformování planety bylo chemicky </a:t>
            </a:r>
            <a:r>
              <a:rPr lang="cs-CZ" b="1" i="1" dirty="0" smtClean="0">
                <a:solidFill>
                  <a:srgbClr val="FFC000"/>
                </a:solidFill>
              </a:rPr>
              <a:t>zcela rozdílné</a:t>
            </a:r>
          </a:p>
          <a:p>
            <a:endParaRPr lang="cs-CZ" b="1" i="1" dirty="0" smtClean="0">
              <a:solidFill>
                <a:srgbClr val="FFC000"/>
              </a:solidFill>
            </a:endParaRPr>
          </a:p>
          <a:p>
            <a:r>
              <a:rPr lang="cs-CZ" dirty="0" smtClean="0"/>
              <a:t>Obsahovalo </a:t>
            </a:r>
            <a:r>
              <a:rPr lang="cs-CZ" b="1" i="1" dirty="0" smtClean="0">
                <a:solidFill>
                  <a:srgbClr val="00B050"/>
                </a:solidFill>
              </a:rPr>
              <a:t>směs sopečných plynů</a:t>
            </a:r>
            <a:r>
              <a:rPr lang="cs-CZ" dirty="0" smtClean="0"/>
              <a:t>, které se uvolnily </a:t>
            </a:r>
            <a:r>
              <a:rPr lang="cs-CZ" b="1" i="1" dirty="0" smtClean="0">
                <a:solidFill>
                  <a:srgbClr val="FFC000"/>
                </a:solidFill>
              </a:rPr>
              <a:t>z odplynění magmatu</a:t>
            </a:r>
            <a:r>
              <a:rPr lang="cs-CZ" dirty="0" smtClean="0"/>
              <a:t>, které se rozprostíralo v ohromném </a:t>
            </a:r>
            <a:r>
              <a:rPr lang="cs-CZ" b="1" i="1" dirty="0" smtClean="0">
                <a:solidFill>
                  <a:srgbClr val="FFC000"/>
                </a:solidFill>
              </a:rPr>
              <a:t>magmatickém oceánu </a:t>
            </a:r>
            <a:r>
              <a:rPr lang="cs-CZ" dirty="0" smtClean="0"/>
              <a:t>po většině povrchu planety</a:t>
            </a:r>
          </a:p>
          <a:p>
            <a:endParaRPr lang="cs-CZ" dirty="0" smtClean="0"/>
          </a:p>
          <a:p>
            <a:r>
              <a:rPr lang="cs-CZ" dirty="0" smtClean="0"/>
              <a:t>Společně s částicemi, které do atmosféry zanesly </a:t>
            </a:r>
            <a:r>
              <a:rPr lang="cs-CZ" b="1" i="1" dirty="0" smtClean="0">
                <a:solidFill>
                  <a:srgbClr val="FFC000"/>
                </a:solidFill>
              </a:rPr>
              <a:t>kolize s jinými tělesy </a:t>
            </a:r>
            <a:r>
              <a:rPr lang="cs-CZ" dirty="0" smtClean="0"/>
              <a:t>bombardujícími povrch, byla tato atmosféra pro život v dnešní podobě </a:t>
            </a:r>
            <a:r>
              <a:rPr lang="cs-CZ" b="1" i="1" dirty="0" smtClean="0">
                <a:solidFill>
                  <a:srgbClr val="FFC000"/>
                </a:solidFill>
              </a:rPr>
              <a:t>toxická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7812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9216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Atmosféra - vznik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509016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S rozvojem života, rozšíření </a:t>
            </a:r>
            <a:r>
              <a:rPr lang="cs-CZ" b="1" i="1" dirty="0" smtClean="0">
                <a:solidFill>
                  <a:srgbClr val="00B0F0"/>
                </a:solidFill>
              </a:rPr>
              <a:t>zelených řas</a:t>
            </a:r>
            <a:r>
              <a:rPr lang="cs-CZ" b="1" i="1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v oceánech nastal proces změny složení atmosféry</a:t>
            </a:r>
          </a:p>
          <a:p>
            <a:endParaRPr lang="cs-CZ" dirty="0" smtClean="0"/>
          </a:p>
          <a:p>
            <a:r>
              <a:rPr lang="cs-CZ" dirty="0" smtClean="0"/>
              <a:t>Během </a:t>
            </a:r>
            <a:r>
              <a:rPr lang="cs-CZ" b="1" i="1" dirty="0" smtClean="0">
                <a:solidFill>
                  <a:srgbClr val="00B0F0"/>
                </a:solidFill>
              </a:rPr>
              <a:t>fotosyntézy</a:t>
            </a:r>
            <a:r>
              <a:rPr lang="cs-CZ" dirty="0" smtClean="0"/>
              <a:t> </a:t>
            </a:r>
            <a:r>
              <a:rPr lang="cs-CZ" b="1" i="1" dirty="0" smtClean="0">
                <a:solidFill>
                  <a:srgbClr val="FFC000"/>
                </a:solidFill>
              </a:rPr>
              <a:t>se začal jako odpadní plyn dostávat toxický a pro většinu tehdejších životních forem jedovatý kyslík</a:t>
            </a:r>
          </a:p>
          <a:p>
            <a:endParaRPr lang="cs-CZ" dirty="0" smtClean="0"/>
          </a:p>
          <a:p>
            <a:r>
              <a:rPr lang="cs-CZ" dirty="0" smtClean="0"/>
              <a:t>Jeho procentuální zastoupení postupně narůstalo, až dosáhlo dnešní hodnoty </a:t>
            </a:r>
            <a:r>
              <a:rPr lang="cs-CZ" b="1" i="1" dirty="0" smtClean="0">
                <a:solidFill>
                  <a:srgbClr val="00B0F0"/>
                </a:solidFill>
              </a:rPr>
              <a:t>okolo 21 %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2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Vrstvy atmosféry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990600"/>
            <a:ext cx="7162800" cy="5867400"/>
          </a:xfrm>
        </p:spPr>
        <p:txBody>
          <a:bodyPr>
            <a:normAutofit fontScale="77500" lnSpcReduction="20000"/>
          </a:bodyPr>
          <a:lstStyle/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 a složení zemské atmosféry se liší podle nadmořské výšky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 konkrétní úměra mezi výškou a teplotou se však rovněž mění s výškou 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tohoto vztahu tedy dělíme zemskou atmosféru na tyto vrstvy: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Troposféra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Troposféra sahá od povrchu země až do 7 km v polárních oblastech a 17 km okolo rovníku a je tedy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nejnižší vrstvou atmosféry vůbec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 troposféry klesá s nadmořskou výškou</a:t>
            </a:r>
          </a:p>
          <a:p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Stratosféra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Sahá od konce troposféry, přibližně do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50 km</a:t>
            </a:r>
          </a:p>
          <a:p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 vzrůstá s nadmořskou výškou</a:t>
            </a:r>
          </a:p>
        </p:txBody>
      </p:sp>
      <p:pic>
        <p:nvPicPr>
          <p:cNvPr id="29698" name="Picture 2" descr="Soubor:Atmosphere layers-c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3800" y="0"/>
            <a:ext cx="16002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217749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229600" cy="868362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B0F0"/>
                </a:solidFill>
              </a:rPr>
              <a:t>Vrstvy atmosféry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838200"/>
            <a:ext cx="7010400" cy="5867400"/>
          </a:xfrm>
        </p:spPr>
        <p:txBody>
          <a:bodyPr>
            <a:normAutofit fontScale="92500" lnSpcReduction="20000"/>
          </a:bodyPr>
          <a:lstStyle/>
          <a:p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Mezosféra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sahá od konce stratosféry, přibližně do 80 až 85 km </a:t>
            </a:r>
          </a:p>
          <a:p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nadmořskou výškou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klesá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Termosféra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sahá od konce mezosféry zhruba do vzdálenosti 640 km od povrchu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 stoupá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nadmořskou výškou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Exosféra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sahá od konce termosféry zhruba do vzdálenosti 20 000-70 000 km od povrchu (až tam, kde poklesne počet částic na 1/10 průměrné hodnoty v troposféře)</a:t>
            </a:r>
          </a:p>
          <a:p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Teplota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 nadmořskou výškou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klesá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Soubor:Atmosphere layers-c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43800" y="0"/>
            <a:ext cx="16002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66907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>
                <a:solidFill>
                  <a:srgbClr val="00B0F0"/>
                </a:solidFill>
              </a:rPr>
              <a:t>Vrstvy atmosféry</a:t>
            </a:r>
            <a:endParaRPr lang="cs-CZ" b="1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600200"/>
            <a:ext cx="5486400" cy="5257800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Hranice mezi těmito vrstvami jsou nazývány </a:t>
            </a:r>
            <a:r>
              <a:rPr lang="cs-CZ" b="1" i="1" dirty="0" smtClean="0">
                <a:solidFill>
                  <a:srgbClr val="FFC000"/>
                </a:solidFill>
              </a:rPr>
              <a:t>tropopauza, stratopauza, mezopauza a </a:t>
            </a:r>
            <a:r>
              <a:rPr lang="cs-CZ" b="1" i="1" dirty="0" err="1" smtClean="0">
                <a:solidFill>
                  <a:srgbClr val="FFC000"/>
                </a:solidFill>
              </a:rPr>
              <a:t>termopauza</a:t>
            </a:r>
            <a:endParaRPr lang="cs-CZ" b="1" i="1" dirty="0" smtClean="0">
              <a:solidFill>
                <a:srgbClr val="FFC000"/>
              </a:solidFill>
            </a:endParaRPr>
          </a:p>
          <a:p>
            <a:endParaRPr lang="cs-CZ" b="1" i="1" dirty="0" smtClean="0">
              <a:solidFill>
                <a:srgbClr val="FFC000"/>
              </a:solidFill>
            </a:endParaRPr>
          </a:p>
          <a:p>
            <a:r>
              <a:rPr lang="cs-CZ" b="1" i="1" dirty="0" smtClean="0">
                <a:solidFill>
                  <a:srgbClr val="FF0000"/>
                </a:solidFill>
              </a:rPr>
              <a:t>Průměrná teplota </a:t>
            </a:r>
            <a:r>
              <a:rPr lang="cs-CZ" dirty="0" smtClean="0"/>
              <a:t>atmosféry u povrchu země je </a:t>
            </a:r>
            <a:r>
              <a:rPr lang="cs-CZ" b="1" i="1" dirty="0" smtClean="0">
                <a:solidFill>
                  <a:srgbClr val="FFC000"/>
                </a:solidFill>
              </a:rPr>
              <a:t>14 °C a v troposféře klesá průměrně o 0,65 °C na každých 100 m výšky</a:t>
            </a:r>
          </a:p>
          <a:p>
            <a:endParaRPr lang="cs-CZ" dirty="0"/>
          </a:p>
        </p:txBody>
      </p:sp>
      <p:pic>
        <p:nvPicPr>
          <p:cNvPr id="4" name="Picture 2" descr="Soubor:Atmosphere layers-c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9800" y="0"/>
            <a:ext cx="3124200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84888026"/>
      </p:ext>
    </p:extLst>
  </p:cSld>
  <p:clrMapOvr>
    <a:masterClrMapping/>
  </p:clrMapOvr>
  <p:transition>
    <p:wip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eteotek08 atmosfera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152400" y="152400"/>
            <a:ext cx="18288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Troposféra – spodní část zemské atmosféry</a:t>
            </a:r>
            <a:endParaRPr lang="cs-CZ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388644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7620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Zvláštní vrstvy atmosféry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762000"/>
            <a:ext cx="8534400" cy="609600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 má také tyto části, rozdělené podle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odlišného mechanismu: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Ionosféra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Obsahuje elektricky nabité částice (ionty)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Sahá přibližně od začátku mezosféry až do výšky 550 km </a:t>
            </a: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Umožňuje odraz rádiových vln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Exosféra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Nachází se nad ionosférou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této oblasti zemská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 plynule přechází do meziplanetárního prostoru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Magnetosféra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 atmosféry ve které zemské magnetické pole reaguje se slunečním větrem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této oblasti se tvoří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záře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Může dosahovat až několik tisíc kilometrů nad povrch Země</a:t>
            </a:r>
          </a:p>
        </p:txBody>
      </p:sp>
    </p:spTree>
    <p:extLst>
      <p:ext uri="{BB962C8B-B14F-4D97-AF65-F5344CB8AC3E}">
        <p14:creationId xmlns:p14="http://schemas.microsoft.com/office/powerpoint/2010/main" val="95421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68362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Zvláštní vrstvy atmosféry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90600"/>
            <a:ext cx="8763000" cy="5867400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Ozónová vrstva: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nazývá také ozonosféra; nachází se ve výšce přibližně od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 do 40 km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kde se nachází větší množství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ozónu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i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Homosféra</a:t>
            </a:r>
            <a:r>
              <a:rPr lang="cs-CZ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vrstva atmosféry ve výšce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0 - 90 až 100 km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 povrchem Země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s výškou převážně stabilní složení: 99% dusíku a kyslíku dohromady, kolísání jen O</a:t>
            </a:r>
            <a:r>
              <a:rPr lang="cs-CZ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CO</a:t>
            </a:r>
            <a:r>
              <a:rPr lang="cs-CZ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vodních par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b="1" i="1" u="sng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Heterosféra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vrstva atmosféry ve výšce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90 - 500 až 750 km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 povrchem Země</a:t>
            </a: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Roste zde podíl vodíku, helia a lehkých plynů vůči </a:t>
            </a:r>
            <a:r>
              <a:rPr lang="cs-CZ" b="1" i="1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homosféře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nad 200 km je dusíku méně než kyslíku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8015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Ozón - O³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8600" y="1066800"/>
            <a:ext cx="8610600" cy="548640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Mimořádně významnou roli pro pozemský život hraje </a:t>
            </a:r>
            <a:r>
              <a:rPr lang="cs-CZ" b="1" i="1" dirty="0" smtClean="0">
                <a:solidFill>
                  <a:srgbClr val="FF0000"/>
                </a:solidFill>
              </a:rPr>
              <a:t>ozonová vrstva atmosféry, která chrání planetu před ultrafialovým slunečním zářením </a:t>
            </a:r>
          </a:p>
          <a:p>
            <a:endParaRPr lang="cs-CZ" dirty="0" smtClean="0"/>
          </a:p>
          <a:p>
            <a:r>
              <a:rPr lang="cs-CZ" dirty="0" smtClean="0"/>
              <a:t>Je to část stratosféry ve výšce </a:t>
            </a:r>
            <a:r>
              <a:rPr lang="cs-CZ" b="1" i="1" dirty="0" smtClean="0">
                <a:solidFill>
                  <a:srgbClr val="00B050"/>
                </a:solidFill>
              </a:rPr>
              <a:t>25 – 35 km </a:t>
            </a:r>
            <a:r>
              <a:rPr lang="cs-CZ" dirty="0" smtClean="0"/>
              <a:t>nad zemským povrchem, v níž se </a:t>
            </a:r>
            <a:r>
              <a:rPr lang="cs-CZ" b="1" i="1" dirty="0" smtClean="0">
                <a:solidFill>
                  <a:srgbClr val="FFC000"/>
                </a:solidFill>
              </a:rPr>
              <a:t>nachází značně zvýšený poměr ozonu vůči běžnému dvouatomovému kyslíku</a:t>
            </a:r>
          </a:p>
          <a:p>
            <a:endParaRPr lang="cs-CZ" dirty="0" smtClean="0"/>
          </a:p>
          <a:p>
            <a:r>
              <a:rPr lang="cs-CZ" dirty="0" smtClean="0"/>
              <a:t>Kdyby se veškerý ozon ve stratosféře stlačil při tlaku cca 1000 </a:t>
            </a:r>
            <a:r>
              <a:rPr lang="cs-CZ" dirty="0" err="1" smtClean="0"/>
              <a:t>hPa</a:t>
            </a:r>
            <a:r>
              <a:rPr lang="cs-CZ" dirty="0" smtClean="0"/>
              <a:t> (1 atmosféru), vytvořil by vrstvu tenkou </a:t>
            </a:r>
            <a:r>
              <a:rPr lang="cs-CZ" b="1" i="1" dirty="0" smtClean="0">
                <a:solidFill>
                  <a:srgbClr val="FFC000"/>
                </a:solidFill>
              </a:rPr>
              <a:t>3,5 mm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1690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7467600" cy="868362"/>
          </a:xfrm>
        </p:spPr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Ozón - O³</a:t>
            </a:r>
            <a:endParaRPr lang="cs-CZ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09600" y="1371600"/>
            <a:ext cx="8229600" cy="52578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Opakem životu prospěšného ozonu ve stratosféře je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tzv.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přízemní neboli troposférický ozon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vyskytující se těsně nad zemským povrchem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plyn je </a:t>
            </a:r>
            <a:r>
              <a:rPr lang="cs-CZ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lidskému zdraví nebezpečný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působí dráždění a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nemoci dýchacích cest, zvyšuje riziko astmatických záchvatů, podráždění očí a bolest hlavy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36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Ozón - O³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153400" cy="502920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Zvýšený vznik přízemního ozonu pozorujeme především za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slunečných horkých letních dnů v lokalitách s vysokou koncentrací výfukových plynů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oxidů dusíku a těkavých organických látek v ovzduší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jev se souhrnným názvem označuje jako </a:t>
            </a:r>
            <a:r>
              <a:rPr lang="cs-CZ" b="1" i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suchý smog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3189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Soubor:GlobusSond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086491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2400" y="152400"/>
            <a:ext cx="4800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>
                <a:solidFill>
                  <a:srgbClr val="FFC000"/>
                </a:solidFill>
              </a:rPr>
              <a:t>Vypouštění balónu se sondou k monitorování ozonové vrstvy</a:t>
            </a:r>
            <a:endParaRPr lang="cs-CZ" sz="2800" b="1" i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062425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363272" cy="5400600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Bičík, I. et al. (2001): </a:t>
            </a:r>
            <a:r>
              <a:rPr lang="cs-CZ" sz="18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a lidé Země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cs.wikipedia.org/wiki/Atmosf%C3%A9ra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cs.wikipedia.org/wiki/Atmosf%C3%A9ra_Venu%C5%A1e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cs.wikipedia.org/wiki/Atmosf%C3%A9ra_Merkuru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http://cs.wikipedia.org/wiki/Atmosf%C3%A9ra_Marsu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cs.wikipedia.org/wiki/Atmosf%C3%A9ra_Zem%C4%9B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cs.wikipedia.org/wiki/Ozonov%C3%A1_vrstva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8"/>
              </a:rPr>
              <a:t>http://cs.wikipedia.org/wiki/Ozon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endParaRPr lang="cs-CZ" sz="1800" u="sng" dirty="0" smtClean="0"/>
          </a:p>
          <a:p>
            <a:pPr marL="36576" indent="0">
              <a:buNone/>
            </a:pPr>
            <a:endParaRPr lang="cs-CZ" sz="1800" u="sng" dirty="0"/>
          </a:p>
        </p:txBody>
      </p:sp>
    </p:spTree>
    <p:extLst>
      <p:ext uri="{BB962C8B-B14F-4D97-AF65-F5344CB8AC3E}">
        <p14:creationId xmlns:p14="http://schemas.microsoft.com/office/powerpoint/2010/main" val="165547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7467600" cy="778098"/>
          </a:xfrm>
        </p:spPr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640960" cy="5760640"/>
          </a:xfrm>
        </p:spPr>
        <p:txBody>
          <a:bodyPr>
            <a:normAutofit/>
          </a:bodyPr>
          <a:lstStyle/>
          <a:p>
            <a:pPr marL="36576" indent="0">
              <a:buNone/>
            </a:pPr>
            <a:r>
              <a:rPr lang="cs-CZ" sz="1800" u="sng" dirty="0" smtClean="0"/>
              <a:t>Obrazové materiály:</a:t>
            </a:r>
          </a:p>
          <a:p>
            <a:pPr marL="36576" indent="0">
              <a:buNone/>
            </a:pPr>
            <a:r>
              <a:rPr lang="cs-CZ" sz="1800" dirty="0"/>
              <a:t>NASA EARTH OBSERVATORY.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</a:t>
            </a:r>
            <a:r>
              <a:rPr lang="cs-CZ" sz="1800" dirty="0" smtClean="0"/>
              <a:t>13.9.2012]. </a:t>
            </a:r>
            <a:r>
              <a:rPr lang="cs-CZ" sz="1800" dirty="0"/>
              <a:t>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eol.jsc.nasa.gov/scripts/sseop/photo.pl?mission=ISS013&amp;roll=E&amp;frame=54329</a:t>
            </a:r>
            <a:r>
              <a:rPr lang="cs-CZ" sz="1800" dirty="0" smtClean="0"/>
              <a:t> </a:t>
            </a:r>
          </a:p>
          <a:p>
            <a:pPr marL="36576" indent="0">
              <a:buNone/>
            </a:pPr>
            <a:r>
              <a:rPr lang="cs-CZ" sz="1800" dirty="0" smtClean="0"/>
              <a:t>NASA/NUNES, Ricardo.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13.9.2012</a:t>
            </a:r>
            <a:r>
              <a:rPr lang="cs-CZ" sz="1800" dirty="0" smtClean="0"/>
              <a:t>]. </a:t>
            </a:r>
            <a:r>
              <a:rPr lang="cs-CZ" sz="1800" dirty="0"/>
              <a:t>Dostupný na WWW: .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astrosurf.com/nunes/explor/explor_m10.htm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 smtClean="0"/>
              <a:t>ALKUIN </a:t>
            </a:r>
            <a:r>
              <a:rPr lang="cs-CZ" sz="1800" dirty="0"/>
              <a:t>AT DE.WIKIPEDIA.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13.9.2012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cs.wikipedia.org/wiki/Soubor:Mars_atmosphere.jpg</a:t>
            </a:r>
            <a:r>
              <a:rPr lang="cs-CZ" sz="1800" dirty="0" smtClean="0"/>
              <a:t> </a:t>
            </a:r>
          </a:p>
          <a:p>
            <a:pPr marL="36576" indent="0">
              <a:buNone/>
            </a:pPr>
            <a:r>
              <a:rPr lang="cs-CZ" sz="1800" dirty="0"/>
              <a:t>BOLAND, Mark.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13.9.2012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cs.wikipedia.org/wiki/Soubor:GlobusSonda.jpg</a:t>
            </a:r>
            <a:r>
              <a:rPr lang="cs-CZ" sz="1800" dirty="0" smtClean="0"/>
              <a:t> </a:t>
            </a:r>
          </a:p>
          <a:p>
            <a:pPr marL="36576" indent="0">
              <a:buNone/>
            </a:pPr>
            <a:r>
              <a:rPr lang="cs-CZ" sz="1800" dirty="0"/>
              <a:t>VZB83 (VILLE KOISTINEN), MIRACETI..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13.9.2012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cs.wikipedia.org/wiki/Soubor:Venus_atmosphere_cs.svg</a:t>
            </a:r>
            <a:r>
              <a:rPr lang="cs-CZ" sz="1800" dirty="0" smtClean="0"/>
              <a:t> </a:t>
            </a:r>
            <a:endParaRPr lang="cs-CZ" sz="1800" u="sng" dirty="0"/>
          </a:p>
          <a:p>
            <a:pPr marL="36576" indent="0">
              <a:buNone/>
            </a:pPr>
            <a:r>
              <a:rPr lang="cs-CZ" sz="1800" dirty="0"/>
              <a:t>NOAA &amp; USER:MYSID. </a:t>
            </a:r>
            <a:r>
              <a:rPr lang="cs-CZ" sz="1800" i="1" dirty="0" err="1"/>
              <a:t>wikipedia</a:t>
            </a:r>
            <a:r>
              <a:rPr lang="cs-CZ" sz="1800" dirty="0"/>
              <a:t> [online]. [cit. 13.9.2012</a:t>
            </a:r>
            <a:r>
              <a:rPr lang="cs-CZ" sz="1800" dirty="0" smtClean="0"/>
              <a:t>]. </a:t>
            </a:r>
            <a:r>
              <a:rPr lang="cs-CZ" sz="1800" dirty="0"/>
              <a:t>Dostupný na WWW: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commons.wikimedia.org/wiki/File:Atmosphere_layers.svg</a:t>
            </a:r>
            <a:r>
              <a:rPr lang="cs-CZ" sz="1800" dirty="0" smtClean="0"/>
              <a:t> </a:t>
            </a:r>
            <a:endParaRPr lang="cs-CZ" sz="1800" u="sng" dirty="0" smtClean="0"/>
          </a:p>
          <a:p>
            <a:pPr marL="36576" indent="0">
              <a:buNone/>
            </a:pPr>
            <a:endParaRPr lang="cs-CZ" sz="1800" u="sng" dirty="0" smtClean="0"/>
          </a:p>
        </p:txBody>
      </p:sp>
    </p:spTree>
    <p:extLst>
      <p:ext uri="{BB962C8B-B14F-4D97-AF65-F5344CB8AC3E}">
        <p14:creationId xmlns:p14="http://schemas.microsoft.com/office/powerpoint/2010/main" val="3227675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97</TotalTime>
  <Words>1545</Words>
  <Application>Microsoft Office PowerPoint</Application>
  <PresentationFormat>Předvádění na obrazovce (4:3)</PresentationFormat>
  <Paragraphs>177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Technický</vt:lpstr>
      <vt:lpstr>Prezentace aplikace PowerPoint</vt:lpstr>
      <vt:lpstr>Atmosféra planet</vt:lpstr>
      <vt:lpstr>Plynný obr</vt:lpstr>
      <vt:lpstr>Plynný obr</vt:lpstr>
      <vt:lpstr>Prezentace aplikace PowerPoint</vt:lpstr>
      <vt:lpstr>Atmosféry terestrických planet - Merkur</vt:lpstr>
      <vt:lpstr>Atmosféry terestrických planet - Venuše</vt:lpstr>
      <vt:lpstr>Prezentace aplikace PowerPoint</vt:lpstr>
      <vt:lpstr>Prezentace aplikace PowerPoint</vt:lpstr>
      <vt:lpstr>Atmosféry terestrických planet - Mars</vt:lpstr>
      <vt:lpstr>Atmosféry terestrických planet - Mars</vt:lpstr>
      <vt:lpstr>Prezentace aplikace PowerPoint</vt:lpstr>
      <vt:lpstr>Atmosféra</vt:lpstr>
      <vt:lpstr>Atmosféra Země</vt:lpstr>
      <vt:lpstr>Atmosféra Země</vt:lpstr>
      <vt:lpstr>Prezentace aplikace PowerPoint</vt:lpstr>
      <vt:lpstr>Atmosféra - vznik</vt:lpstr>
      <vt:lpstr>Atmosféra - vznik</vt:lpstr>
      <vt:lpstr>Vrstvy atmosféry</vt:lpstr>
      <vt:lpstr>Vrstvy atmosféry</vt:lpstr>
      <vt:lpstr>Vrstvy atmosféry</vt:lpstr>
      <vt:lpstr>Prezentace aplikace PowerPoint</vt:lpstr>
      <vt:lpstr>Zvláštní vrstvy atmosféry</vt:lpstr>
      <vt:lpstr>Zvláštní vrstvy atmosféry</vt:lpstr>
      <vt:lpstr>Ozón - O³</vt:lpstr>
      <vt:lpstr>Ozón - O³</vt:lpstr>
      <vt:lpstr>Ozón - O³</vt:lpstr>
      <vt:lpstr>Prezentace aplikace PowerPoint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Atmosféra</dc:title>
  <dc:creator>Kohoutek Jan</dc:creator>
  <cp:lastModifiedBy>Kohoutek Jan</cp:lastModifiedBy>
  <cp:revision>23</cp:revision>
  <dcterms:created xsi:type="dcterms:W3CDTF">2013-04-23T19:03:23Z</dcterms:created>
  <dcterms:modified xsi:type="dcterms:W3CDTF">2013-04-27T12:47:17Z</dcterms:modified>
</cp:coreProperties>
</file>