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12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57" r:id="rId34"/>
    <p:sldId id="313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b/b6/Rain_gauge_Hellmann.jpg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Tlakov%C3%A9_%C3%BAtvary" TargetMode="External"/><Relationship Id="rId3" Type="http://schemas.openxmlformats.org/officeDocument/2006/relationships/hyperlink" Target="http://cs.wikipedia.org/wiki/Atmosf%C3%A9rick%C3%BD_tlak" TargetMode="External"/><Relationship Id="rId7" Type="http://schemas.openxmlformats.org/officeDocument/2006/relationships/hyperlink" Target="http://cs.wikipedia.org/wiki/Cyklona" TargetMode="External"/><Relationship Id="rId12" Type="http://schemas.openxmlformats.org/officeDocument/2006/relationships/hyperlink" Target="http://cs.wikipedia.org/wiki/Tropick%C3%A1_cykl%C3%B3na" TargetMode="External"/><Relationship Id="rId2" Type="http://schemas.openxmlformats.org/officeDocument/2006/relationships/hyperlink" Target="http://cs.wikipedia.org/wiki/Po%C4%8Das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nticykl%C3%B3na" TargetMode="External"/><Relationship Id="rId11" Type="http://schemas.openxmlformats.org/officeDocument/2006/relationships/hyperlink" Target="http://cs.wikipedia.org/wiki/Vlhkost_vzduchu" TargetMode="External"/><Relationship Id="rId5" Type="http://schemas.openxmlformats.org/officeDocument/2006/relationships/hyperlink" Target="http://cs.wikipedia.org/wiki/Tepl%C3%A1_fronta" TargetMode="External"/><Relationship Id="rId10" Type="http://schemas.openxmlformats.org/officeDocument/2006/relationships/hyperlink" Target="http://cs.wikipedia.org/wiki/Rosn%C3%BD_bod" TargetMode="External"/><Relationship Id="rId4" Type="http://schemas.openxmlformats.org/officeDocument/2006/relationships/hyperlink" Target="http://www.delta-s.org/weer/beaufort.html" TargetMode="External"/><Relationship Id="rId9" Type="http://schemas.openxmlformats.org/officeDocument/2006/relationships/hyperlink" Target="http://cs.wikipedia.org/wiki/Sr%C3%A1%C5%BEky#Atmosf.C3.A9rick.C3.A9_sr.C3.A1.C5.BEky" TargetMode="Externa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olarGIS-Solar-map-Czech-Republic-cz.png" TargetMode="External"/><Relationship Id="rId3" Type="http://schemas.openxmlformats.org/officeDocument/2006/relationships/hyperlink" Target="http://cs.wikipedia.org/wiki/Soubor:AricaViewCoast.jpg" TargetMode="External"/><Relationship Id="rId7" Type="http://schemas.openxmlformats.org/officeDocument/2006/relationships/hyperlink" Target="http://cs.wikipedia.org/wiki/Soubor:Sun_in_X-Ray.png" TargetMode="External"/><Relationship Id="rId2" Type="http://schemas.openxmlformats.org/officeDocument/2006/relationships/hyperlink" Target="http://cs.wikipedia.org/wiki/Soubor:Wostok-Station_core3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aifun_Higos.jpg" TargetMode="External"/><Relationship Id="rId5" Type="http://schemas.openxmlformats.org/officeDocument/2006/relationships/hyperlink" Target="http://cs.wikipedia.org/wiki/Soubor:Hurricane_Floyd_1999-09-14.jpg" TargetMode="External"/><Relationship Id="rId10" Type="http://schemas.openxmlformats.org/officeDocument/2006/relationships/hyperlink" Target="http://cs.wikipedia.org/wiki/Soubor:Solar_land_area.png" TargetMode="External"/><Relationship Id="rId4" Type="http://schemas.openxmlformats.org/officeDocument/2006/relationships/hyperlink" Target="http://cs.wikipedia.org/wiki/Soubor:Pchery_CZ_wind_farm_W_tower_crane_removal_013.jpg" TargetMode="External"/><Relationship Id="rId9" Type="http://schemas.openxmlformats.org/officeDocument/2006/relationships/hyperlink" Target="http://cs.wikipedia.org/wiki/Soubor:SolarGIS-Solar-map-Europe-cz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07504" y="1462087"/>
            <a:ext cx="9036496" cy="539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Fyzická geografie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Počasí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</a:t>
            </a:r>
            <a:r>
              <a:rPr lang="cs-CZ" sz="1600" dirty="0" smtClean="0">
                <a:effectLst/>
              </a:rPr>
              <a:t>8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  </a:t>
            </a:r>
            <a:r>
              <a:rPr lang="cs-CZ" sz="1600" dirty="0" smtClean="0">
                <a:effectLst/>
              </a:rPr>
              <a:t>JK_FYZ_GEO_08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 15.10.2012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</a:t>
            </a:r>
            <a:r>
              <a:rPr lang="cs-CZ" sz="1600" dirty="0" smtClean="0">
                <a:effectLst/>
              </a:rPr>
              <a:t>Kvinta – DUM seznamuje žáky s tématem počasí. Podrobně je seznamuje s meteorologickými prvky, jejich vlivem na počasí, způsobem jejich měření atd. Věnuje se také důležitým tlakovým útvarům tj. tlakovým nížím a výším.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605183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0"/>
            <a:ext cx="8229600" cy="8382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00B050"/>
                </a:solidFill>
              </a:rPr>
              <a:t>Počasí</a:t>
            </a:r>
            <a:endParaRPr lang="cs-CZ" b="1" i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14400"/>
            <a:ext cx="8458200" cy="571500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 </a:t>
            </a:r>
            <a:r>
              <a:rPr lang="cs-CZ" b="1" i="1" dirty="0" smtClean="0">
                <a:solidFill>
                  <a:srgbClr val="FF0000"/>
                </a:solidFill>
              </a:rPr>
              <a:t>je okamžitý stav atmosféry na určitém místě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Je dáno stavem všech atmosférických jevů pozorovaných na určitém místě a v určitém krátkém časovém úseku nebo okamžiku 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Tento stav se popisuje souborem hodnot meteorologických prvků</a:t>
            </a:r>
            <a:r>
              <a:rPr lang="cs-CZ" dirty="0" smtClean="0"/>
              <a:t>, které byly naměřeny meteorologickými přístroji nebo zjištěny pozorovatelem (např. </a:t>
            </a:r>
            <a:r>
              <a:rPr lang="cs-CZ" b="1" i="1" dirty="0" smtClean="0">
                <a:solidFill>
                  <a:srgbClr val="00B050"/>
                </a:solidFill>
              </a:rPr>
              <a:t>teplota vzduchu, stav oblačnosti, rychlost a směr větru, déšť, sněžení apod</a:t>
            </a:r>
            <a:r>
              <a:rPr lang="cs-CZ" dirty="0" smtClean="0"/>
              <a:t>.)</a:t>
            </a:r>
          </a:p>
        </p:txBody>
      </p:sp>
    </p:spTree>
    <p:extLst>
      <p:ext uri="{BB962C8B-B14F-4D97-AF65-F5344CB8AC3E}">
        <p14:creationId xmlns:p14="http://schemas.microsoft.com/office/powerpoint/2010/main" val="2211279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44562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00B050"/>
                </a:solidFill>
              </a:rPr>
              <a:t>Počasí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90600"/>
            <a:ext cx="8229600" cy="56388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Změny počasí jsou způsobeny především zemskou rotací</a:t>
            </a:r>
          </a:p>
          <a:p>
            <a:endParaRPr lang="cs-CZ" dirty="0" smtClean="0"/>
          </a:p>
          <a:p>
            <a:r>
              <a:rPr lang="cs-CZ" dirty="0" smtClean="0"/>
              <a:t>Ohromné masy vzduchu a vody vlivem zemské rotace mají na </a:t>
            </a:r>
            <a:r>
              <a:rPr lang="cs-CZ" b="1" i="1" dirty="0" smtClean="0">
                <a:solidFill>
                  <a:srgbClr val="FFC000"/>
                </a:solidFill>
              </a:rPr>
              <a:t>severní polokouli </a:t>
            </a:r>
            <a:r>
              <a:rPr lang="cs-CZ" dirty="0" smtClean="0"/>
              <a:t>tendenci pohybovat se </a:t>
            </a:r>
            <a:r>
              <a:rPr lang="cs-CZ" b="1" i="1" dirty="0" smtClean="0">
                <a:solidFill>
                  <a:srgbClr val="00B050"/>
                </a:solidFill>
              </a:rPr>
              <a:t>ve směru hodinových ručiček</a:t>
            </a:r>
          </a:p>
          <a:p>
            <a:endParaRPr lang="cs-CZ" dirty="0" smtClean="0"/>
          </a:p>
          <a:p>
            <a:r>
              <a:rPr lang="cs-CZ" dirty="0" smtClean="0"/>
              <a:t>Na </a:t>
            </a:r>
            <a:r>
              <a:rPr lang="cs-CZ" b="1" i="1" dirty="0" smtClean="0">
                <a:solidFill>
                  <a:srgbClr val="FFC000"/>
                </a:solidFill>
              </a:rPr>
              <a:t>jižní polokouli</a:t>
            </a:r>
            <a:r>
              <a:rPr lang="cs-CZ" dirty="0" smtClean="0"/>
              <a:t> se tyto masy pohybují </a:t>
            </a:r>
            <a:r>
              <a:rPr lang="cs-CZ" b="1" i="1" dirty="0" smtClean="0">
                <a:solidFill>
                  <a:srgbClr val="00B050"/>
                </a:solidFill>
              </a:rPr>
              <a:t>opačným směrem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4461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8382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00B050"/>
                </a:solidFill>
              </a:rPr>
              <a:t>Počasí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14400"/>
            <a:ext cx="8305800" cy="57150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Počasí je obvykle chápáno jako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 troposféry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protože ta je člověku nejblíže a bezprostředně ho obklopuje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Obecný typ počasí v oblasti se nazývá 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 nebo klima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Počasí se může měnit velmi rychle, změna klimatu se obvykle velmi pozvolná</a:t>
            </a: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pozornost je věnována 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předpovědi počasí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protože počasí ovlivňuje všechny lidské činnosti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Počasím se zabývá 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meteorologie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respektive fyzika atmosféry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6931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Extrémní příklady počasí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66800"/>
            <a:ext cx="8382000" cy="56388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Nejchladnější teplota byla zaznamenána na výzkumné stanici </a:t>
            </a:r>
            <a:r>
              <a:rPr lang="cs-CZ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Vostok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v Antarktidě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kde 21. července 1983 naměřili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-89,2 °C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Nejtepleji bylo v 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libyjské El '</a:t>
            </a:r>
            <a:r>
              <a:rPr lang="cs-CZ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Azizie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kde se 13. září 1922 teplota vyšplhala na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57,8 °C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Nejsušším místem na Zemi je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i="1" u="sng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Arica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v Chile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kde téměř vůbec neprší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Žádné srážky nebyly zaznamenány téměř 14 let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3920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Soubor:Wostok-Station core3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14406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04800" y="152400"/>
            <a:ext cx="39360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err="1" smtClean="0">
                <a:solidFill>
                  <a:schemeClr val="bg1"/>
                </a:solidFill>
              </a:rPr>
              <a:t>Wostok</a:t>
            </a:r>
            <a:r>
              <a:rPr lang="cs-CZ" sz="4000" b="1" i="1" dirty="0" smtClean="0">
                <a:solidFill>
                  <a:schemeClr val="bg1"/>
                </a:solidFill>
              </a:rPr>
              <a:t>-Station</a:t>
            </a:r>
            <a:endParaRPr lang="cs-CZ" sz="40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0228650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2" name="Picture 2" descr="Soubor:AricaViewCoa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81000" y="381000"/>
            <a:ext cx="1468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bg1"/>
                </a:solidFill>
              </a:rPr>
              <a:t>Arica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473614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Atmosférický tlak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66800"/>
            <a:ext cx="8610600" cy="56388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přímo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vyplývá z hmotnosti vzduchu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Protože se množství (a hustota) vzduchu nad povrchem země mění podle zeměpisné pozice, není ani atmosférický tlak ve dvou místech stejný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Obecně se dá říct, že tlak klesne přibližně o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50% když vystoupíme do výšky 5 km nad hladinu oceánu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Průměrný atmosférický tlak na úrovni mořské hladiny je přibližně 101,3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kPa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1013 </a:t>
            </a:r>
            <a:r>
              <a:rPr lang="cs-CZ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hPa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klesá s nadmořskou výškou</a:t>
            </a:r>
            <a:endParaRPr lang="cs-CZ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07319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0"/>
            <a:ext cx="7467600" cy="9144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Proudění vzduchu - Vítr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90600"/>
            <a:ext cx="8610600" cy="57150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 </a:t>
            </a:r>
            <a:r>
              <a:rPr lang="cs-CZ" b="1" i="1" dirty="0" smtClean="0">
                <a:solidFill>
                  <a:srgbClr val="FF0000"/>
                </a:solidFill>
              </a:rPr>
              <a:t>Je vyvolaný rozdíly v tlaku vzduchu a rotací Země</a:t>
            </a:r>
          </a:p>
          <a:p>
            <a:endParaRPr lang="cs-CZ" dirty="0" smtClean="0"/>
          </a:p>
          <a:p>
            <a:r>
              <a:rPr lang="cs-CZ" dirty="0" smtClean="0"/>
              <a:t>Při jeho popisu nás zajímá jeho směr, rychlost a ochlazovací účinek</a:t>
            </a:r>
          </a:p>
          <a:p>
            <a:endParaRPr lang="cs-CZ" dirty="0" smtClean="0"/>
          </a:p>
          <a:p>
            <a:r>
              <a:rPr lang="cs-CZ" dirty="0" smtClean="0"/>
              <a:t>Rychlost a směr větru se měří pomocí </a:t>
            </a:r>
            <a:r>
              <a:rPr lang="cs-CZ" b="1" i="1" dirty="0" smtClean="0">
                <a:solidFill>
                  <a:srgbClr val="00B050"/>
                </a:solidFill>
              </a:rPr>
              <a:t>anemometru</a:t>
            </a:r>
          </a:p>
          <a:p>
            <a:endParaRPr lang="cs-CZ" dirty="0" smtClean="0"/>
          </a:p>
          <a:p>
            <a:r>
              <a:rPr lang="cs-CZ" dirty="0" smtClean="0"/>
              <a:t>Vítr je odpradávna ničícím živlem i pomocníkem člověka</a:t>
            </a:r>
          </a:p>
          <a:p>
            <a:endParaRPr lang="cs-CZ" dirty="0" smtClean="0"/>
          </a:p>
          <a:p>
            <a:r>
              <a:rPr lang="cs-CZ" dirty="0" smtClean="0"/>
              <a:t>Vichřice spolu s povodněmi jsou největším zdrojem škod </a:t>
            </a:r>
          </a:p>
          <a:p>
            <a:endParaRPr lang="cs-CZ" dirty="0" smtClean="0"/>
          </a:p>
          <a:p>
            <a:r>
              <a:rPr lang="cs-CZ" dirty="0" smtClean="0"/>
              <a:t>Vítr je jedním z hlavních činitelů působících </a:t>
            </a:r>
            <a:r>
              <a:rPr lang="cs-CZ" b="1" i="1" dirty="0" smtClean="0">
                <a:solidFill>
                  <a:srgbClr val="FFC000"/>
                </a:solidFill>
              </a:rPr>
              <a:t>erozi a zvětrávání hornin</a:t>
            </a:r>
            <a:endParaRPr lang="cs-CZ" b="1" i="1" dirty="0">
              <a:solidFill>
                <a:srgbClr val="FFC000"/>
              </a:solidFill>
            </a:endParaRPr>
          </a:p>
        </p:txBody>
      </p:sp>
      <p:pic>
        <p:nvPicPr>
          <p:cNvPr id="4" name="Picture 3" descr="http://files.jachting-letani.cz/200011096-477bd47f5a/Beaufortova%20stupnice%20v%C4%9Btr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8600"/>
            <a:ext cx="8359665" cy="6248400"/>
          </a:xfrm>
          <a:prstGeom prst="rect">
            <a:avLst/>
          </a:prstGeom>
          <a:noFill/>
        </p:spPr>
      </p:pic>
      <p:pic>
        <p:nvPicPr>
          <p:cNvPr id="80898" name="Picture 2" descr="http://www.delta-s.org/weer/wind-at-se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258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16526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08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08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Picture 2" descr="Soubor:Pchery CZ wind farm E tower 01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52400" y="152400"/>
            <a:ext cx="25908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 err="1" smtClean="0">
                <a:solidFill>
                  <a:srgbClr val="FFC000"/>
                </a:solidFill>
              </a:rPr>
              <a:t>Pchery</a:t>
            </a:r>
            <a:r>
              <a:rPr lang="cs-CZ" sz="2800" b="1" i="1" dirty="0" smtClean="0">
                <a:solidFill>
                  <a:srgbClr val="FFC000"/>
                </a:solidFill>
              </a:rPr>
              <a:t> CZ </a:t>
            </a:r>
            <a:r>
              <a:rPr lang="cs-CZ" sz="2800" b="1" i="1" dirty="0" err="1" smtClean="0">
                <a:solidFill>
                  <a:srgbClr val="FFC000"/>
                </a:solidFill>
              </a:rPr>
              <a:t>wind</a:t>
            </a:r>
            <a:r>
              <a:rPr lang="cs-CZ" sz="2800" b="1" i="1" dirty="0" smtClean="0">
                <a:solidFill>
                  <a:srgbClr val="FFC000"/>
                </a:solidFill>
              </a:rPr>
              <a:t> </a:t>
            </a:r>
            <a:r>
              <a:rPr lang="cs-CZ" sz="2800" b="1" i="1" dirty="0" err="1" smtClean="0">
                <a:solidFill>
                  <a:srgbClr val="FFC000"/>
                </a:solidFill>
              </a:rPr>
              <a:t>farm</a:t>
            </a:r>
            <a:endParaRPr lang="cs-CZ" sz="28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077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6858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Proudění</a:t>
            </a:r>
            <a:r>
              <a:rPr lang="cs-CZ" b="1" i="1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vzduchu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762000"/>
            <a:ext cx="8534400" cy="58674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Proudění vzduchu v tlakových nížích (TN) a tlakových výších (TV) je ovlivněno </a:t>
            </a:r>
            <a:r>
              <a:rPr lang="cs-CZ" b="1" i="1" dirty="0" smtClean="0">
                <a:solidFill>
                  <a:srgbClr val="00B0F0"/>
                </a:solidFill>
              </a:rPr>
              <a:t>uchylující silou zemské rotace        proudící vzduch nepostupuje z TV do TN přímočaře nýbrž spirálovitě</a:t>
            </a:r>
          </a:p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b="1" i="1" dirty="0" smtClean="0">
                <a:solidFill>
                  <a:srgbClr val="FF0000"/>
                </a:solidFill>
              </a:rPr>
              <a:t>anticyklóně  (TV) </a:t>
            </a:r>
            <a:r>
              <a:rPr lang="cs-CZ" b="1" i="1" dirty="0" smtClean="0">
                <a:solidFill>
                  <a:srgbClr val="FFC000"/>
                </a:solidFill>
              </a:rPr>
              <a:t>vzduch klesá, stlačuje se a spirálovitě se roztéká od středu k okrajům </a:t>
            </a:r>
            <a:r>
              <a:rPr lang="cs-CZ" dirty="0" smtClean="0"/>
              <a:t>– </a:t>
            </a:r>
            <a:r>
              <a:rPr lang="cs-CZ" dirty="0" err="1" smtClean="0"/>
              <a:t>sev</a:t>
            </a:r>
            <a:r>
              <a:rPr lang="cs-CZ" dirty="0" smtClean="0"/>
              <a:t>. polokoule proti směru hodinových ručiček a na jižní opačně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Při sestupu vzduchu se snižuje jeho relativní vlhkost, rozpouští se oblačnost        jasné suché počasí </a:t>
            </a:r>
            <a:r>
              <a:rPr lang="cs-CZ" dirty="0" smtClean="0"/>
              <a:t>(zima – silné mrazy, léto – vysoké teploty)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267200" y="1524000"/>
            <a:ext cx="6096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6248400" y="5257800"/>
            <a:ext cx="6096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676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Cyklóna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66800"/>
            <a:ext cx="8153400" cy="5562600"/>
          </a:xfrm>
        </p:spPr>
        <p:txBody>
          <a:bodyPr>
            <a:normAutofit/>
          </a:bodyPr>
          <a:lstStyle/>
          <a:p>
            <a:r>
              <a:rPr lang="cs-CZ" dirty="0" smtClean="0"/>
              <a:t>neboli </a:t>
            </a:r>
            <a:r>
              <a:rPr lang="cs-CZ" b="1" dirty="0" smtClean="0"/>
              <a:t>tlaková níže</a:t>
            </a:r>
            <a:r>
              <a:rPr lang="cs-CZ" dirty="0" smtClean="0"/>
              <a:t>, je oblast se sníženým tlakem vzduchu, </a:t>
            </a:r>
            <a:r>
              <a:rPr lang="cs-CZ" b="1" i="1" dirty="0" smtClean="0">
                <a:solidFill>
                  <a:srgbClr val="FFC000"/>
                </a:solidFill>
              </a:rPr>
              <a:t>přičemž tlak vzduchu v jejím okolí je vyšší než tlak uvnitř oblasti</a:t>
            </a:r>
          </a:p>
          <a:p>
            <a:endParaRPr lang="cs-CZ" dirty="0" smtClean="0"/>
          </a:p>
          <a:p>
            <a:r>
              <a:rPr lang="cs-CZ" dirty="0" smtClean="0"/>
              <a:t>Na synoptických mapách musí mít alespoň jednu uzavřenou izobaru</a:t>
            </a:r>
          </a:p>
          <a:p>
            <a:endParaRPr lang="cs-CZ" dirty="0" smtClean="0"/>
          </a:p>
          <a:p>
            <a:r>
              <a:rPr lang="cs-CZ" dirty="0" smtClean="0"/>
              <a:t>Vzduch v TN vystupuje do výšky a tím se zmenšuje jeho tlak </a:t>
            </a:r>
            <a:endParaRPr lang="cs-CZ" dirty="0"/>
          </a:p>
        </p:txBody>
      </p:sp>
      <p:pic>
        <p:nvPicPr>
          <p:cNvPr id="1026" name="Picture 2" descr="Soubor:Coriolis effect14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43800" y="0"/>
            <a:ext cx="1600200" cy="1600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80833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Cyklóna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 cyklony vzduch vtéká spirálovitě od okrajů ke středu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Vzduch  v TN stoupá ochlazuje se a roste jeho relativní vlhkost – tvoří se oblačnost a nastává srážková činnost</a:t>
            </a:r>
          </a:p>
          <a:p>
            <a:endParaRPr lang="cs-CZ" dirty="0" smtClean="0"/>
          </a:p>
          <a:p>
            <a:r>
              <a:rPr lang="cs-CZ" dirty="0" smtClean="0"/>
              <a:t>Při přechodu cyklony nastává </a:t>
            </a:r>
            <a:r>
              <a:rPr lang="cs-CZ" b="1" i="1" dirty="0" smtClean="0">
                <a:solidFill>
                  <a:srgbClr val="00B0F0"/>
                </a:solidFill>
              </a:rPr>
              <a:t>velká oblačnost s vydatnými dešti</a:t>
            </a:r>
            <a:endParaRPr lang="cs-CZ" b="1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629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Tropická cyklóna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90600"/>
            <a:ext cx="8610600" cy="56388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 atmosférický útvar charakteru cyklóny (tlakové níže) </a:t>
            </a:r>
            <a:r>
              <a:rPr lang="cs-CZ" b="1" i="1" dirty="0" smtClean="0">
                <a:solidFill>
                  <a:srgbClr val="FFC000"/>
                </a:solidFill>
              </a:rPr>
              <a:t>v podobě obrovského víru s charakteristickým okem ve středu</a:t>
            </a:r>
          </a:p>
          <a:p>
            <a:endParaRPr lang="cs-CZ" dirty="0" smtClean="0"/>
          </a:p>
          <a:p>
            <a:r>
              <a:rPr lang="cs-CZ" dirty="0" smtClean="0"/>
              <a:t>Tropické cyklóny vznikají v </a:t>
            </a:r>
            <a:r>
              <a:rPr lang="cs-CZ" b="1" i="1" dirty="0" smtClean="0">
                <a:solidFill>
                  <a:srgbClr val="00B0F0"/>
                </a:solidFill>
              </a:rPr>
              <a:t>subtropické oblasti</a:t>
            </a:r>
            <a:r>
              <a:rPr lang="cs-CZ" dirty="0" smtClean="0"/>
              <a:t>, ne v oblasti rovníku</a:t>
            </a:r>
          </a:p>
          <a:p>
            <a:endParaRPr lang="cs-CZ" dirty="0" smtClean="0"/>
          </a:p>
          <a:p>
            <a:r>
              <a:rPr lang="cs-CZ" dirty="0" smtClean="0"/>
              <a:t>V různých oblastech světa se tropická cyklóna označuje místními názvy: </a:t>
            </a:r>
            <a:r>
              <a:rPr lang="cs-CZ" b="1" i="1" dirty="0" smtClean="0">
                <a:solidFill>
                  <a:srgbClr val="00B050"/>
                </a:solidFill>
              </a:rPr>
              <a:t>cyklón</a:t>
            </a:r>
            <a:r>
              <a:rPr lang="cs-CZ" dirty="0" smtClean="0"/>
              <a:t> v Indii, </a:t>
            </a:r>
            <a:r>
              <a:rPr lang="cs-CZ" b="1" i="1" dirty="0" err="1" smtClean="0">
                <a:solidFill>
                  <a:srgbClr val="00B050"/>
                </a:solidFill>
              </a:rPr>
              <a:t>Willi</a:t>
            </a:r>
            <a:r>
              <a:rPr lang="cs-CZ" b="1" i="1" dirty="0" smtClean="0">
                <a:solidFill>
                  <a:srgbClr val="00B050"/>
                </a:solidFill>
              </a:rPr>
              <a:t>-</a:t>
            </a:r>
            <a:r>
              <a:rPr lang="cs-CZ" b="1" i="1" dirty="0" err="1" smtClean="0">
                <a:solidFill>
                  <a:srgbClr val="00B050"/>
                </a:solidFill>
              </a:rPr>
              <a:t>Willi</a:t>
            </a:r>
            <a:r>
              <a:rPr lang="cs-CZ" dirty="0" smtClean="0"/>
              <a:t> v Austrálii</a:t>
            </a:r>
            <a:r>
              <a:rPr lang="cs-CZ" b="1" i="1" dirty="0" smtClean="0">
                <a:solidFill>
                  <a:srgbClr val="00B050"/>
                </a:solidFill>
              </a:rPr>
              <a:t>, hurikán </a:t>
            </a:r>
            <a:r>
              <a:rPr lang="cs-CZ" dirty="0" smtClean="0"/>
              <a:t>v Atlantském oceánu, </a:t>
            </a:r>
            <a:r>
              <a:rPr lang="cs-CZ" b="1" i="1" dirty="0" smtClean="0">
                <a:solidFill>
                  <a:srgbClr val="00B050"/>
                </a:solidFill>
              </a:rPr>
              <a:t>tajfun</a:t>
            </a:r>
            <a:r>
              <a:rPr lang="cs-CZ" dirty="0" smtClean="0"/>
              <a:t> v jihovýchodní Asii,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002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Tropická cyklóna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</a:t>
            </a:r>
            <a:r>
              <a:rPr lang="cs-CZ" b="1" i="1" dirty="0" smtClean="0">
                <a:solidFill>
                  <a:srgbClr val="00B0F0"/>
                </a:solidFill>
              </a:rPr>
              <a:t>centrálním oku </a:t>
            </a:r>
            <a:r>
              <a:rPr lang="cs-CZ" dirty="0" smtClean="0"/>
              <a:t>panuje bezvětří obklopené nejsilnějšími větry cyklóny, obloha je bez oblaků</a:t>
            </a:r>
          </a:p>
          <a:p>
            <a:endParaRPr lang="cs-CZ" dirty="0" smtClean="0"/>
          </a:p>
          <a:p>
            <a:r>
              <a:rPr lang="cs-CZ" dirty="0" smtClean="0"/>
              <a:t>Nejsilnější větry, které byly zaznamenány, dosahovaly rychlostí okolo 85 m·s</a:t>
            </a:r>
            <a:r>
              <a:rPr lang="cs-CZ" baseline="30000" dirty="0" smtClean="0"/>
              <a:t>−1</a:t>
            </a:r>
            <a:r>
              <a:rPr lang="cs-CZ" dirty="0" smtClean="0"/>
              <a:t> (165 uzlů, </a:t>
            </a:r>
            <a:r>
              <a:rPr lang="cs-CZ" b="1" i="1" dirty="0" smtClean="0">
                <a:solidFill>
                  <a:srgbClr val="FFC000"/>
                </a:solidFill>
              </a:rPr>
              <a:t>305 km·h</a:t>
            </a:r>
            <a:r>
              <a:rPr lang="cs-CZ" b="1" i="1" baseline="30000" dirty="0" smtClean="0">
                <a:solidFill>
                  <a:srgbClr val="FFC000"/>
                </a:solidFill>
              </a:rPr>
              <a:t>−1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1930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378" name="Picture 2" descr="Soubor:Hurricane Floyd 1999-09-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6854573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5257800" y="5943600"/>
            <a:ext cx="36984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i="1" dirty="0" err="1" smtClean="0">
                <a:solidFill>
                  <a:srgbClr val="FFC000"/>
                </a:solidFill>
              </a:rPr>
              <a:t>Hurricane</a:t>
            </a:r>
            <a:r>
              <a:rPr lang="cs-CZ" sz="3600" b="1" i="1" dirty="0" smtClean="0">
                <a:solidFill>
                  <a:srgbClr val="FFC000"/>
                </a:solidFill>
              </a:rPr>
              <a:t> </a:t>
            </a:r>
            <a:r>
              <a:rPr lang="cs-CZ" sz="3600" b="1" i="1" dirty="0" err="1" smtClean="0">
                <a:solidFill>
                  <a:srgbClr val="FFC000"/>
                </a:solidFill>
              </a:rPr>
              <a:t>Floyd</a:t>
            </a:r>
            <a:endParaRPr lang="cs-CZ" sz="36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128253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62" name="Picture 2" descr="Soubor:Taifun Higo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3172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5562600" y="228600"/>
            <a:ext cx="32690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err="1" smtClean="0">
                <a:solidFill>
                  <a:srgbClr val="FFC000"/>
                </a:solidFill>
              </a:rPr>
              <a:t>Taifun</a:t>
            </a:r>
            <a:r>
              <a:rPr lang="cs-CZ" sz="4000" b="1" i="1" dirty="0" smtClean="0">
                <a:solidFill>
                  <a:srgbClr val="FFC000"/>
                </a:solidFill>
              </a:rPr>
              <a:t> </a:t>
            </a:r>
            <a:r>
              <a:rPr lang="cs-CZ" sz="4000" b="1" i="1" dirty="0" err="1" smtClean="0">
                <a:solidFill>
                  <a:srgbClr val="FFC000"/>
                </a:solidFill>
              </a:rPr>
              <a:t>Higos</a:t>
            </a:r>
            <a:endParaRPr lang="cs-CZ" sz="40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0353503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1600" y="0"/>
            <a:ext cx="3657600" cy="1524000"/>
          </a:xfrm>
        </p:spPr>
        <p:txBody>
          <a:bodyPr>
            <a:normAutofit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Sluneční záření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04800"/>
            <a:ext cx="4572000" cy="6172200"/>
          </a:xfrm>
        </p:spPr>
        <p:txBody>
          <a:bodyPr>
            <a:normAutofit fontScale="92500" lnSpcReduction="2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představuje drtivou většinu energie, která se na Zemi nachází a využívá</a:t>
            </a:r>
          </a:p>
          <a:p>
            <a:endParaRPr lang="cs-CZ" dirty="0" smtClean="0"/>
          </a:p>
          <a:p>
            <a:r>
              <a:rPr lang="cs-CZ" dirty="0" smtClean="0"/>
              <a:t>Vzniká </a:t>
            </a:r>
            <a:r>
              <a:rPr lang="cs-CZ" b="1" i="1" dirty="0" smtClean="0">
                <a:solidFill>
                  <a:srgbClr val="FFC000"/>
                </a:solidFill>
              </a:rPr>
              <a:t>jadernými přeměnami v nitru Slunce </a:t>
            </a:r>
          </a:p>
          <a:p>
            <a:endParaRPr lang="cs-CZ" dirty="0" smtClean="0"/>
          </a:p>
          <a:p>
            <a:r>
              <a:rPr lang="cs-CZ" dirty="0" smtClean="0"/>
              <a:t>Vzhledem k tomu, že vyčerpání zásob vodíku na Slunci je očekáváno až v řádu miliard let, je tento </a:t>
            </a:r>
            <a:r>
              <a:rPr lang="cs-CZ" b="1" i="1" dirty="0" smtClean="0">
                <a:solidFill>
                  <a:srgbClr val="92D050"/>
                </a:solidFill>
              </a:rPr>
              <a:t>zdroj energie </a:t>
            </a:r>
            <a:r>
              <a:rPr lang="cs-CZ" dirty="0" smtClean="0"/>
              <a:t>označován jako </a:t>
            </a:r>
            <a:r>
              <a:rPr lang="cs-CZ" b="1" i="1" dirty="0" smtClean="0">
                <a:solidFill>
                  <a:srgbClr val="92D050"/>
                </a:solidFill>
              </a:rPr>
              <a:t>obnovitelný</a:t>
            </a:r>
            <a:endParaRPr lang="cs-CZ" b="1" i="1" dirty="0">
              <a:solidFill>
                <a:srgbClr val="92D050"/>
              </a:solidFill>
            </a:endParaRPr>
          </a:p>
        </p:txBody>
      </p:sp>
      <p:pic>
        <p:nvPicPr>
          <p:cNvPr id="3074" name="Picture 2" descr="Soubor:Sun in X-Ra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29200" y="1600200"/>
            <a:ext cx="3962400" cy="4191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72414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610600" cy="9906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Sluneční záření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14400"/>
            <a:ext cx="8610600" cy="57912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Sluneční energie je energií elektromagnetického záření</a:t>
            </a:r>
          </a:p>
          <a:p>
            <a:endParaRPr lang="cs-CZ" dirty="0" smtClean="0"/>
          </a:p>
          <a:p>
            <a:r>
              <a:rPr lang="cs-CZ" dirty="0" smtClean="0"/>
              <a:t>Spektrum slunečního záření lze rozdělit na:</a:t>
            </a:r>
          </a:p>
          <a:p>
            <a:endParaRPr lang="cs-CZ" dirty="0" smtClean="0"/>
          </a:p>
          <a:p>
            <a:pPr marL="550926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záření ultrafialové </a:t>
            </a:r>
            <a:r>
              <a:rPr lang="cs-CZ" dirty="0" smtClean="0"/>
              <a:t>(vlnová délka pod 400 </a:t>
            </a:r>
            <a:r>
              <a:rPr lang="cs-CZ" dirty="0" err="1" smtClean="0"/>
              <a:t>nm</a:t>
            </a:r>
            <a:r>
              <a:rPr lang="cs-CZ" dirty="0" smtClean="0"/>
              <a:t>)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záření viditelné </a:t>
            </a:r>
            <a:r>
              <a:rPr lang="cs-CZ" dirty="0" smtClean="0"/>
              <a:t>(vlnová délka 400 až 750 </a:t>
            </a:r>
            <a:r>
              <a:rPr lang="cs-CZ" dirty="0" err="1" smtClean="0"/>
              <a:t>nm</a:t>
            </a:r>
            <a:r>
              <a:rPr lang="cs-CZ" dirty="0" smtClean="0"/>
              <a:t>)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>
                <a:solidFill>
                  <a:srgbClr val="00B0F0"/>
                </a:solidFill>
              </a:rPr>
              <a:t>záření infračervené </a:t>
            </a:r>
            <a:r>
              <a:rPr lang="cs-CZ" dirty="0" smtClean="0"/>
              <a:t>(vlnová délka přes 750 </a:t>
            </a:r>
            <a:r>
              <a:rPr lang="cs-CZ" dirty="0" err="1" smtClean="0"/>
              <a:t>nm</a:t>
            </a:r>
            <a:r>
              <a:rPr lang="cs-CZ" dirty="0" smtClean="0"/>
              <a:t>)</a:t>
            </a:r>
          </a:p>
          <a:p>
            <a:r>
              <a:rPr lang="cs-CZ" b="1" i="1" dirty="0" smtClean="0">
                <a:solidFill>
                  <a:srgbClr val="FFC000"/>
                </a:solidFill>
              </a:rPr>
              <a:t>Viditelné záření tvoří asi 45 % dopadajícího záření</a:t>
            </a:r>
            <a:r>
              <a:rPr lang="cs-CZ" dirty="0" smtClean="0"/>
              <a:t>, přičemž jeho podíl je vyšší při zatažené obloze (může dosáhnout až 60 %)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9200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8382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Sluneční záření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838200"/>
            <a:ext cx="8839200" cy="58674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Množství záření dopadajícího na povrch zemské atmosféry se nazývá </a:t>
            </a:r>
            <a:r>
              <a:rPr lang="cs-CZ" b="1" i="1" dirty="0" smtClean="0">
                <a:solidFill>
                  <a:srgbClr val="00B050"/>
                </a:solidFill>
              </a:rPr>
              <a:t>solární konstanta</a:t>
            </a:r>
          </a:p>
          <a:p>
            <a:endParaRPr lang="cs-CZ" b="1" i="1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Ve skutečnosti není konstantní, neboť oběžná dráha Země kolem Slunce je eliptická, a malé změny solární konstanty jsou též spjaty s cykly sluneční aktivity, ty ale dosahují maximálně desetin procenta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0000"/>
                </a:solidFill>
              </a:rPr>
              <a:t>Část záření je pohlcena atmosférou</a:t>
            </a:r>
          </a:p>
          <a:p>
            <a:endParaRPr lang="cs-CZ" dirty="0" smtClean="0"/>
          </a:p>
          <a:p>
            <a:r>
              <a:rPr lang="cs-CZ" dirty="0" smtClean="0"/>
              <a:t>Pohlcení se týká ovšem </a:t>
            </a:r>
            <a:r>
              <a:rPr lang="cs-CZ" b="1" i="1" dirty="0" smtClean="0">
                <a:solidFill>
                  <a:srgbClr val="FFC000"/>
                </a:solidFill>
              </a:rPr>
              <a:t>jen některých vlnových délek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dirty="0" smtClean="0"/>
              <a:t>prakticky celé nejkratší části </a:t>
            </a:r>
            <a:r>
              <a:rPr lang="cs-CZ" b="1" i="1" dirty="0" smtClean="0">
                <a:solidFill>
                  <a:srgbClr val="00B050"/>
                </a:solidFill>
              </a:rPr>
              <a:t>ultrafialového záření </a:t>
            </a:r>
            <a:r>
              <a:rPr lang="cs-CZ" dirty="0" smtClean="0"/>
              <a:t>(do vlnové délky 290 </a:t>
            </a:r>
            <a:r>
              <a:rPr lang="cs-CZ" dirty="0" err="1" smtClean="0"/>
              <a:t>nm</a:t>
            </a:r>
            <a:r>
              <a:rPr lang="cs-CZ" dirty="0" smtClean="0"/>
              <a:t> je pohlceno zcela, od 290 do 320 </a:t>
            </a:r>
            <a:r>
              <a:rPr lang="cs-CZ" dirty="0" err="1" smtClean="0"/>
              <a:t>nm</a:t>
            </a:r>
            <a:r>
              <a:rPr lang="cs-CZ" dirty="0" smtClean="0"/>
              <a:t> zčásti) - pohlcuje </a:t>
            </a:r>
            <a:r>
              <a:rPr lang="cs-CZ" b="1" i="1" dirty="0" smtClean="0">
                <a:solidFill>
                  <a:srgbClr val="FF0000"/>
                </a:solidFill>
              </a:rPr>
              <a:t>ozónová vrstva</a:t>
            </a:r>
          </a:p>
          <a:p>
            <a:endParaRPr lang="cs-CZ" dirty="0" smtClean="0"/>
          </a:p>
          <a:p>
            <a:r>
              <a:rPr lang="cs-CZ" dirty="0" smtClean="0"/>
              <a:t>vybraných vlnových délek </a:t>
            </a:r>
            <a:r>
              <a:rPr lang="cs-CZ" b="1" i="1" dirty="0" smtClean="0">
                <a:solidFill>
                  <a:srgbClr val="00B050"/>
                </a:solidFill>
              </a:rPr>
              <a:t>infračerveného záření </a:t>
            </a:r>
            <a:r>
              <a:rPr lang="cs-CZ" dirty="0" smtClean="0"/>
              <a:t>(pohlcení především </a:t>
            </a:r>
            <a:r>
              <a:rPr lang="cs-CZ" b="1" i="1" dirty="0" smtClean="0">
                <a:solidFill>
                  <a:srgbClr val="FF0000"/>
                </a:solidFill>
              </a:rPr>
              <a:t>oxidem uhličitým a vodou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8164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44562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Sluneční záření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14400"/>
            <a:ext cx="8458200" cy="5715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Ve </a:t>
            </a:r>
            <a:r>
              <a:rPr lang="cs-CZ" b="1" i="1" dirty="0" smtClean="0">
                <a:solidFill>
                  <a:srgbClr val="FFC000"/>
                </a:solidFill>
              </a:rPr>
              <a:t>viditelné oblasti je pohlcení jen částečné a závisí na síle vrstvy atmosféry, kterou musí záření projít</a:t>
            </a:r>
          </a:p>
          <a:p>
            <a:endParaRPr lang="cs-CZ" dirty="0" smtClean="0"/>
          </a:p>
          <a:p>
            <a:r>
              <a:rPr lang="cs-CZ" dirty="0" smtClean="0"/>
              <a:t>Při stejné výšce slunce nad obzorem se tedy </a:t>
            </a:r>
            <a:r>
              <a:rPr lang="cs-CZ" b="1" i="1" dirty="0" smtClean="0">
                <a:solidFill>
                  <a:srgbClr val="FFC000"/>
                </a:solidFill>
              </a:rPr>
              <a:t>větší pohlcení odehrává v rovníkových oblastech, naopak menší v polárních oblastech a na horách</a:t>
            </a:r>
          </a:p>
          <a:p>
            <a:endParaRPr lang="cs-CZ" dirty="0" smtClean="0"/>
          </a:p>
          <a:p>
            <a:r>
              <a:rPr lang="cs-CZ" dirty="0" smtClean="0"/>
              <a:t>Pohlcení v polárních oblastech je ovšem zároveň zvětšeno tím, že sluneční paprsky pronikají do atmosféry pod ostrým úhlem a musí tak proniknout delší vrstvou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458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 descr="Soubor:SolarGIS-Solar-map-Czech-Republic-cz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55963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01113273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 descr="Soubor:SolarGIS-Solar-map-Europe-cz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705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9865415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 descr="Soubor:Solar land are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7575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81000" y="152400"/>
            <a:ext cx="84582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Mapa intenzity sluneční energie dopadající na Zemi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182206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0"/>
            <a:ext cx="7467600" cy="8382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Vlhkost vzduchu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90600"/>
            <a:ext cx="8458200" cy="5562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je </a:t>
            </a:r>
            <a:r>
              <a:rPr lang="cs-CZ" b="1" i="1" dirty="0" smtClean="0">
                <a:solidFill>
                  <a:srgbClr val="FFC000"/>
                </a:solidFill>
              </a:rPr>
              <a:t>základní vlastnost vzduchu </a:t>
            </a:r>
          </a:p>
          <a:p>
            <a:endParaRPr lang="cs-CZ" dirty="0" smtClean="0"/>
          </a:p>
          <a:p>
            <a:r>
              <a:rPr lang="cs-CZ" dirty="0" smtClean="0"/>
              <a:t>Vlhkost vzduchu </a:t>
            </a:r>
            <a:r>
              <a:rPr lang="cs-CZ" b="1" i="1" dirty="0" smtClean="0">
                <a:solidFill>
                  <a:srgbClr val="FFC000"/>
                </a:solidFill>
              </a:rPr>
              <a:t>udává, jaké množství vody v plynném stavu (vodní páry) obsahuje dané množství vzduchu</a:t>
            </a:r>
          </a:p>
          <a:p>
            <a:endParaRPr lang="cs-CZ" dirty="0" smtClean="0"/>
          </a:p>
          <a:p>
            <a:r>
              <a:rPr lang="cs-CZ" dirty="0" smtClean="0"/>
              <a:t>Množství vodní páry je časově velice proměnlivé a </a:t>
            </a:r>
            <a:r>
              <a:rPr lang="cs-CZ" b="1" i="1" dirty="0" smtClean="0">
                <a:solidFill>
                  <a:srgbClr val="FFC000"/>
                </a:solidFill>
              </a:rPr>
              <a:t>liší se také od místa k místu</a:t>
            </a:r>
          </a:p>
          <a:p>
            <a:endParaRPr lang="cs-CZ" dirty="0" smtClean="0"/>
          </a:p>
          <a:p>
            <a:r>
              <a:rPr lang="cs-CZ" dirty="0" smtClean="0"/>
              <a:t>Z pohledu meteorologie a klimatologie má množství vodních par zásadní význam, protože je na něm </a:t>
            </a:r>
            <a:r>
              <a:rPr lang="cs-CZ" b="1" i="1" dirty="0" smtClean="0">
                <a:solidFill>
                  <a:srgbClr val="00B050"/>
                </a:solidFill>
              </a:rPr>
              <a:t>závislé počasí a místní podnebí</a:t>
            </a:r>
            <a:endParaRPr lang="cs-CZ" b="1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990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762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Rosný bod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838200"/>
            <a:ext cx="8839200" cy="60198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(teplota rosného bodu) je teplota, při které je vzduch </a:t>
            </a:r>
            <a:r>
              <a:rPr lang="cs-CZ" b="1" i="1" dirty="0" smtClean="0">
                <a:solidFill>
                  <a:srgbClr val="FFC000"/>
                </a:solidFill>
              </a:rPr>
              <a:t>maximálně nasycen vodními parami </a:t>
            </a:r>
            <a:r>
              <a:rPr lang="cs-CZ" dirty="0" smtClean="0"/>
              <a:t>(relativní vlhkost vzduchu dosáhne 100 %)</a:t>
            </a:r>
          </a:p>
          <a:p>
            <a:endParaRPr lang="cs-CZ" dirty="0" smtClean="0"/>
          </a:p>
          <a:p>
            <a:r>
              <a:rPr lang="cs-CZ" dirty="0" smtClean="0"/>
              <a:t>Pokud teplota klesne pod tento bod, nastává </a:t>
            </a:r>
            <a:r>
              <a:rPr lang="cs-CZ" b="1" i="1" dirty="0" smtClean="0">
                <a:solidFill>
                  <a:srgbClr val="00B050"/>
                </a:solidFill>
              </a:rPr>
              <a:t>kondenzace</a:t>
            </a:r>
          </a:p>
          <a:p>
            <a:endParaRPr lang="cs-CZ" dirty="0" smtClean="0"/>
          </a:p>
          <a:p>
            <a:r>
              <a:rPr lang="cs-CZ" dirty="0" smtClean="0"/>
              <a:t>Teplota rosného bodu je různá pro různé absolutní vlhkosti vzduchu</a:t>
            </a:r>
            <a:r>
              <a:rPr lang="cs-CZ" b="1" i="1" dirty="0" smtClean="0">
                <a:solidFill>
                  <a:srgbClr val="FFC000"/>
                </a:solidFill>
              </a:rPr>
              <a:t>: čím více je vodní páry ve vzduchu, tím vyšší je teplota rosného bodu, čili tím vyšší teplotu musí vzduch (a pára) mít, aby pára nezkondenzovala</a:t>
            </a:r>
          </a:p>
          <a:p>
            <a:endParaRPr lang="cs-CZ" dirty="0" smtClean="0"/>
          </a:p>
          <a:p>
            <a:r>
              <a:rPr lang="cs-CZ" dirty="0" smtClean="0"/>
              <a:t>Naopak pokud je ve vzduchu vodní páry jen velmi málo, může být vzduch chladnější, aniž pára zkondenzuje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7012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906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Rosný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90600"/>
            <a:ext cx="8610600" cy="56388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Vzduch za určité teploty může obsahovat jen určité množství vodních par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Čím je teplota vzduchu (a tím i páry) vyšší, tím více páry může v jednotce objemu být, aniž začne pára kapalně</a:t>
            </a:r>
            <a:r>
              <a:rPr lang="cs-CZ" dirty="0" smtClean="0"/>
              <a:t>t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0000"/>
                </a:solidFill>
              </a:rPr>
              <a:t>Pokud se vzduch začne ochlazovat, vodní páry začnou kondenzovat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Přítomnost</a:t>
            </a:r>
            <a:r>
              <a:rPr lang="cs-CZ" dirty="0" smtClean="0"/>
              <a:t> </a:t>
            </a:r>
            <a:r>
              <a:rPr lang="cs-CZ" b="1" i="1" dirty="0" smtClean="0">
                <a:solidFill>
                  <a:srgbClr val="00B050"/>
                </a:solidFill>
              </a:rPr>
              <a:t>kondenzačních jader </a:t>
            </a:r>
            <a:r>
              <a:rPr lang="cs-CZ" b="1" i="1" dirty="0" smtClean="0">
                <a:solidFill>
                  <a:srgbClr val="FFC000"/>
                </a:solidFill>
              </a:rPr>
              <a:t>kondenzaci urychlí</a:t>
            </a:r>
          </a:p>
          <a:p>
            <a:endParaRPr lang="cs-CZ" dirty="0" smtClean="0"/>
          </a:p>
          <a:p>
            <a:r>
              <a:rPr lang="cs-CZ" dirty="0" smtClean="0"/>
              <a:t>Pokud kondenzační jádra nejsou přítomna, nemusí ke kondenzaci dlouho dojít, byť je vlhký vzduch podchlazen pod rosný bod</a:t>
            </a:r>
          </a:p>
          <a:p>
            <a:endParaRPr lang="cs-CZ" dirty="0" smtClean="0"/>
          </a:p>
          <a:p>
            <a:r>
              <a:rPr lang="cs-CZ" dirty="0" smtClean="0"/>
              <a:t>Rosný bod lze považovat za jiné vyjádření </a:t>
            </a:r>
            <a:r>
              <a:rPr lang="cs-CZ" b="1" i="1" dirty="0" smtClean="0">
                <a:solidFill>
                  <a:srgbClr val="00B050"/>
                </a:solidFill>
              </a:rPr>
              <a:t>absolutní vlhkosti vzduchu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0935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8382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Srážky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838200"/>
            <a:ext cx="8534400" cy="57912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jsou pojem zahrnující velkou část hydrometeorů</a:t>
            </a:r>
          </a:p>
          <a:p>
            <a:endParaRPr lang="cs-CZ" dirty="0" smtClean="0"/>
          </a:p>
          <a:p>
            <a:r>
              <a:rPr lang="cs-CZ" dirty="0" smtClean="0"/>
              <a:t>Jedná se </a:t>
            </a:r>
            <a:r>
              <a:rPr lang="cs-CZ" b="1" i="1" dirty="0" smtClean="0">
                <a:solidFill>
                  <a:srgbClr val="FF0000"/>
                </a:solidFill>
              </a:rPr>
              <a:t>o částice vody, vzniklé kondenzací vodní páry, které padají z oblohy či kondenzují přímo na zemském povrchu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Srážky jsou jednou z hlavních částí </a:t>
            </a:r>
            <a:r>
              <a:rPr lang="cs-CZ" b="1" i="1" dirty="0" smtClean="0">
                <a:solidFill>
                  <a:srgbClr val="00B050"/>
                </a:solidFill>
              </a:rPr>
              <a:t>koloběhu vody v přírodě</a:t>
            </a:r>
          </a:p>
          <a:p>
            <a:endParaRPr lang="cs-CZ" dirty="0" smtClean="0"/>
          </a:p>
          <a:p>
            <a:r>
              <a:rPr lang="cs-CZ" dirty="0" smtClean="0"/>
              <a:t>Průměrné množství a frekvence srážek jsou </a:t>
            </a:r>
            <a:r>
              <a:rPr lang="cs-CZ" b="1" i="1" dirty="0" smtClean="0">
                <a:solidFill>
                  <a:srgbClr val="FFC000"/>
                </a:solidFill>
              </a:rPr>
              <a:t>důležitou charakteristikou zeměpisných oblastí </a:t>
            </a:r>
            <a:r>
              <a:rPr lang="cs-CZ" dirty="0" smtClean="0"/>
              <a:t>a rozhodujícím faktorem pro úspěšné provozování </a:t>
            </a:r>
            <a:r>
              <a:rPr lang="cs-CZ" b="1" i="1" dirty="0" smtClean="0">
                <a:solidFill>
                  <a:srgbClr val="FFC000"/>
                </a:solidFill>
              </a:rPr>
              <a:t>zemědělství</a:t>
            </a:r>
            <a:endParaRPr lang="cs-CZ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31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0"/>
            <a:ext cx="3505200" cy="838200"/>
          </a:xfrm>
        </p:spPr>
        <p:txBody>
          <a:bodyPr>
            <a:normAutofit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Druhy srážek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28600" y="914400"/>
            <a:ext cx="3886200" cy="5715000"/>
          </a:xfrm>
        </p:spPr>
        <p:txBody>
          <a:bodyPr>
            <a:normAutofit fontScale="62500" lnSpcReduction="20000"/>
          </a:bodyPr>
          <a:lstStyle/>
          <a:p>
            <a:r>
              <a:rPr lang="cs-CZ" sz="2900" b="1" i="1" dirty="0" smtClean="0">
                <a:solidFill>
                  <a:srgbClr val="FF0000"/>
                </a:solidFill>
              </a:rPr>
              <a:t>Atmosférické srážky</a:t>
            </a:r>
          </a:p>
          <a:p>
            <a:endParaRPr lang="cs-CZ" sz="2900" b="1" dirty="0" smtClean="0"/>
          </a:p>
          <a:p>
            <a:r>
              <a:rPr lang="cs-CZ" sz="2900" b="1" dirty="0" smtClean="0"/>
              <a:t>déšť</a:t>
            </a:r>
          </a:p>
          <a:p>
            <a:r>
              <a:rPr lang="cs-CZ" sz="2900" b="1" dirty="0" smtClean="0"/>
              <a:t>mrznoucí déšť</a:t>
            </a:r>
          </a:p>
          <a:p>
            <a:r>
              <a:rPr lang="cs-CZ" sz="2900" b="1" dirty="0" smtClean="0"/>
              <a:t>mrholení</a:t>
            </a:r>
          </a:p>
          <a:p>
            <a:r>
              <a:rPr lang="cs-CZ" sz="2900" b="1" dirty="0" smtClean="0"/>
              <a:t>mrznoucí mrholení</a:t>
            </a:r>
          </a:p>
          <a:p>
            <a:r>
              <a:rPr lang="cs-CZ" sz="2900" b="1" dirty="0" smtClean="0"/>
              <a:t>sníh</a:t>
            </a:r>
          </a:p>
          <a:p>
            <a:r>
              <a:rPr lang="cs-CZ" sz="2900" b="1" dirty="0" smtClean="0"/>
              <a:t>sněhové krupky</a:t>
            </a:r>
          </a:p>
          <a:p>
            <a:r>
              <a:rPr lang="cs-CZ" sz="2900" b="1" dirty="0" smtClean="0"/>
              <a:t>sněhová zrna</a:t>
            </a:r>
          </a:p>
          <a:p>
            <a:r>
              <a:rPr lang="cs-CZ" sz="2900" b="1" dirty="0" smtClean="0"/>
              <a:t>krupky</a:t>
            </a:r>
          </a:p>
          <a:p>
            <a:r>
              <a:rPr lang="cs-CZ" sz="2900" b="1" dirty="0" smtClean="0"/>
              <a:t>zmrzlý déšť</a:t>
            </a:r>
          </a:p>
          <a:p>
            <a:r>
              <a:rPr lang="cs-CZ" sz="2900" b="1" dirty="0" smtClean="0"/>
              <a:t>kroupy</a:t>
            </a:r>
          </a:p>
          <a:p>
            <a:r>
              <a:rPr lang="cs-CZ" sz="2900" b="1" dirty="0" smtClean="0"/>
              <a:t>ledové jehličky</a:t>
            </a:r>
          </a:p>
          <a:p>
            <a:endParaRPr lang="cs-CZ" sz="2900" dirty="0" smtClean="0"/>
          </a:p>
          <a:p>
            <a:r>
              <a:rPr lang="cs-CZ" sz="2900" b="1" i="1" dirty="0" smtClean="0">
                <a:solidFill>
                  <a:srgbClr val="FF0000"/>
                </a:solidFill>
              </a:rPr>
              <a:t>Usazené srážky</a:t>
            </a:r>
          </a:p>
          <a:p>
            <a:endParaRPr lang="cs-CZ" sz="2900" b="1" i="1" dirty="0" smtClean="0">
              <a:solidFill>
                <a:srgbClr val="FF0000"/>
              </a:solidFill>
            </a:endParaRPr>
          </a:p>
          <a:p>
            <a:r>
              <a:rPr lang="cs-CZ" sz="2900" b="1" dirty="0" smtClean="0"/>
              <a:t>rosa</a:t>
            </a:r>
          </a:p>
          <a:p>
            <a:r>
              <a:rPr lang="cs-CZ" sz="2900" b="1" dirty="0" smtClean="0"/>
              <a:t>jinovatka</a:t>
            </a:r>
          </a:p>
          <a:p>
            <a:r>
              <a:rPr lang="cs-CZ" sz="2900" b="1" dirty="0" smtClean="0"/>
              <a:t>námraza</a:t>
            </a:r>
          </a:p>
          <a:p>
            <a:r>
              <a:rPr lang="cs-CZ" sz="2900" b="1" dirty="0" smtClean="0"/>
              <a:t>ledovka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228600"/>
            <a:ext cx="4648200" cy="6629400"/>
          </a:xfrm>
        </p:spPr>
        <p:txBody>
          <a:bodyPr>
            <a:normAutofit fontScale="62500" lnSpcReduction="20000"/>
          </a:bodyPr>
          <a:lstStyle/>
          <a:p>
            <a:r>
              <a:rPr lang="cs-CZ" b="1" i="1" dirty="0" smtClean="0">
                <a:solidFill>
                  <a:srgbClr val="00B050"/>
                </a:solidFill>
              </a:rPr>
              <a:t>Dělení podle skupenství:</a:t>
            </a:r>
          </a:p>
          <a:p>
            <a:endParaRPr lang="cs-CZ" b="1" i="1" dirty="0" smtClean="0">
              <a:solidFill>
                <a:srgbClr val="00B050"/>
              </a:solidFill>
            </a:endParaRPr>
          </a:p>
          <a:p>
            <a:pPr marL="550926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Kapalné srážky</a:t>
            </a:r>
          </a:p>
          <a:p>
            <a:endParaRPr lang="cs-CZ" b="1" dirty="0" smtClean="0"/>
          </a:p>
          <a:p>
            <a:r>
              <a:rPr lang="cs-CZ" b="1" dirty="0" smtClean="0"/>
              <a:t>Déšť</a:t>
            </a:r>
          </a:p>
          <a:p>
            <a:r>
              <a:rPr lang="cs-CZ" b="1" dirty="0" smtClean="0"/>
              <a:t>mrholení</a:t>
            </a:r>
          </a:p>
          <a:p>
            <a:r>
              <a:rPr lang="cs-CZ" b="1" dirty="0" smtClean="0"/>
              <a:t>Rosa</a:t>
            </a:r>
          </a:p>
          <a:p>
            <a:endParaRPr lang="cs-CZ" b="1" dirty="0" smtClean="0"/>
          </a:p>
          <a:p>
            <a:pPr marL="550926" indent="-514350">
              <a:buNone/>
            </a:pPr>
            <a:r>
              <a:rPr lang="cs-CZ" b="1" dirty="0" smtClean="0"/>
              <a:t>2.    </a:t>
            </a:r>
            <a:r>
              <a:rPr lang="cs-CZ" b="1" i="1" dirty="0" smtClean="0">
                <a:solidFill>
                  <a:srgbClr val="FF0000"/>
                </a:solidFill>
              </a:rPr>
              <a:t>Tuhé srážky</a:t>
            </a:r>
          </a:p>
          <a:p>
            <a:endParaRPr lang="cs-CZ" b="1" dirty="0" smtClean="0"/>
          </a:p>
          <a:p>
            <a:r>
              <a:rPr lang="cs-CZ" b="1" dirty="0" smtClean="0"/>
              <a:t>mrznoucí déšť</a:t>
            </a:r>
          </a:p>
          <a:p>
            <a:r>
              <a:rPr lang="cs-CZ" b="1" dirty="0" smtClean="0"/>
              <a:t>mrznoucí mrholení</a:t>
            </a:r>
          </a:p>
          <a:p>
            <a:r>
              <a:rPr lang="cs-CZ" b="1" dirty="0" smtClean="0"/>
              <a:t>sníh</a:t>
            </a:r>
          </a:p>
          <a:p>
            <a:r>
              <a:rPr lang="cs-CZ" b="1" dirty="0" smtClean="0"/>
              <a:t>sněhové krupky</a:t>
            </a:r>
          </a:p>
          <a:p>
            <a:r>
              <a:rPr lang="cs-CZ" b="1" dirty="0" smtClean="0"/>
              <a:t>sněhová zrna</a:t>
            </a:r>
          </a:p>
          <a:p>
            <a:r>
              <a:rPr lang="cs-CZ" b="1" dirty="0" smtClean="0"/>
              <a:t>zmrzlý déšť</a:t>
            </a:r>
          </a:p>
          <a:p>
            <a:r>
              <a:rPr lang="cs-CZ" b="1" dirty="0" smtClean="0"/>
              <a:t>krupky</a:t>
            </a:r>
          </a:p>
          <a:p>
            <a:r>
              <a:rPr lang="cs-CZ" b="1" dirty="0" smtClean="0"/>
              <a:t>kroupy</a:t>
            </a:r>
          </a:p>
          <a:p>
            <a:r>
              <a:rPr lang="cs-CZ" b="1" dirty="0" smtClean="0"/>
              <a:t>ledové jehličky</a:t>
            </a:r>
          </a:p>
          <a:p>
            <a:r>
              <a:rPr lang="cs-CZ" b="1" dirty="0" smtClean="0"/>
              <a:t>zmrzlá rosa</a:t>
            </a:r>
          </a:p>
          <a:p>
            <a:r>
              <a:rPr lang="cs-CZ" b="1" dirty="0" smtClean="0"/>
              <a:t>jíní</a:t>
            </a:r>
          </a:p>
          <a:p>
            <a:r>
              <a:rPr lang="cs-CZ" b="1" dirty="0" smtClean="0"/>
              <a:t>námraza</a:t>
            </a:r>
          </a:p>
          <a:p>
            <a:r>
              <a:rPr lang="cs-CZ" b="1" dirty="0" smtClean="0"/>
              <a:t>Ledovka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3.    </a:t>
            </a:r>
            <a:r>
              <a:rPr lang="cs-CZ" b="1" i="1" dirty="0" smtClean="0">
                <a:solidFill>
                  <a:srgbClr val="FF0000"/>
                </a:solidFill>
              </a:rPr>
              <a:t>Srážky smíšené</a:t>
            </a:r>
          </a:p>
          <a:p>
            <a:r>
              <a:rPr lang="cs-CZ" b="1" dirty="0" smtClean="0"/>
              <a:t>Při teplotách okolo 0 °C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07116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Příčiny srážek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838200"/>
            <a:ext cx="8839200" cy="6019800"/>
          </a:xfrm>
        </p:spPr>
        <p:txBody>
          <a:bodyPr>
            <a:normAutofit fontScale="85000" lnSpcReduction="10000"/>
          </a:bodyPr>
          <a:lstStyle/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0000"/>
                </a:solidFill>
              </a:rPr>
              <a:t>Orografické</a:t>
            </a:r>
            <a:r>
              <a:rPr lang="cs-CZ" dirty="0" smtClean="0"/>
              <a:t> – srážky vznikající vynuceným výstupem vzduchu způsobeným tvarem terénu (viz. další text)</a:t>
            </a:r>
          </a:p>
          <a:p>
            <a:pPr marL="550926" indent="-514350"/>
            <a:r>
              <a:rPr lang="cs-CZ" dirty="0" smtClean="0"/>
              <a:t>Významné jsou především na horských překážkách</a:t>
            </a:r>
          </a:p>
          <a:p>
            <a:pPr marL="550926" indent="-514350">
              <a:buAutoNum type="arabicPeriod" startAt="2"/>
            </a:pPr>
            <a:r>
              <a:rPr lang="cs-CZ" b="1" i="1" dirty="0" smtClean="0">
                <a:solidFill>
                  <a:srgbClr val="FF0000"/>
                </a:solidFill>
              </a:rPr>
              <a:t>Konvektivní </a:t>
            </a:r>
            <a:r>
              <a:rPr lang="cs-CZ" dirty="0" smtClean="0"/>
              <a:t>– srážky způsobené </a:t>
            </a:r>
            <a:r>
              <a:rPr lang="cs-CZ" b="1" i="1" dirty="0" smtClean="0">
                <a:solidFill>
                  <a:srgbClr val="FFC000"/>
                </a:solidFill>
              </a:rPr>
              <a:t>výstupem vzduchu</a:t>
            </a:r>
            <a:r>
              <a:rPr lang="cs-CZ" dirty="0" smtClean="0"/>
              <a:t> v důsledku </a:t>
            </a:r>
            <a:r>
              <a:rPr lang="cs-CZ" b="1" i="1" dirty="0" smtClean="0">
                <a:solidFill>
                  <a:srgbClr val="00B050"/>
                </a:solidFill>
              </a:rPr>
              <a:t>konvekce</a:t>
            </a:r>
            <a:r>
              <a:rPr lang="cs-CZ" dirty="0" smtClean="0"/>
              <a:t>, které vzniká při </a:t>
            </a:r>
            <a:r>
              <a:rPr lang="cs-CZ" b="1" i="1" dirty="0" smtClean="0">
                <a:solidFill>
                  <a:srgbClr val="FFC000"/>
                </a:solidFill>
              </a:rPr>
              <a:t>nerovnoměrném zahřívání zemského povrchu</a:t>
            </a:r>
          </a:p>
          <a:p>
            <a:pPr marL="550926" indent="-514350"/>
            <a:r>
              <a:rPr lang="cs-CZ" dirty="0" smtClean="0"/>
              <a:t>Bublina zahřátého vzduchu, který má menší hustotu, vystupuje nahoru; stoupá, dokud je teplejší než okolní vzduch</a:t>
            </a:r>
          </a:p>
          <a:p>
            <a:pPr marL="550926" indent="-514350"/>
            <a:r>
              <a:rPr lang="cs-CZ" dirty="0" smtClean="0"/>
              <a:t>Při dosažení hladiny kondenzace vzniknou kupovité oblaky</a:t>
            </a:r>
          </a:p>
          <a:p>
            <a:pPr marL="550926" indent="-514350"/>
            <a:r>
              <a:rPr lang="cs-CZ" dirty="0" smtClean="0"/>
              <a:t>Při intenzivní konvenci se oblaka vyvíjí vertikálně do podoby bouřkového oblaku (typické v létě)</a:t>
            </a:r>
          </a:p>
          <a:p>
            <a:pPr marL="550926" indent="-514350">
              <a:buNone/>
            </a:pPr>
            <a:r>
              <a:rPr lang="cs-CZ" dirty="0" smtClean="0"/>
              <a:t>3.   </a:t>
            </a:r>
            <a:r>
              <a:rPr lang="cs-CZ" b="1" i="1" dirty="0" smtClean="0">
                <a:solidFill>
                  <a:srgbClr val="FF0000"/>
                </a:solidFill>
              </a:rPr>
              <a:t>Cyklonální</a:t>
            </a:r>
            <a:r>
              <a:rPr lang="cs-CZ" dirty="0" smtClean="0"/>
              <a:t> – srážky vznikající při </a:t>
            </a:r>
            <a:r>
              <a:rPr lang="cs-CZ" b="1" i="1" dirty="0" smtClean="0">
                <a:solidFill>
                  <a:srgbClr val="FFC000"/>
                </a:solidFill>
              </a:rPr>
              <a:t>výstupu vzduchu </a:t>
            </a:r>
            <a:r>
              <a:rPr lang="cs-CZ" dirty="0" smtClean="0"/>
              <a:t>způsobeném celkovým pohybem vzduchových hmot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7398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44562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Orografické srážky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838200"/>
            <a:ext cx="8839200" cy="60198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Stojí-li v cestě převládajícímu směru větrného proudění </a:t>
            </a:r>
            <a:r>
              <a:rPr lang="cs-CZ" b="1" i="1" dirty="0" smtClean="0">
                <a:solidFill>
                  <a:srgbClr val="FFC000"/>
                </a:solidFill>
              </a:rPr>
              <a:t>horské pásmo</a:t>
            </a:r>
            <a:r>
              <a:rPr lang="cs-CZ" dirty="0" smtClean="0"/>
              <a:t>, vypadne převážná většina srážek (zejména dešťových) na </a:t>
            </a:r>
            <a:r>
              <a:rPr lang="cs-CZ" b="1" i="1" dirty="0" smtClean="0">
                <a:solidFill>
                  <a:srgbClr val="FFC000"/>
                </a:solidFill>
              </a:rPr>
              <a:t>návětrné straně a v závětří hor tak vzniká</a:t>
            </a:r>
            <a:r>
              <a:rPr lang="cs-CZ" dirty="0" smtClean="0"/>
              <a:t> </a:t>
            </a:r>
            <a:r>
              <a:rPr lang="cs-CZ" b="1" i="1" dirty="0" smtClean="0">
                <a:solidFill>
                  <a:srgbClr val="00B050"/>
                </a:solidFill>
              </a:rPr>
              <a:t>srážkový stín </a:t>
            </a:r>
          </a:p>
          <a:p>
            <a:endParaRPr lang="cs-CZ" b="1" i="1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Typickým příkladem takto orograficky zeslabených srážek v ČR může být </a:t>
            </a:r>
            <a:r>
              <a:rPr lang="cs-CZ" b="1" i="1" dirty="0" smtClean="0">
                <a:solidFill>
                  <a:srgbClr val="00B050"/>
                </a:solidFill>
              </a:rPr>
              <a:t>Žatecko</a:t>
            </a:r>
            <a:r>
              <a:rPr lang="cs-CZ" dirty="0" smtClean="0"/>
              <a:t> a </a:t>
            </a:r>
            <a:r>
              <a:rPr lang="cs-CZ" b="1" i="1" dirty="0" err="1" smtClean="0">
                <a:solidFill>
                  <a:srgbClr val="00B050"/>
                </a:solidFill>
              </a:rPr>
              <a:t>Roudnicko</a:t>
            </a:r>
            <a:r>
              <a:rPr lang="cs-CZ" dirty="0" smtClean="0"/>
              <a:t> v </a:t>
            </a:r>
            <a:r>
              <a:rPr lang="cs-CZ" b="1" i="1" dirty="0" smtClean="0">
                <a:solidFill>
                  <a:srgbClr val="FFC000"/>
                </a:solidFill>
              </a:rPr>
              <a:t>závětří Krušných hor a Českého středohoří, kde roční úhrn srážek dosahuje pouze kolem 450 mm</a:t>
            </a:r>
          </a:p>
          <a:p>
            <a:endParaRPr lang="cs-CZ" b="1" i="1" dirty="0" smtClean="0">
              <a:solidFill>
                <a:srgbClr val="FFC000"/>
              </a:solidFill>
            </a:endParaRPr>
          </a:p>
          <a:p>
            <a:r>
              <a:rPr lang="cs-CZ" b="1" i="1" dirty="0" smtClean="0">
                <a:solidFill>
                  <a:srgbClr val="FFC000"/>
                </a:solidFill>
              </a:rPr>
              <a:t>Průměrný úhrn srážek se zvyšuje s nadmořskou výškou a maxima dosahuje</a:t>
            </a:r>
            <a:r>
              <a:rPr lang="cs-CZ" dirty="0" smtClean="0"/>
              <a:t> (ve středoevropských podmínkách - například v Alpách či Tatrách) v nadmořské výšce kolem </a:t>
            </a:r>
            <a:r>
              <a:rPr lang="cs-CZ" b="1" i="1" dirty="0" smtClean="0">
                <a:solidFill>
                  <a:srgbClr val="00B050"/>
                </a:solidFill>
              </a:rPr>
              <a:t>2500 m</a:t>
            </a:r>
          </a:p>
          <a:p>
            <a:endParaRPr lang="cs-CZ" dirty="0" smtClean="0"/>
          </a:p>
          <a:p>
            <a:r>
              <a:rPr lang="cs-CZ" dirty="0" smtClean="0"/>
              <a:t>Nad touto hranicí se projevuje takzvaná </a:t>
            </a:r>
            <a:r>
              <a:rPr lang="cs-CZ" b="1" i="1" dirty="0" smtClean="0">
                <a:solidFill>
                  <a:srgbClr val="00B050"/>
                </a:solidFill>
              </a:rPr>
              <a:t>inverze srážek</a:t>
            </a:r>
            <a:r>
              <a:rPr lang="cs-CZ" dirty="0" smtClean="0"/>
              <a:t>, tedy </a:t>
            </a:r>
            <a:r>
              <a:rPr lang="cs-CZ" b="1" i="1" dirty="0" smtClean="0">
                <a:solidFill>
                  <a:srgbClr val="FFC000"/>
                </a:solidFill>
              </a:rPr>
              <a:t>pokles srážkových úhrnů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295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79216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Měření srážek - </a:t>
            </a:r>
            <a:r>
              <a:rPr lang="cs-CZ" b="1" i="1" dirty="0" err="1" smtClean="0">
                <a:solidFill>
                  <a:srgbClr val="C00000"/>
                </a:solidFill>
              </a:rPr>
              <a:t>Meteorolgie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8200"/>
            <a:ext cx="9144000" cy="60198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Lze sledovat dobu </a:t>
            </a:r>
            <a:r>
              <a:rPr lang="cs-CZ" b="1" i="1" dirty="0" smtClean="0">
                <a:solidFill>
                  <a:srgbClr val="FFC000"/>
                </a:solidFill>
              </a:rPr>
              <a:t>trvání, intenzitu i prosté množství srážek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0000"/>
                </a:solidFill>
              </a:rPr>
              <a:t>Množství srážek bývá udáváno v milimetrech vody spadlé na zemský povrch (1 mm = 1 l/m</a:t>
            </a:r>
            <a:r>
              <a:rPr lang="cs-CZ" b="1" i="1" baseline="30000" dirty="0" smtClean="0">
                <a:solidFill>
                  <a:srgbClr val="FF0000"/>
                </a:solidFill>
              </a:rPr>
              <a:t>2</a:t>
            </a:r>
            <a:r>
              <a:rPr lang="cs-CZ" b="1" i="1" dirty="0" smtClean="0">
                <a:solidFill>
                  <a:srgbClr val="FF0000"/>
                </a:solidFill>
              </a:rPr>
              <a:t>)</a:t>
            </a:r>
          </a:p>
          <a:p>
            <a:endParaRPr lang="cs-CZ" dirty="0" smtClean="0"/>
          </a:p>
          <a:p>
            <a:r>
              <a:rPr lang="cs-CZ" dirty="0" smtClean="0"/>
              <a:t>Sníh či kroupy zachycené srážkoměrem je proto třeba nechat roztát</a:t>
            </a:r>
          </a:p>
          <a:p>
            <a:endParaRPr lang="cs-CZ" dirty="0" smtClean="0"/>
          </a:p>
          <a:p>
            <a:r>
              <a:rPr lang="cs-CZ" dirty="0" smtClean="0"/>
              <a:t>Výraz </a:t>
            </a:r>
            <a:r>
              <a:rPr lang="cs-CZ" b="1" i="1" dirty="0" smtClean="0">
                <a:solidFill>
                  <a:srgbClr val="00B050"/>
                </a:solidFill>
              </a:rPr>
              <a:t>srážkoměr</a:t>
            </a:r>
            <a:r>
              <a:rPr lang="cs-CZ" dirty="0" smtClean="0"/>
              <a:t> může odkazovat na různá zařízení</a:t>
            </a:r>
          </a:p>
          <a:p>
            <a:endParaRPr lang="cs-CZ" dirty="0" smtClean="0"/>
          </a:p>
          <a:p>
            <a:r>
              <a:rPr lang="cs-CZ" dirty="0" smtClean="0"/>
              <a:t>Přístroj k měření úhrnu srážek se nazývá </a:t>
            </a:r>
            <a:r>
              <a:rPr lang="cs-CZ" b="1" i="1" dirty="0" err="1" smtClean="0">
                <a:solidFill>
                  <a:srgbClr val="00B050"/>
                </a:solidFill>
              </a:rPr>
              <a:t>hyetometr</a:t>
            </a:r>
            <a:r>
              <a:rPr lang="cs-CZ" dirty="0" smtClean="0"/>
              <a:t>         nádobu s nálevkou</a:t>
            </a:r>
          </a:p>
          <a:p>
            <a:endParaRPr lang="cs-CZ" dirty="0" smtClean="0"/>
          </a:p>
          <a:p>
            <a:r>
              <a:rPr lang="cs-CZ" dirty="0" smtClean="0"/>
              <a:t>Přístroj zaznamenávající časový průběh dešťových srážek bývá označován termínem </a:t>
            </a:r>
            <a:r>
              <a:rPr lang="cs-CZ" b="1" i="1" dirty="0" smtClean="0">
                <a:solidFill>
                  <a:srgbClr val="00B050"/>
                </a:solidFill>
              </a:rPr>
              <a:t>ombrograf</a:t>
            </a:r>
          </a:p>
          <a:p>
            <a:endParaRPr lang="cs-CZ" dirty="0" smtClean="0"/>
          </a:p>
          <a:p>
            <a:r>
              <a:rPr lang="cs-CZ" dirty="0" smtClean="0"/>
              <a:t>V současnosti se ke sledování intenzity srážek široce využívá </a:t>
            </a:r>
            <a:r>
              <a:rPr lang="cs-CZ" b="1" i="1" dirty="0" smtClean="0">
                <a:solidFill>
                  <a:srgbClr val="00B050"/>
                </a:solidFill>
              </a:rPr>
              <a:t>meteorologických radarů</a:t>
            </a:r>
            <a:endParaRPr lang="cs-CZ" b="1" i="1" dirty="0">
              <a:solidFill>
                <a:srgbClr val="00B05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391400" y="4267200"/>
            <a:ext cx="5334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 descr="Soubor:Rain gauge Hellman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0" y="0"/>
            <a:ext cx="4572000" cy="6858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62400" y="5943600"/>
            <a:ext cx="28087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Srážkoměr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771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6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052736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688632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800" u="sng" dirty="0"/>
              <a:t>Literatura:</a:t>
            </a:r>
          </a:p>
          <a:p>
            <a:pPr marL="36576" indent="0">
              <a:buNone/>
            </a:pPr>
            <a:r>
              <a:rPr lang="cs-CZ" sz="1800" dirty="0"/>
              <a:t>Bičík, I. et al. (2001): </a:t>
            </a:r>
            <a:r>
              <a:rPr lang="cs-CZ" sz="1800" i="1" dirty="0"/>
              <a:t>Příroda a lidé Země</a:t>
            </a:r>
            <a:r>
              <a:rPr lang="cs-CZ" sz="1800" dirty="0"/>
              <a:t>. Praha: Nakladatelství ČGS.</a:t>
            </a:r>
          </a:p>
          <a:p>
            <a:pPr marL="36576" indent="0">
              <a:buNone/>
            </a:pPr>
            <a:r>
              <a:rPr lang="cs-CZ" sz="1800" dirty="0" err="1"/>
              <a:t>Kašparovský</a:t>
            </a:r>
            <a:r>
              <a:rPr lang="cs-CZ" sz="1800" dirty="0"/>
              <a:t>, K. (1999): Zeměpis I v kostce. Havlíčkův Brod: Fragment</a:t>
            </a:r>
            <a:r>
              <a:rPr lang="cs-CZ" sz="1800" dirty="0" smtClean="0"/>
              <a:t>.</a:t>
            </a:r>
            <a:endParaRPr lang="cs-CZ" sz="1800" dirty="0"/>
          </a:p>
          <a:p>
            <a:pPr marL="36576" indent="0">
              <a:buNone/>
            </a:pPr>
            <a:r>
              <a:rPr lang="cs-CZ" sz="1800" u="sng" dirty="0"/>
              <a:t>Internetové zdroje:</a:t>
            </a:r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cs.wikipedia.org/wiki/Po%C4%8Das%C3%AD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http://cs.wikipedia.org/wiki/Atmosf%C3%A9rick%C3%BD_tlak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http://www.delta-s.org/weer/beaufort.html</a:t>
            </a:r>
            <a:endParaRPr lang="cs-CZ" sz="1800" dirty="0"/>
          </a:p>
          <a:p>
            <a:r>
              <a:rPr lang="cs-CZ" sz="1800" dirty="0">
                <a:hlinkClick r:id="rId5"/>
              </a:rPr>
              <a:t>http://cs.wikipedia.org/wiki/Tepl%C3%A1_fronta</a:t>
            </a:r>
            <a:endParaRPr lang="cs-CZ" sz="1800" dirty="0"/>
          </a:p>
          <a:p>
            <a:r>
              <a:rPr lang="cs-CZ" sz="1800" dirty="0">
                <a:hlinkClick r:id="rId6"/>
              </a:rPr>
              <a:t>http://cs.wikipedia.org/wiki/Anticykl%C3%B3na</a:t>
            </a:r>
            <a:endParaRPr lang="cs-CZ" sz="1800" dirty="0"/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cs.wikipedia.org/wiki/Cyklona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http://cs.wikipedia.org/wiki/Tlakov%C3%A9_%</a:t>
            </a:r>
            <a:r>
              <a:rPr lang="cs-CZ" sz="1800" dirty="0" smtClean="0">
                <a:hlinkClick r:id="rId8"/>
              </a:rPr>
              <a:t>C3%BAtvary</a:t>
            </a:r>
            <a:endParaRPr lang="cs-CZ" sz="1800" dirty="0" smtClean="0"/>
          </a:p>
          <a:p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cs.wikipedia.org/wiki/Sr%C3%A1%C5%BEky#Atmosf.C3.A9rick.C3.A9_sr.C3.A1.C5.BEky</a:t>
            </a:r>
            <a:endParaRPr lang="cs-CZ" sz="1800" dirty="0" smtClean="0"/>
          </a:p>
          <a:p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cs.wikipedia.org/wiki/Rosn%C3%BD_bod</a:t>
            </a:r>
            <a:endParaRPr lang="cs-CZ" sz="1800" dirty="0" smtClean="0"/>
          </a:p>
          <a:p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cs.wikipedia.org/wiki/Vlhkost_vzduchu</a:t>
            </a:r>
            <a:endParaRPr lang="cs-CZ" sz="1800" dirty="0" smtClean="0"/>
          </a:p>
          <a:p>
            <a:r>
              <a:rPr lang="cs-CZ" sz="1800" dirty="0">
                <a:hlinkClick r:id="rId12"/>
              </a:rPr>
              <a:t>http://cs.wikipedia.org/wiki/Tropick%C3%A1_cykl%C3%B3na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894837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856"/>
            <a:ext cx="7467600" cy="952872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760640"/>
          </a:xfrm>
        </p:spPr>
        <p:txBody>
          <a:bodyPr>
            <a:normAutofit fontScale="92500" lnSpcReduction="10000"/>
          </a:bodyPr>
          <a:lstStyle/>
          <a:p>
            <a:r>
              <a:rPr lang="cs-CZ" sz="1800" dirty="0"/>
              <a:t>SRBAUER AT DE.WIKIPEDIA.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 smtClean="0"/>
              <a:t>15.10.2012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cs.wikipedia.org/wiki/Soubor:Wostok-Station_core32.jpg</a:t>
            </a:r>
            <a:r>
              <a:rPr lang="cs-CZ" sz="1800" dirty="0" smtClean="0"/>
              <a:t>  </a:t>
            </a:r>
          </a:p>
          <a:p>
            <a:r>
              <a:rPr lang="cs-CZ" sz="1800" dirty="0"/>
              <a:t>HERETIQ.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/>
              <a:t>. 15.10.2012 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cs.wikipedia.org/wiki/Soubor:AricaViewCoast.jpg</a:t>
            </a:r>
            <a:r>
              <a:rPr lang="cs-CZ" sz="1800" dirty="0" smtClean="0"/>
              <a:t>  </a:t>
            </a:r>
          </a:p>
          <a:p>
            <a:r>
              <a:rPr lang="cs-CZ" sz="1800" dirty="0"/>
              <a:t>MIAOW </a:t>
            </a:r>
            <a:r>
              <a:rPr lang="cs-CZ" sz="1800" dirty="0" err="1"/>
              <a:t>MIAOW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/>
              <a:t>15.10.2012].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cs.wikipedia.org/wiki/Soubor:Pchery_CZ_wind_farm_W_tower_crane_removal_013.jpg</a:t>
            </a:r>
            <a:r>
              <a:rPr lang="cs-CZ" sz="1800" dirty="0" smtClean="0"/>
              <a:t>   </a:t>
            </a:r>
          </a:p>
          <a:p>
            <a:r>
              <a:rPr lang="cs-CZ" sz="1800" dirty="0"/>
              <a:t>PIERCE, Hal.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/>
              <a:t>. 15.10.2012 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cs.wikipedia.org/wiki/Soubor:Hurricane_Floyd_1999-09-14.jpg</a:t>
            </a:r>
            <a:r>
              <a:rPr lang="cs-CZ" sz="1800" dirty="0" smtClean="0"/>
              <a:t>  </a:t>
            </a:r>
          </a:p>
          <a:p>
            <a:r>
              <a:rPr lang="cs-CZ" sz="1800" dirty="0"/>
              <a:t>DESCLOITRES, Jacques.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/>
              <a:t>15.10.2012].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cs.wikipedia.org/wiki/Soubor:Taifun_Higos.jpg</a:t>
            </a:r>
            <a:endParaRPr lang="cs-CZ" sz="1800" dirty="0" smtClean="0"/>
          </a:p>
          <a:p>
            <a:r>
              <a:rPr lang="cs-CZ" sz="1800" dirty="0"/>
              <a:t>NASA GODDARD LABORATORY FOR ATMOSPHERE.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/>
              <a:t>. 15.10.2012 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cs.wikipedia.org/wiki/Soubor:Sun_in_X-Ray.png</a:t>
            </a:r>
            <a:endParaRPr lang="cs-CZ" sz="1800" dirty="0" smtClean="0"/>
          </a:p>
          <a:p>
            <a:r>
              <a:rPr lang="cs-CZ" sz="1800" dirty="0" smtClean="0"/>
              <a:t> </a:t>
            </a:r>
            <a:r>
              <a:rPr lang="cs-CZ" sz="1800" dirty="0"/>
              <a:t>SOLARGIS © 2011 GEOMODEL SOLAR S.R.O..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/>
              <a:t>. 15.10.2012 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cs.wikipedia.org/wiki/Soubor:SolarGIS-Solar-map-Czech-Republic-cz.png</a:t>
            </a:r>
            <a:r>
              <a:rPr lang="cs-CZ" sz="1800" dirty="0" smtClean="0"/>
              <a:t> </a:t>
            </a:r>
          </a:p>
          <a:p>
            <a:r>
              <a:rPr lang="cs-CZ" sz="1800" dirty="0"/>
              <a:t>SOLARGIS © 2011 GEOMODEL SOLAR S.R.O..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/>
              <a:t>. 15.10.2012 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cs.wikipedia.org/wiki/Soubor:SolarGIS-Solar-map-Europe-cz.png</a:t>
            </a:r>
            <a:r>
              <a:rPr lang="cs-CZ" sz="1800" dirty="0" smtClean="0"/>
              <a:t> </a:t>
            </a:r>
          </a:p>
          <a:p>
            <a:r>
              <a:rPr lang="cs-CZ" sz="1800" dirty="0"/>
              <a:t>MLINO76.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/>
              <a:t>15.10.2012].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10"/>
              </a:rPr>
              <a:t>http://cs.wikipedia.org/wiki/Soubor:Solar_land_area.png</a:t>
            </a:r>
            <a:r>
              <a:rPr lang="cs-CZ" sz="1800" dirty="0"/>
              <a:t> 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554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152</TotalTime>
  <Words>1127</Words>
  <Application>Microsoft Office PowerPoint</Application>
  <PresentationFormat>Předvádění na obrazovce (4:3)</PresentationFormat>
  <Paragraphs>273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Technický</vt:lpstr>
      <vt:lpstr>Prezentace aplikace PowerPoint</vt:lpstr>
      <vt:lpstr>Počasí</vt:lpstr>
      <vt:lpstr>Počasí</vt:lpstr>
      <vt:lpstr>Počasí</vt:lpstr>
      <vt:lpstr>Extrémní příklady počasí</vt:lpstr>
      <vt:lpstr>Prezentace aplikace PowerPoint</vt:lpstr>
      <vt:lpstr>Prezentace aplikace PowerPoint</vt:lpstr>
      <vt:lpstr>Atmosférický tlak </vt:lpstr>
      <vt:lpstr>Proudění vzduchu - Vítr</vt:lpstr>
      <vt:lpstr>Prezentace aplikace PowerPoint</vt:lpstr>
      <vt:lpstr>Proudění vzduchu</vt:lpstr>
      <vt:lpstr>Cyklóna</vt:lpstr>
      <vt:lpstr>Cyklóna</vt:lpstr>
      <vt:lpstr>Tropická cyklóna</vt:lpstr>
      <vt:lpstr>Tropická cyklóna</vt:lpstr>
      <vt:lpstr>Prezentace aplikace PowerPoint</vt:lpstr>
      <vt:lpstr>Prezentace aplikace PowerPoint</vt:lpstr>
      <vt:lpstr>Sluneční záření</vt:lpstr>
      <vt:lpstr>Sluneční záření</vt:lpstr>
      <vt:lpstr>Sluneční záření</vt:lpstr>
      <vt:lpstr>Sluneční záření</vt:lpstr>
      <vt:lpstr>Prezentace aplikace PowerPoint</vt:lpstr>
      <vt:lpstr>Prezentace aplikace PowerPoint</vt:lpstr>
      <vt:lpstr>Prezentace aplikace PowerPoint</vt:lpstr>
      <vt:lpstr>Vlhkost vzduchu</vt:lpstr>
      <vt:lpstr>Rosný bod</vt:lpstr>
      <vt:lpstr>Rosný bod</vt:lpstr>
      <vt:lpstr>Srážky</vt:lpstr>
      <vt:lpstr>Druhy srážek</vt:lpstr>
      <vt:lpstr>Příčiny srážek</vt:lpstr>
      <vt:lpstr>Orografické srážky</vt:lpstr>
      <vt:lpstr>Měření srážek - Meteorolgie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Počasí</dc:title>
  <dc:creator>Kohoutek Jan</dc:creator>
  <cp:lastModifiedBy>Kohoutek Jan</cp:lastModifiedBy>
  <cp:revision>14</cp:revision>
  <dcterms:created xsi:type="dcterms:W3CDTF">2013-04-25T19:47:43Z</dcterms:created>
  <dcterms:modified xsi:type="dcterms:W3CDTF">2013-04-26T19:57:23Z</dcterms:modified>
</cp:coreProperties>
</file>