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58" r:id="rId3"/>
    <p:sldId id="259" r:id="rId4"/>
    <p:sldId id="265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8" r:id="rId17"/>
    <p:sldId id="272" r:id="rId18"/>
    <p:sldId id="273" r:id="rId19"/>
    <p:sldId id="274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tinent%C3%A1ln%C3%AD_podneb%C3%AD" TargetMode="External"/><Relationship Id="rId2" Type="http://schemas.openxmlformats.org/officeDocument/2006/relationships/hyperlink" Target="http://cs.wikipedia.org/wiki/Podneb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ropick%C3%BD_podnebn%C3%BD_p%C3%A1s" TargetMode="External"/><Relationship Id="rId5" Type="http://schemas.openxmlformats.org/officeDocument/2006/relationships/hyperlink" Target="http://cs.wikipedia.org/wiki/Podnebn%C3%A9_p%C3%A1sy" TargetMode="External"/><Relationship Id="rId4" Type="http://schemas.openxmlformats.org/officeDocument/2006/relationships/hyperlink" Target="http://cs.wikipedia.org/wiki/Oce%C3%A1nick%C3%A9_podneb%C3%A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orest_on_Barro_Colorado.png" TargetMode="External"/><Relationship Id="rId7" Type="http://schemas.openxmlformats.org/officeDocument/2006/relationships/hyperlink" Target="http://cs.wikipedia.org/wiki/Soubor:Subtropical.png" TargetMode="External"/><Relationship Id="rId2" Type="http://schemas.openxmlformats.org/officeDocument/2006/relationships/hyperlink" Target="http://cs.wikipedia.org/wiki/Soubor:Koppen_classification_worldmap_D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%C4%8Dina2.jpg" TargetMode="External"/><Relationship Id="rId5" Type="http://schemas.openxmlformats.org/officeDocument/2006/relationships/hyperlink" Target="http://upload.wikimedia.org/wikipedia/commons/0/07/Emperor_Penguin_Manchot_empereur.jpg" TargetMode="External"/><Relationship Id="rId4" Type="http://schemas.openxmlformats.org/officeDocument/2006/relationships/hyperlink" Target="http://cs.wikipedia.org/wiki/Soubor:Desert_-_Inner_Mongolia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Fyzická geografie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Podnebí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</a:t>
            </a:r>
            <a:r>
              <a:rPr lang="cs-CZ" sz="1600" dirty="0" smtClean="0">
                <a:effectLst/>
              </a:rPr>
              <a:t>9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smtClean="0">
                <a:effectLst/>
              </a:rPr>
              <a:t>:                              </a:t>
            </a:r>
            <a:r>
              <a:rPr lang="cs-CZ" sz="1600" smtClean="0">
                <a:effectLst/>
              </a:rPr>
              <a:t>JK_FYZ_GEO_09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19.10.2012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Kvinta – DŮM charakterizuje pojem podnebí a seznamuje žáky s    podnebními klimatickými pásy, které se vyskytují na naší planetě.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val="3297468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Podnebí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610600" cy="56388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neboli 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dlouhodobý stav počasí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podmíněný energetickou bilancí, cirkulací atmosféry, charakterem aktivního povrchu a dnes i člověkem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Změny probíhají v dlouhodobých časových úsecích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měřítka rozsahu, v němž se podnebí uplatňuje, se rozeznává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makroklima,</a:t>
            </a:r>
            <a:r>
              <a:rPr lang="cs-CZ" b="1" i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mezoklima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místní klima a mikroklima</a:t>
            </a:r>
            <a:endParaRPr lang="cs-CZ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22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001000" cy="5257800"/>
          </a:xfrm>
        </p:spPr>
        <p:txBody>
          <a:bodyPr/>
          <a:lstStyle/>
          <a:p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Studiem </a:t>
            </a:r>
            <a:r>
              <a:rPr lang="pl-PL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zabývá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pl-PL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klimatologie</a:t>
            </a:r>
          </a:p>
          <a:p>
            <a:endParaRPr lang="pl-PL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se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popisuje pomocí klimatických prvků, což jsou statistické charakteristiky odvozené z prvků meteorologických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Základními jsou průměry teploty vzduchu a průměrné úhrny srážek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1937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Podnebné klimatické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10600" cy="55626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 Zemi rozlišujeme různé podnebné (klimatické)pásy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každý pás jsou stanoveny intervaly hodnot základních klimatických prvků jako jsou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teplota, srážky, sluneční svit, ale i další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základě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intenzity vlivu oceánu na podnebí v dané oblasti rozeznáváme podnebí: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482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Kontinentální podnebí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534400" cy="58674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vyznačuje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velkými denními i ročními rozdíly teploty vzduchu, malou oblačností a nízkými úhrny srážek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typ podnebí je charakteristický např. pro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část Evropy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nebo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a severní část  Asie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(hlavně v Rusku a přilehlých státech)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typické také pro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vnitrozemí severní Ameriky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nelze se s ním ovšem setkat na jižní polokouli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(vzhledem k nízkému podílu souvislé souše)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20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Kontinentální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066800"/>
            <a:ext cx="8610600" cy="55626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Zatímco v létě jsou teploty a počasí v oblastech s kontinentálním podnebím mnohdy na stejné úrovni, jako je tomu například ve střední Evropě a objevují se nezřídka kdy i vlny veder,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klesají hluboko pod bod mrazu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letní teplota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těchto oblastech činí během dne 21 °C až 32 °C, v noci klesá k rozmezí 10 °C až 18 °C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pak pohybuje kolem hodnot -12 °C do 7 °C (ve dne) a -23°C do 4°C (v noci)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24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Soubor:Koppen classification worldmap 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6781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502920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Různé druhy kontinentálního podnebí - typický jev hlavně pro Kanadu, Spojené státy, Rusko a Čínu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41565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59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Oceánské podnebí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9436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typ podnebí, které se vyznačuje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malými denními i ročními rozdíly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teploty vzduchu v průběhu ročních období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tento typ podnebí je rovněž typická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oblačnost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velkým množstvím srážek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jsou také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rovnoměrně rozloženy během všech ročních období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typ podnebí je charakteristický např. pro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pobřeží Evropy nebo Ameriky</a:t>
            </a:r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9089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Soubor:Koppen classification worldmap CfbCf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6781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556260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Mapa světa znázorňující oceánické podnebí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05301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Podnebné klimatické pásy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458200" cy="56388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Přibližně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zonální uspořádání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je podmíněn  spolupůsobením dalších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klimatogeografických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činitelů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B.P.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Alisov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2.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20. stol. vypracoval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klasifikaci podnebí Země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základě studia všeobecné cirkulace atmosféry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Stanovil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hlavní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přechodné </a:t>
            </a: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podnebné pásy</a:t>
            </a:r>
            <a:endParaRPr lang="cs-CZ" b="1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973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Podnebné klimatické pásy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8200"/>
            <a:ext cx="8686800" cy="579120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pásy jsou po celý rok pod vlivem jednoho typu vzduchové hmoty: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Rovníkový (ekvatoriální)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Tropický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Mírný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Arktický (Antarktický)</a:t>
            </a:r>
          </a:p>
          <a:p>
            <a:pPr marL="550926" indent="-514350"/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přechodných pásmech se střídají během roku dvě sousední vzduchové hmoty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Subekvatoriální</a:t>
            </a:r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Subtropické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Subarktické (Subantarktické)</a:t>
            </a:r>
          </a:p>
          <a:p>
            <a:pPr marL="550926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80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7467600" cy="7921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Rovníkový (ekvatoriální) pás</a:t>
            </a:r>
            <a:br>
              <a:rPr lang="cs-CZ" b="1" i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382000" cy="5334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Rovníková vzduchová hmota</a:t>
            </a:r>
          </a:p>
          <a:p>
            <a:endParaRPr lang="cs-CZ" dirty="0" smtClean="0"/>
          </a:p>
          <a:p>
            <a:r>
              <a:rPr lang="cs-CZ" dirty="0" smtClean="0"/>
              <a:t>Ø teplota vzduchu </a:t>
            </a:r>
            <a:r>
              <a:rPr lang="cs-CZ" b="1" i="1" dirty="0" smtClean="0">
                <a:solidFill>
                  <a:srgbClr val="00B0F0"/>
                </a:solidFill>
              </a:rPr>
              <a:t>24 – 28°C</a:t>
            </a:r>
            <a:r>
              <a:rPr lang="cs-CZ" dirty="0" smtClean="0"/>
              <a:t>, denní výkyvy nepřevyšují </a:t>
            </a:r>
            <a:r>
              <a:rPr lang="cs-CZ" b="1" i="1" dirty="0" smtClean="0">
                <a:solidFill>
                  <a:srgbClr val="00B0F0"/>
                </a:solidFill>
              </a:rPr>
              <a:t>10 – 15°C </a:t>
            </a:r>
          </a:p>
          <a:p>
            <a:endParaRPr lang="cs-CZ" dirty="0" smtClean="0"/>
          </a:p>
          <a:p>
            <a:r>
              <a:rPr lang="cs-CZ" dirty="0" smtClean="0"/>
              <a:t>Roční úhrn srážek </a:t>
            </a:r>
            <a:r>
              <a:rPr lang="cs-CZ" b="1" i="1" dirty="0" smtClean="0">
                <a:solidFill>
                  <a:srgbClr val="00B0F0"/>
                </a:solidFill>
              </a:rPr>
              <a:t>1 000 – 3 000 mm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Rovnoměrně rozložení srážek během roku</a:t>
            </a:r>
          </a:p>
          <a:p>
            <a:endParaRPr lang="cs-CZ" dirty="0" smtClean="0"/>
          </a:p>
          <a:p>
            <a:r>
              <a:rPr lang="cs-CZ" dirty="0" smtClean="0"/>
              <a:t>Nad pevninami srážková činnost v odpoledních hodinách            moře noční hodiny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590800" y="5791200"/>
            <a:ext cx="685800" cy="381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Soubor:Forest on Barro Colorad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304800"/>
            <a:ext cx="7315200" cy="63919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517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err="1" smtClean="0">
                <a:solidFill>
                  <a:srgbClr val="FF0000"/>
                </a:solidFill>
              </a:rPr>
              <a:t>Subekvatoriální</a:t>
            </a:r>
            <a:r>
              <a:rPr lang="cs-CZ" b="1" i="1" dirty="0" smtClean="0">
                <a:solidFill>
                  <a:srgbClr val="FF0000"/>
                </a:solidFill>
              </a:rPr>
              <a:t> pás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077200" cy="5562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 tropických monzunů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zde k sezónnímu střídání vzduchových hmot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 proudí od moře        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srážky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zimním monzunu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vlhkost vzduchu nad pevninami prudce klesá         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suchý vzduch proudí z pevniny nad moře </a:t>
            </a:r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34000" y="3886200"/>
            <a:ext cx="6858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486400" y="5410200"/>
            <a:ext cx="7620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08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445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Tropický pás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Převládá </a:t>
            </a:r>
            <a:r>
              <a:rPr lang="cs-CZ" b="1" i="1" dirty="0" smtClean="0">
                <a:solidFill>
                  <a:srgbClr val="FFC000"/>
                </a:solidFill>
              </a:rPr>
              <a:t>suchý</a:t>
            </a:r>
            <a:r>
              <a:rPr lang="cs-CZ" dirty="0" smtClean="0"/>
              <a:t> (především nad kontinenty) </a:t>
            </a:r>
            <a:r>
              <a:rPr lang="cs-CZ" b="1" i="1" dirty="0" smtClean="0">
                <a:solidFill>
                  <a:srgbClr val="FFC000"/>
                </a:solidFill>
              </a:rPr>
              <a:t>teplý vzduch</a:t>
            </a:r>
          </a:p>
          <a:p>
            <a:endParaRPr lang="cs-CZ" dirty="0" smtClean="0"/>
          </a:p>
          <a:p>
            <a:r>
              <a:rPr lang="cs-CZ" dirty="0" smtClean="0"/>
              <a:t>Ø teplota nejteplejšího měsíce </a:t>
            </a:r>
            <a:r>
              <a:rPr lang="cs-CZ" b="1" i="1" dirty="0" smtClean="0">
                <a:solidFill>
                  <a:srgbClr val="00B0F0"/>
                </a:solidFill>
              </a:rPr>
              <a:t>30 – 39°C</a:t>
            </a:r>
            <a:r>
              <a:rPr lang="cs-CZ" dirty="0" smtClean="0"/>
              <a:t>, nejchladnějšího </a:t>
            </a:r>
            <a:r>
              <a:rPr lang="cs-CZ" b="1" i="1" dirty="0" smtClean="0">
                <a:solidFill>
                  <a:srgbClr val="00B0F0"/>
                </a:solidFill>
              </a:rPr>
              <a:t>10 – 25°C</a:t>
            </a:r>
          </a:p>
          <a:p>
            <a:endParaRPr lang="cs-CZ" dirty="0" smtClean="0"/>
          </a:p>
          <a:p>
            <a:r>
              <a:rPr lang="cs-CZ" dirty="0" smtClean="0"/>
              <a:t>Ø roční úhrn srážek </a:t>
            </a:r>
            <a:r>
              <a:rPr lang="cs-CZ" b="1" i="1" dirty="0" smtClean="0">
                <a:solidFill>
                  <a:srgbClr val="00B0F0"/>
                </a:solidFill>
              </a:rPr>
              <a:t>250 mm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Pouštní oblasti</a:t>
            </a:r>
          </a:p>
          <a:p>
            <a:endParaRPr lang="cs-CZ" dirty="0" smtClean="0"/>
          </a:p>
          <a:p>
            <a:r>
              <a:rPr lang="cs-CZ" dirty="0" smtClean="0"/>
              <a:t>Nejvyšší teploty vzduchu na </a:t>
            </a:r>
            <a:r>
              <a:rPr lang="cs-CZ" b="1" i="1" dirty="0" smtClean="0">
                <a:solidFill>
                  <a:srgbClr val="FFC000"/>
                </a:solidFill>
              </a:rPr>
              <a:t>světě 57,8°C (El </a:t>
            </a:r>
            <a:r>
              <a:rPr lang="cs-CZ" b="1" i="1" dirty="0" err="1" smtClean="0">
                <a:solidFill>
                  <a:srgbClr val="FFC000"/>
                </a:solidFill>
              </a:rPr>
              <a:t>Azizia</a:t>
            </a:r>
            <a:r>
              <a:rPr lang="cs-CZ" b="1" i="1" dirty="0" smtClean="0">
                <a:solidFill>
                  <a:srgbClr val="FFC000"/>
                </a:solidFill>
              </a:rPr>
              <a:t>, Libye)</a:t>
            </a:r>
          </a:p>
          <a:p>
            <a:endParaRPr lang="cs-CZ" dirty="0"/>
          </a:p>
        </p:txBody>
      </p:sp>
      <p:pic>
        <p:nvPicPr>
          <p:cNvPr id="8194" name="Picture 2" descr="Soubor:Desert - Inner Mongolia 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"/>
            <a:ext cx="9144000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1520" y="26064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Poušť Gobi v Mongolsku (obrázek ukazuje netypickou písečnou poušť, jelikož většina pouští světa je kamenitých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623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Subtropický pás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5626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létě převládá suchý tropický vzduch a v zimě suchý vzduch polární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pevninami (v oblasti pouští) je v létě jasné suché horké počasí, v zimě proměnlivé počasí se srážkami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západním pobřeží pevnin např. v oblasti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Středozemního moře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horké suché léto a mírná deštivá zima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východním pobřeží pevnin je subtropické monzunové podnebí (chladná suchá zima a velmi teplé deštivé léto)</a:t>
            </a:r>
          </a:p>
          <a:p>
            <a:endParaRPr lang="cs-CZ" dirty="0"/>
          </a:p>
        </p:txBody>
      </p:sp>
      <p:pic>
        <p:nvPicPr>
          <p:cNvPr id="2050" name="Picture 2" descr="Soubor:Subtropic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33563"/>
            <a:ext cx="8424936" cy="461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03848" y="5949280"/>
            <a:ext cx="3211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Subtropický podnebný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472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ačin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88640"/>
            <a:ext cx="38811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 v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Chorvatsku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54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Pás mírných šířek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6388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Převládají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vzduchové hmoty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Typická proměnlivost počasí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související s intenzivní cyklonální činností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pevninami mírně teplé vlhké léto a studená zima se sněhovou pokrývkou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pobřeží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pevnin má chladné, vlhké  léto s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teplou vlhkou zimou bez sněhové pokrývky</a:t>
            </a: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pobřeží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monzunové pobřeží s chladnou zimou a teplým vlhkým létem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13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4676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Subarktický (subantarktický) pás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71600"/>
            <a:ext cx="8458200" cy="52578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převládá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suchý arktický vzduch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 létě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 polární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Chladná dlouhá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Relativně teplé vlhké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281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Arktický a antarktický pás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14400"/>
            <a:ext cx="8610600" cy="56388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pásy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Převládá působení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arktického vzduchu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Málo srážek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(100 – 200 mm)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Ø teplota nejteplejšího měsíce kolem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0°C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zaznamenaná teplota stanice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Vostok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Antarktida           </a:t>
            </a:r>
            <a:r>
              <a:rPr lang="cs-CZ" b="1" i="1" dirty="0" smtClean="0">
                <a:solidFill>
                  <a:srgbClr val="00B050"/>
                </a:solidFill>
              </a:rPr>
              <a:t>-89,6°C</a:t>
            </a:r>
            <a:endParaRPr lang="cs-CZ" b="1" i="1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667000" y="5867400"/>
            <a:ext cx="6858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Soubor:Emperor pengu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86723"/>
            <a:ext cx="8352928" cy="6372411"/>
          </a:xfrm>
          <a:prstGeom prst="rect">
            <a:avLst/>
          </a:prstGeom>
          <a:noFill/>
        </p:spPr>
      </p:pic>
      <p:sp>
        <p:nvSpPr>
          <p:cNvPr id="6" name="Volný tvar 5"/>
          <p:cNvSpPr/>
          <p:nvPr/>
        </p:nvSpPr>
        <p:spPr>
          <a:xfrm>
            <a:off x="7001301" y="1340768"/>
            <a:ext cx="2142699" cy="1310186"/>
          </a:xfrm>
          <a:custGeom>
            <a:avLst/>
            <a:gdLst>
              <a:gd name="connsiteX0" fmla="*/ 27296 w 2142699"/>
              <a:gd name="connsiteY0" fmla="*/ 968992 h 1310186"/>
              <a:gd name="connsiteX1" fmla="*/ 122830 w 2142699"/>
              <a:gd name="connsiteY1" fmla="*/ 941696 h 1310186"/>
              <a:gd name="connsiteX2" fmla="*/ 204717 w 2142699"/>
              <a:gd name="connsiteY2" fmla="*/ 887105 h 1310186"/>
              <a:gd name="connsiteX3" fmla="*/ 232012 w 2142699"/>
              <a:gd name="connsiteY3" fmla="*/ 791571 h 1310186"/>
              <a:gd name="connsiteX4" fmla="*/ 218365 w 2142699"/>
              <a:gd name="connsiteY4" fmla="*/ 532263 h 1310186"/>
              <a:gd name="connsiteX5" fmla="*/ 232012 w 2142699"/>
              <a:gd name="connsiteY5" fmla="*/ 204717 h 1310186"/>
              <a:gd name="connsiteX6" fmla="*/ 245660 w 2142699"/>
              <a:gd name="connsiteY6" fmla="*/ 163774 h 1310186"/>
              <a:gd name="connsiteX7" fmla="*/ 272956 w 2142699"/>
              <a:gd name="connsiteY7" fmla="*/ 122830 h 1310186"/>
              <a:gd name="connsiteX8" fmla="*/ 368490 w 2142699"/>
              <a:gd name="connsiteY8" fmla="*/ 27296 h 1310186"/>
              <a:gd name="connsiteX9" fmla="*/ 450376 w 2142699"/>
              <a:gd name="connsiteY9" fmla="*/ 0 h 1310186"/>
              <a:gd name="connsiteX10" fmla="*/ 1705970 w 2142699"/>
              <a:gd name="connsiteY10" fmla="*/ 13648 h 1310186"/>
              <a:gd name="connsiteX11" fmla="*/ 1760562 w 2142699"/>
              <a:gd name="connsiteY11" fmla="*/ 40944 h 1310186"/>
              <a:gd name="connsiteX12" fmla="*/ 1815153 w 2142699"/>
              <a:gd name="connsiteY12" fmla="*/ 81887 h 1310186"/>
              <a:gd name="connsiteX13" fmla="*/ 1856096 w 2142699"/>
              <a:gd name="connsiteY13" fmla="*/ 109183 h 1310186"/>
              <a:gd name="connsiteX14" fmla="*/ 1883391 w 2142699"/>
              <a:gd name="connsiteY14" fmla="*/ 150126 h 1310186"/>
              <a:gd name="connsiteX15" fmla="*/ 1924335 w 2142699"/>
              <a:gd name="connsiteY15" fmla="*/ 177421 h 1310186"/>
              <a:gd name="connsiteX16" fmla="*/ 1992573 w 2142699"/>
              <a:gd name="connsiteY16" fmla="*/ 259308 h 1310186"/>
              <a:gd name="connsiteX17" fmla="*/ 2006221 w 2142699"/>
              <a:gd name="connsiteY17" fmla="*/ 300251 h 1310186"/>
              <a:gd name="connsiteX18" fmla="*/ 2033517 w 2142699"/>
              <a:gd name="connsiteY18" fmla="*/ 341195 h 1310186"/>
              <a:gd name="connsiteX19" fmla="*/ 2060812 w 2142699"/>
              <a:gd name="connsiteY19" fmla="*/ 423081 h 1310186"/>
              <a:gd name="connsiteX20" fmla="*/ 2088108 w 2142699"/>
              <a:gd name="connsiteY20" fmla="*/ 504968 h 1310186"/>
              <a:gd name="connsiteX21" fmla="*/ 2101756 w 2142699"/>
              <a:gd name="connsiteY21" fmla="*/ 545911 h 1310186"/>
              <a:gd name="connsiteX22" fmla="*/ 2115403 w 2142699"/>
              <a:gd name="connsiteY22" fmla="*/ 614150 h 1310186"/>
              <a:gd name="connsiteX23" fmla="*/ 2129051 w 2142699"/>
              <a:gd name="connsiteY23" fmla="*/ 736980 h 1310186"/>
              <a:gd name="connsiteX24" fmla="*/ 2142699 w 2142699"/>
              <a:gd name="connsiteY24" fmla="*/ 832514 h 1310186"/>
              <a:gd name="connsiteX25" fmla="*/ 2129051 w 2142699"/>
              <a:gd name="connsiteY25" fmla="*/ 1009935 h 1310186"/>
              <a:gd name="connsiteX26" fmla="*/ 2101756 w 2142699"/>
              <a:gd name="connsiteY26" fmla="*/ 1050878 h 1310186"/>
              <a:gd name="connsiteX27" fmla="*/ 2019869 w 2142699"/>
              <a:gd name="connsiteY27" fmla="*/ 1132765 h 1310186"/>
              <a:gd name="connsiteX28" fmla="*/ 1951630 w 2142699"/>
              <a:gd name="connsiteY28" fmla="*/ 1214651 h 1310186"/>
              <a:gd name="connsiteX29" fmla="*/ 1910687 w 2142699"/>
              <a:gd name="connsiteY29" fmla="*/ 1228299 h 1310186"/>
              <a:gd name="connsiteX30" fmla="*/ 1856096 w 2142699"/>
              <a:gd name="connsiteY30" fmla="*/ 1255595 h 1310186"/>
              <a:gd name="connsiteX31" fmla="*/ 1665027 w 2142699"/>
              <a:gd name="connsiteY31" fmla="*/ 1282890 h 1310186"/>
              <a:gd name="connsiteX32" fmla="*/ 1596788 w 2142699"/>
              <a:gd name="connsiteY32" fmla="*/ 1296538 h 1310186"/>
              <a:gd name="connsiteX33" fmla="*/ 1514902 w 2142699"/>
              <a:gd name="connsiteY33" fmla="*/ 1310186 h 1310186"/>
              <a:gd name="connsiteX34" fmla="*/ 791570 w 2142699"/>
              <a:gd name="connsiteY34" fmla="*/ 1296538 h 1310186"/>
              <a:gd name="connsiteX35" fmla="*/ 545911 w 2142699"/>
              <a:gd name="connsiteY35" fmla="*/ 1255595 h 1310186"/>
              <a:gd name="connsiteX36" fmla="*/ 504967 w 2142699"/>
              <a:gd name="connsiteY36" fmla="*/ 1241947 h 1310186"/>
              <a:gd name="connsiteX37" fmla="*/ 464024 w 2142699"/>
              <a:gd name="connsiteY37" fmla="*/ 1214651 h 1310186"/>
              <a:gd name="connsiteX38" fmla="*/ 409433 w 2142699"/>
              <a:gd name="connsiteY38" fmla="*/ 1201003 h 1310186"/>
              <a:gd name="connsiteX39" fmla="*/ 368490 w 2142699"/>
              <a:gd name="connsiteY39" fmla="*/ 1173708 h 1310186"/>
              <a:gd name="connsiteX40" fmla="*/ 341194 w 2142699"/>
              <a:gd name="connsiteY40" fmla="*/ 1132765 h 1310186"/>
              <a:gd name="connsiteX41" fmla="*/ 300251 w 2142699"/>
              <a:gd name="connsiteY41" fmla="*/ 1119117 h 1310186"/>
              <a:gd name="connsiteX42" fmla="*/ 218365 w 2142699"/>
              <a:gd name="connsiteY42" fmla="*/ 1078174 h 1310186"/>
              <a:gd name="connsiteX43" fmla="*/ 177421 w 2142699"/>
              <a:gd name="connsiteY43" fmla="*/ 1050878 h 1310186"/>
              <a:gd name="connsiteX44" fmla="*/ 0 w 2142699"/>
              <a:gd name="connsiteY44" fmla="*/ 1023583 h 1310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2142699" h="1310186">
                <a:moveTo>
                  <a:pt x="27296" y="968992"/>
                </a:moveTo>
                <a:cubicBezTo>
                  <a:pt x="59141" y="959893"/>
                  <a:pt x="92759" y="955575"/>
                  <a:pt x="122830" y="941696"/>
                </a:cubicBezTo>
                <a:cubicBezTo>
                  <a:pt x="152616" y="927949"/>
                  <a:pt x="204717" y="887105"/>
                  <a:pt x="204717" y="887105"/>
                </a:cubicBezTo>
                <a:cubicBezTo>
                  <a:pt x="211154" y="867795"/>
                  <a:pt x="232012" y="808712"/>
                  <a:pt x="232012" y="791571"/>
                </a:cubicBezTo>
                <a:cubicBezTo>
                  <a:pt x="232012" y="705015"/>
                  <a:pt x="222914" y="618699"/>
                  <a:pt x="218365" y="532263"/>
                </a:cubicBezTo>
                <a:cubicBezTo>
                  <a:pt x="222914" y="423081"/>
                  <a:pt x="223940" y="313695"/>
                  <a:pt x="232012" y="204717"/>
                </a:cubicBezTo>
                <a:cubicBezTo>
                  <a:pt x="233075" y="190370"/>
                  <a:pt x="239226" y="176641"/>
                  <a:pt x="245660" y="163774"/>
                </a:cubicBezTo>
                <a:cubicBezTo>
                  <a:pt x="252996" y="149103"/>
                  <a:pt x="263857" y="136478"/>
                  <a:pt x="272956" y="122830"/>
                </a:cubicBezTo>
                <a:cubicBezTo>
                  <a:pt x="291832" y="66199"/>
                  <a:pt x="286364" y="54672"/>
                  <a:pt x="368490" y="27296"/>
                </a:cubicBezTo>
                <a:lnTo>
                  <a:pt x="450376" y="0"/>
                </a:lnTo>
                <a:cubicBezTo>
                  <a:pt x="868907" y="4549"/>
                  <a:pt x="1287618" y="574"/>
                  <a:pt x="1705970" y="13648"/>
                </a:cubicBezTo>
                <a:cubicBezTo>
                  <a:pt x="1726305" y="14283"/>
                  <a:pt x="1743309" y="30161"/>
                  <a:pt x="1760562" y="40944"/>
                </a:cubicBezTo>
                <a:cubicBezTo>
                  <a:pt x="1779851" y="52999"/>
                  <a:pt x="1796644" y="68666"/>
                  <a:pt x="1815153" y="81887"/>
                </a:cubicBezTo>
                <a:cubicBezTo>
                  <a:pt x="1828500" y="91421"/>
                  <a:pt x="1842448" y="100084"/>
                  <a:pt x="1856096" y="109183"/>
                </a:cubicBezTo>
                <a:cubicBezTo>
                  <a:pt x="1865194" y="122831"/>
                  <a:pt x="1871793" y="138528"/>
                  <a:pt x="1883391" y="150126"/>
                </a:cubicBezTo>
                <a:cubicBezTo>
                  <a:pt x="1894990" y="161724"/>
                  <a:pt x="1911734" y="166920"/>
                  <a:pt x="1924335" y="177421"/>
                </a:cubicBezTo>
                <a:cubicBezTo>
                  <a:pt x="1950206" y="198980"/>
                  <a:pt x="1977237" y="228636"/>
                  <a:pt x="1992573" y="259308"/>
                </a:cubicBezTo>
                <a:cubicBezTo>
                  <a:pt x="1999007" y="272175"/>
                  <a:pt x="1999787" y="287384"/>
                  <a:pt x="2006221" y="300251"/>
                </a:cubicBezTo>
                <a:cubicBezTo>
                  <a:pt x="2013557" y="314922"/>
                  <a:pt x="2026855" y="326206"/>
                  <a:pt x="2033517" y="341195"/>
                </a:cubicBezTo>
                <a:cubicBezTo>
                  <a:pt x="2045202" y="367487"/>
                  <a:pt x="2051714" y="395786"/>
                  <a:pt x="2060812" y="423081"/>
                </a:cubicBezTo>
                <a:lnTo>
                  <a:pt x="2088108" y="504968"/>
                </a:lnTo>
                <a:cubicBezTo>
                  <a:pt x="2092657" y="518616"/>
                  <a:pt x="2098935" y="531804"/>
                  <a:pt x="2101756" y="545911"/>
                </a:cubicBezTo>
                <a:cubicBezTo>
                  <a:pt x="2106305" y="568657"/>
                  <a:pt x="2112123" y="591186"/>
                  <a:pt x="2115403" y="614150"/>
                </a:cubicBezTo>
                <a:cubicBezTo>
                  <a:pt x="2121229" y="654931"/>
                  <a:pt x="2123941" y="696103"/>
                  <a:pt x="2129051" y="736980"/>
                </a:cubicBezTo>
                <a:cubicBezTo>
                  <a:pt x="2133041" y="768900"/>
                  <a:pt x="2138150" y="800669"/>
                  <a:pt x="2142699" y="832514"/>
                </a:cubicBezTo>
                <a:cubicBezTo>
                  <a:pt x="2138150" y="891654"/>
                  <a:pt x="2139982" y="951636"/>
                  <a:pt x="2129051" y="1009935"/>
                </a:cubicBezTo>
                <a:cubicBezTo>
                  <a:pt x="2126028" y="1026056"/>
                  <a:pt x="2112653" y="1038619"/>
                  <a:pt x="2101756" y="1050878"/>
                </a:cubicBezTo>
                <a:cubicBezTo>
                  <a:pt x="2076110" y="1079729"/>
                  <a:pt x="2041282" y="1100647"/>
                  <a:pt x="2019869" y="1132765"/>
                </a:cubicBezTo>
                <a:cubicBezTo>
                  <a:pt x="1999728" y="1162976"/>
                  <a:pt x="1983154" y="1193635"/>
                  <a:pt x="1951630" y="1214651"/>
                </a:cubicBezTo>
                <a:cubicBezTo>
                  <a:pt x="1939660" y="1222631"/>
                  <a:pt x="1923910" y="1222632"/>
                  <a:pt x="1910687" y="1228299"/>
                </a:cubicBezTo>
                <a:cubicBezTo>
                  <a:pt x="1891987" y="1236313"/>
                  <a:pt x="1875397" y="1249161"/>
                  <a:pt x="1856096" y="1255595"/>
                </a:cubicBezTo>
                <a:cubicBezTo>
                  <a:pt x="1809821" y="1271020"/>
                  <a:pt x="1700167" y="1277870"/>
                  <a:pt x="1665027" y="1282890"/>
                </a:cubicBezTo>
                <a:cubicBezTo>
                  <a:pt x="1642063" y="1286171"/>
                  <a:pt x="1619611" y="1292388"/>
                  <a:pt x="1596788" y="1296538"/>
                </a:cubicBezTo>
                <a:cubicBezTo>
                  <a:pt x="1569563" y="1301488"/>
                  <a:pt x="1542197" y="1305637"/>
                  <a:pt x="1514902" y="1310186"/>
                </a:cubicBezTo>
                <a:cubicBezTo>
                  <a:pt x="1273791" y="1305637"/>
                  <a:pt x="1032342" y="1310103"/>
                  <a:pt x="791570" y="1296538"/>
                </a:cubicBezTo>
                <a:cubicBezTo>
                  <a:pt x="708686" y="1291868"/>
                  <a:pt x="545911" y="1255595"/>
                  <a:pt x="545911" y="1255595"/>
                </a:cubicBezTo>
                <a:cubicBezTo>
                  <a:pt x="532263" y="1251046"/>
                  <a:pt x="517834" y="1248381"/>
                  <a:pt x="504967" y="1241947"/>
                </a:cubicBezTo>
                <a:cubicBezTo>
                  <a:pt x="490296" y="1234611"/>
                  <a:pt x="479100" y="1221112"/>
                  <a:pt x="464024" y="1214651"/>
                </a:cubicBezTo>
                <a:cubicBezTo>
                  <a:pt x="446784" y="1207262"/>
                  <a:pt x="427630" y="1205552"/>
                  <a:pt x="409433" y="1201003"/>
                </a:cubicBezTo>
                <a:cubicBezTo>
                  <a:pt x="395785" y="1191905"/>
                  <a:pt x="380088" y="1185306"/>
                  <a:pt x="368490" y="1173708"/>
                </a:cubicBezTo>
                <a:cubicBezTo>
                  <a:pt x="356892" y="1162110"/>
                  <a:pt x="354002" y="1143012"/>
                  <a:pt x="341194" y="1132765"/>
                </a:cubicBezTo>
                <a:cubicBezTo>
                  <a:pt x="329960" y="1123778"/>
                  <a:pt x="313118" y="1125551"/>
                  <a:pt x="300251" y="1119117"/>
                </a:cubicBezTo>
                <a:cubicBezTo>
                  <a:pt x="194433" y="1066207"/>
                  <a:pt x="321269" y="1112474"/>
                  <a:pt x="218365" y="1078174"/>
                </a:cubicBezTo>
                <a:cubicBezTo>
                  <a:pt x="204717" y="1069075"/>
                  <a:pt x="192410" y="1057540"/>
                  <a:pt x="177421" y="1050878"/>
                </a:cubicBezTo>
                <a:cubicBezTo>
                  <a:pt x="93349" y="1013513"/>
                  <a:pt x="93288" y="1023583"/>
                  <a:pt x="0" y="1023583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Nazdárek</a:t>
            </a:r>
            <a:endParaRPr lang="cs-CZ" sz="28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42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4" cy="5184576"/>
          </a:xfrm>
        </p:spPr>
        <p:txBody>
          <a:bodyPr/>
          <a:lstStyle/>
          <a:p>
            <a:pPr marL="36576" indent="0">
              <a:buNone/>
            </a:pPr>
            <a:r>
              <a:rPr lang="cs-CZ" sz="1800" u="sng" dirty="0"/>
              <a:t>Literatura:</a:t>
            </a:r>
          </a:p>
          <a:p>
            <a:pPr marL="36576" indent="0">
              <a:buNone/>
            </a:pPr>
            <a:r>
              <a:rPr lang="cs-CZ" sz="1800" dirty="0"/>
              <a:t>Bičík, I. et al. (2001): </a:t>
            </a:r>
            <a:r>
              <a:rPr lang="cs-CZ" sz="1800" i="1" dirty="0"/>
              <a:t>Příroda a lidé Země</a:t>
            </a:r>
            <a:r>
              <a:rPr lang="cs-CZ" sz="1800" dirty="0"/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/>
              <a:t>Kašparovský</a:t>
            </a:r>
            <a:r>
              <a:rPr lang="cs-CZ" sz="1800" dirty="0"/>
              <a:t>, K. (1999): Zeměpis I v kostce. Havlíčkův Brod: Fragment.</a:t>
            </a:r>
          </a:p>
          <a:p>
            <a:pPr marL="36576" indent="0">
              <a:buNone/>
            </a:pPr>
            <a:endParaRPr lang="cs-CZ" sz="1800" dirty="0"/>
          </a:p>
          <a:p>
            <a:pPr marL="36576" indent="0">
              <a:buNone/>
            </a:pPr>
            <a:r>
              <a:rPr lang="cs-CZ" sz="1800" u="sng" dirty="0"/>
              <a:t>Internetové zdroje:</a:t>
            </a:r>
          </a:p>
          <a:p>
            <a:pPr marL="36576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cs.wikipedia.org/wiki/Podneb%C3%AD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cs.wikipedia.org/wiki/Kontinent%C3%A1ln%C3%AD_podneb%C3%AD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cs.wikipedia.org/wiki/Oce%C3%A1nick%C3%A9_podneb%C3%AD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cs.wikipedia.org/wiki/Podnebn%C3%A9_p%C3%A1sy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cs.wikipedia.org/wiki/Tropick%C3%BD_podnebn%C3%BD_p%C3%A1s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7653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121"/>
            <a:ext cx="7467600" cy="11430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363272" cy="5184576"/>
          </a:xfrm>
        </p:spPr>
        <p:txBody>
          <a:bodyPr/>
          <a:lstStyle/>
          <a:p>
            <a:pPr marL="36576" indent="0">
              <a:buNone/>
            </a:pPr>
            <a:r>
              <a:rPr lang="cs-CZ" sz="1800" u="sng" dirty="0"/>
              <a:t>Obrazové materiály:</a:t>
            </a:r>
          </a:p>
          <a:p>
            <a:pPr marL="36576" indent="0">
              <a:buNone/>
            </a:pPr>
            <a:r>
              <a:rPr lang="cs-CZ" sz="1800" dirty="0"/>
              <a:t>KÖPPEN CLASSIFICATION WORLDMAP.PNG.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19.10.2012].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http://cs.wikipedia.org/wiki/Soubor:Koppen_classification_worldmap_D.png</a:t>
            </a:r>
            <a:r>
              <a:rPr lang="cs-CZ" sz="1800" dirty="0"/>
              <a:t> </a:t>
            </a:r>
          </a:p>
          <a:p>
            <a:pPr marL="36576" indent="0">
              <a:buNone/>
            </a:pPr>
            <a:r>
              <a:rPr lang="cs-CZ" sz="1800" dirty="0" smtClean="0"/>
              <a:t>ZIEGLER</a:t>
            </a:r>
            <a:r>
              <a:rPr lang="cs-CZ" sz="1800" dirty="0"/>
              <a:t>, Christian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cs.wikipedia.org/wiki/Soubor:Forest_on_Barro_Colorado.png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 smtClean="0"/>
              <a:t>FIR0002 </a:t>
            </a:r>
            <a:r>
              <a:rPr lang="cs-CZ" sz="1800" dirty="0"/>
              <a:t>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http://cs.wikipedia.org/wiki/Soubor:Desert_-_</a:t>
            </a:r>
            <a:r>
              <a:rPr lang="cs-CZ" sz="1800" dirty="0" smtClean="0">
                <a:hlinkClick r:id="rId4"/>
              </a:rPr>
              <a:t>Inner_Mongolia_edit.jpg</a:t>
            </a:r>
            <a:r>
              <a:rPr lang="cs-CZ" sz="1800" dirty="0" smtClean="0"/>
              <a:t>  </a:t>
            </a:r>
            <a:endParaRPr lang="cs-CZ" sz="1800" dirty="0"/>
          </a:p>
          <a:p>
            <a:pPr marL="36576" indent="0">
              <a:buNone/>
            </a:pPr>
            <a:r>
              <a:rPr lang="cs-CZ" sz="1800" dirty="0"/>
              <a:t>BLANC, Samuel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19.10.2012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upload.wikimedia.org/wikipedia/commons/0/07/Emperor_Penguin_Manchot_empereur.jpg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 smtClean="0"/>
              <a:t>GRAEBNER</a:t>
            </a:r>
            <a:r>
              <a:rPr lang="cs-CZ" sz="1800" dirty="0"/>
              <a:t>, </a:t>
            </a:r>
            <a:r>
              <a:rPr lang="cs-CZ" sz="1800" dirty="0" err="1"/>
              <a:t>Hagen</a:t>
            </a:r>
            <a:r>
              <a:rPr lang="cs-CZ" sz="1800" dirty="0"/>
              <a:t>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19.10.2012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cs.wikipedia.org/wiki/Soubor:Ba%C4%8Dina2.jpg</a:t>
            </a:r>
            <a:r>
              <a:rPr lang="cs-CZ" sz="1800" dirty="0" smtClean="0"/>
              <a:t>  </a:t>
            </a:r>
          </a:p>
          <a:p>
            <a:pPr marL="36576" indent="0">
              <a:buNone/>
            </a:pPr>
            <a:r>
              <a:rPr lang="cs-CZ" sz="1800" dirty="0"/>
              <a:t>MAPHOBBYIST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19.10.2012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cs.wikipedia.org/wiki/Soubor:Subtropical.png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9062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76</TotalTime>
  <Words>743</Words>
  <Application>Microsoft Office PowerPoint</Application>
  <PresentationFormat>Předvádění na obrazovce (4:3)</PresentationFormat>
  <Paragraphs>156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Technický</vt:lpstr>
      <vt:lpstr>Prezentace aplikace PowerPoint</vt:lpstr>
      <vt:lpstr>Podnebí</vt:lpstr>
      <vt:lpstr>Podnebí</vt:lpstr>
      <vt:lpstr>Podnebné klimatické pásy</vt:lpstr>
      <vt:lpstr>Kontinentální podnebí</vt:lpstr>
      <vt:lpstr>Kontinentální podnebí</vt:lpstr>
      <vt:lpstr>Prezentace aplikace PowerPoint</vt:lpstr>
      <vt:lpstr>Oceánské podnebí</vt:lpstr>
      <vt:lpstr>Prezentace aplikace PowerPoint</vt:lpstr>
      <vt:lpstr>Podnebné klimatické pásy</vt:lpstr>
      <vt:lpstr>Podnebné klimatické pásy</vt:lpstr>
      <vt:lpstr>Rovníkový (ekvatoriální) pás </vt:lpstr>
      <vt:lpstr>Subekvatoriální pás</vt:lpstr>
      <vt:lpstr>Tropický pás</vt:lpstr>
      <vt:lpstr>Subtropický pás</vt:lpstr>
      <vt:lpstr>Prezentace aplikace PowerPoint</vt:lpstr>
      <vt:lpstr>Pás mírných šířek</vt:lpstr>
      <vt:lpstr>Subarktický (subantarktický) pás</vt:lpstr>
      <vt:lpstr>Arktický a antarktický pás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</dc:title>
  <dc:creator>Kohoutek Jan</dc:creator>
  <cp:lastModifiedBy>Kohoutek Jan</cp:lastModifiedBy>
  <cp:revision>19</cp:revision>
  <dcterms:created xsi:type="dcterms:W3CDTF">2013-04-25T19:50:43Z</dcterms:created>
  <dcterms:modified xsi:type="dcterms:W3CDTF">2013-04-26T22:19:50Z</dcterms:modified>
</cp:coreProperties>
</file>