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9" r:id="rId2"/>
    <p:sldId id="258" r:id="rId3"/>
    <p:sldId id="259" r:id="rId4"/>
    <p:sldId id="260" r:id="rId5"/>
    <p:sldId id="261" r:id="rId6"/>
    <p:sldId id="262" r:id="rId7"/>
    <p:sldId id="263" r:id="rId8"/>
    <p:sldId id="281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83" r:id="rId19"/>
    <p:sldId id="273" r:id="rId20"/>
    <p:sldId id="274" r:id="rId21"/>
    <p:sldId id="275" r:id="rId22"/>
    <p:sldId id="276" r:id="rId23"/>
    <p:sldId id="277" r:id="rId24"/>
    <p:sldId id="278" r:id="rId25"/>
    <p:sldId id="280" r:id="rId26"/>
    <p:sldId id="282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27.4.2013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27.4.2013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27.4.2013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9/91/Monsoon_clouds_Lucknow.JPG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//upload.wikimedia.org/wikipedia/commons/5/59/India_southwest_summer_monsoon_onset_map_en.svg" TargetMode="Externa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Monzun" TargetMode="External"/><Relationship Id="rId2" Type="http://schemas.openxmlformats.org/officeDocument/2006/relationships/hyperlink" Target="http://cs.wikipedia.org/wiki/V%C5%A1eobecn%C3%A1_cirkulace_atmosf%C3%A9r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tuden%C3%A1_fronta" TargetMode="External"/><Relationship Id="rId5" Type="http://schemas.openxmlformats.org/officeDocument/2006/relationships/hyperlink" Target="http://cs.wikipedia.org/wiki/Tepl%C3%A1_fronta" TargetMode="External"/><Relationship Id="rId4" Type="http://schemas.openxmlformats.org/officeDocument/2006/relationships/hyperlink" Target="http://cs.wikipedia.org/wiki/Atmosf%C3%A9rick%C3%A1_fronta" TargetMode="Externa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Radar_na_Praze.jpg" TargetMode="External"/><Relationship Id="rId3" Type="http://schemas.openxmlformats.org/officeDocument/2006/relationships/hyperlink" Target="http://cs.wikipedia.org/wiki/Soubor:Monsoon_clouds_Lucknow.JPG" TargetMode="External"/><Relationship Id="rId7" Type="http://schemas.openxmlformats.org/officeDocument/2006/relationships/hyperlink" Target="http://cs.wikipedia.org/wiki/Soubor:GOES_8_Spac0255.jpg" TargetMode="External"/><Relationship Id="rId2" Type="http://schemas.openxmlformats.org/officeDocument/2006/relationships/hyperlink" Target="http://cs.wikipedia.org/wiki/Soubor:Earth_Global_Circulation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Studena_fronta.jpg" TargetMode="External"/><Relationship Id="rId5" Type="http://schemas.openxmlformats.org/officeDocument/2006/relationships/hyperlink" Target="http://cs.wikipedia.org/wiki/Soubor:Warmfront_no_language.svg" TargetMode="External"/><Relationship Id="rId4" Type="http://schemas.openxmlformats.org/officeDocument/2006/relationships/hyperlink" Target="http://cs.wikipedia.org/wiki/Soubor:India_southwest_summer_monsoon_onset_map_en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/>
        </p:nvSpPr>
        <p:spPr bwMode="auto">
          <a:xfrm>
            <a:off x="14211" y="1462087"/>
            <a:ext cx="9036496" cy="5395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ŠKOLA:		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Gymnázium</a:t>
            </a: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Tanvald, Školní 305, 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příspěvková organizace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PROJEKTU:	CZ.1.07/1.5.00/34.0434</a:t>
            </a: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PROJEKTU:	Šablony – Gymnázium Tanvald</a:t>
            </a: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ŠABLONY:	III/2 Inovace a zkvalitnění výuky prostřednictvím 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ICT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          Jan KOHOUTEK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TEMATICKÁ OBLAST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Fyzická geografie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</a:t>
            </a:r>
            <a:r>
              <a:rPr lang="cs-CZ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Všeobecná cirkulace atmosféry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POŘADOVÉ ČÍSLO </a:t>
            </a:r>
            <a:r>
              <a:rPr lang="cs-CZ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10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KÓD </a:t>
            </a:r>
            <a:r>
              <a:rPr lang="cs-CZ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   JK_FYZ_GEO_10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 TVORBY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24.11.2012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 (ROČNÍK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):               Kvinta – DUM obsahuje informace o všeobecné cirkulaci atmosféry a jednotlivých vzduchových hmotách a </a:t>
            </a:r>
            <a:r>
              <a:rPr lang="cs-CZ" sz="16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tlakových útvarech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METODICKÝ POKYN:</a:t>
            </a:r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894" y="50727"/>
            <a:ext cx="5256212" cy="13255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498867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i="1" dirty="0" smtClean="0">
                <a:solidFill>
                  <a:srgbClr val="FF0000"/>
                </a:solidFill>
              </a:rPr>
              <a:t>Všeobecná cirkulace atmosféry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990600"/>
            <a:ext cx="8610600" cy="5638800"/>
          </a:xfrm>
        </p:spPr>
        <p:txBody>
          <a:bodyPr>
            <a:normAutofit/>
          </a:bodyPr>
          <a:lstStyle/>
          <a:p>
            <a:r>
              <a:rPr lang="cs-CZ" b="1" i="1" dirty="0" smtClean="0">
                <a:solidFill>
                  <a:srgbClr val="FFC000"/>
                </a:solidFill>
              </a:rPr>
              <a:t>Pravidelné pohyby vzduchových mas </a:t>
            </a:r>
            <a:r>
              <a:rPr lang="cs-CZ" dirty="0" smtClean="0"/>
              <a:t>v planetárním měřítku Země způsobené jejich ohříváním a ochlazováním, rozdíly tlaku a rotací Země</a:t>
            </a:r>
          </a:p>
          <a:p>
            <a:endParaRPr lang="cs-CZ" dirty="0" smtClean="0"/>
          </a:p>
          <a:p>
            <a:r>
              <a:rPr lang="cs-CZ" dirty="0" smtClean="0"/>
              <a:t>Spolu s oceánskou cirkulací </a:t>
            </a:r>
            <a:r>
              <a:rPr lang="cs-CZ" b="1" i="1" dirty="0" smtClean="0">
                <a:solidFill>
                  <a:srgbClr val="00B0F0"/>
                </a:solidFill>
              </a:rPr>
              <a:t>vyrovnávají teplotní rozdíly, rozvádějí energii slunečního záření po celé atmosféře a podílejí se na cirkulaci vody, spoluvytvářejí také klima i počasí</a:t>
            </a:r>
            <a:endParaRPr lang="cs-CZ" b="1" i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8912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i="1" dirty="0" smtClean="0">
                <a:solidFill>
                  <a:srgbClr val="FF0000"/>
                </a:solidFill>
              </a:rPr>
              <a:t>Všeobecná cirkulace atmosféry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90600"/>
            <a:ext cx="8382000" cy="5715000"/>
          </a:xfrm>
        </p:spPr>
        <p:txBody>
          <a:bodyPr>
            <a:normAutofit lnSpcReduction="10000"/>
          </a:bodyPr>
          <a:lstStyle/>
          <a:p>
            <a:r>
              <a:rPr lang="cs-CZ" b="1" i="1" dirty="0" smtClean="0">
                <a:solidFill>
                  <a:srgbClr val="00B0F0"/>
                </a:solidFill>
              </a:rPr>
              <a:t>Rovníková oblast </a:t>
            </a:r>
            <a:r>
              <a:rPr lang="cs-CZ" dirty="0" smtClean="0"/>
              <a:t>– panuje bezvětří po celý rok – </a:t>
            </a:r>
            <a:r>
              <a:rPr lang="cs-CZ" b="1" i="1" dirty="0" smtClean="0">
                <a:solidFill>
                  <a:srgbClr val="FF0000"/>
                </a:solidFill>
              </a:rPr>
              <a:t>pás rovníkových tišin</a:t>
            </a:r>
          </a:p>
          <a:p>
            <a:endParaRPr lang="cs-CZ" dirty="0" smtClean="0"/>
          </a:p>
          <a:p>
            <a:r>
              <a:rPr lang="cs-CZ" dirty="0" smtClean="0"/>
              <a:t>Je zde </a:t>
            </a:r>
            <a:r>
              <a:rPr lang="cs-CZ" b="1" i="1" dirty="0" smtClean="0">
                <a:solidFill>
                  <a:srgbClr val="FFC000"/>
                </a:solidFill>
              </a:rPr>
              <a:t>intenzivní ohřívání vzduchu     pouze výstupné vzdušné proudy</a:t>
            </a:r>
          </a:p>
          <a:p>
            <a:endParaRPr lang="cs-CZ" dirty="0" smtClean="0"/>
          </a:p>
          <a:p>
            <a:r>
              <a:rPr lang="cs-CZ" dirty="0" smtClean="0"/>
              <a:t>Ve výšce se </a:t>
            </a:r>
            <a:r>
              <a:rPr lang="cs-CZ" b="1" i="1" dirty="0" smtClean="0">
                <a:solidFill>
                  <a:srgbClr val="FFC000"/>
                </a:solidFill>
              </a:rPr>
              <a:t>vzduch ochlazuje </a:t>
            </a:r>
            <a:r>
              <a:rPr lang="cs-CZ" dirty="0" smtClean="0"/>
              <a:t>     </a:t>
            </a:r>
            <a:r>
              <a:rPr lang="cs-CZ" b="1" i="1" dirty="0" smtClean="0">
                <a:solidFill>
                  <a:srgbClr val="FFC000"/>
                </a:solidFill>
              </a:rPr>
              <a:t>kondenzace</a:t>
            </a:r>
            <a:r>
              <a:rPr lang="cs-CZ" dirty="0" smtClean="0"/>
              <a:t>           odpolední hodiny </a:t>
            </a:r>
            <a:r>
              <a:rPr lang="cs-CZ" b="1" i="1" dirty="0" smtClean="0">
                <a:solidFill>
                  <a:srgbClr val="FFC000"/>
                </a:solidFill>
              </a:rPr>
              <a:t>pravidelné srážky</a:t>
            </a:r>
          </a:p>
          <a:p>
            <a:endParaRPr lang="cs-CZ" dirty="0" smtClean="0"/>
          </a:p>
          <a:p>
            <a:r>
              <a:rPr lang="cs-CZ" dirty="0" smtClean="0"/>
              <a:t>Výstupné proudy dávají vzniknout </a:t>
            </a:r>
            <a:r>
              <a:rPr lang="cs-CZ" b="1" i="1" dirty="0" smtClean="0">
                <a:solidFill>
                  <a:srgbClr val="FF0000"/>
                </a:solidFill>
              </a:rPr>
              <a:t>pásmu stálého nízkého tlaku vzduchu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7391400" y="2743200"/>
            <a:ext cx="762000" cy="2286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3352800" y="4343400"/>
            <a:ext cx="762000" cy="3048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6400800" y="3962400"/>
            <a:ext cx="685800" cy="3048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0277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9906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i="1" dirty="0" smtClean="0">
                <a:solidFill>
                  <a:srgbClr val="FF0000"/>
                </a:solidFill>
              </a:rPr>
              <a:t>Všeobecná cirkulace atmosféry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1066800"/>
            <a:ext cx="8534400" cy="5562600"/>
          </a:xfrm>
        </p:spPr>
        <p:txBody>
          <a:bodyPr>
            <a:normAutofit/>
          </a:bodyPr>
          <a:lstStyle/>
          <a:p>
            <a:r>
              <a:rPr lang="cs-CZ" dirty="0" smtClean="0"/>
              <a:t>Vzdušné proudy zvané </a:t>
            </a:r>
            <a:r>
              <a:rPr lang="cs-CZ" b="1" i="1" dirty="0" smtClean="0">
                <a:solidFill>
                  <a:srgbClr val="FF0000"/>
                </a:solidFill>
              </a:rPr>
              <a:t>antipasáty </a:t>
            </a:r>
            <a:r>
              <a:rPr lang="cs-CZ" dirty="0" smtClean="0"/>
              <a:t>(8 000 – 12 000 km nad zemským povrchem) </a:t>
            </a:r>
            <a:r>
              <a:rPr lang="cs-CZ" b="1" i="1" dirty="0" smtClean="0">
                <a:solidFill>
                  <a:srgbClr val="FFC000"/>
                </a:solidFill>
              </a:rPr>
              <a:t>vanou směrem od rovníku směrem k obratníkům</a:t>
            </a:r>
          </a:p>
          <a:p>
            <a:endParaRPr lang="cs-CZ" dirty="0" smtClean="0"/>
          </a:p>
          <a:p>
            <a:r>
              <a:rPr lang="cs-CZ" dirty="0" smtClean="0"/>
              <a:t>V oblasti obratníků </a:t>
            </a:r>
            <a:r>
              <a:rPr lang="cs-CZ" b="1" i="1" dirty="0" smtClean="0">
                <a:solidFill>
                  <a:srgbClr val="00B0F0"/>
                </a:solidFill>
              </a:rPr>
              <a:t>ochlazené vzduchové hmoty klesají k povrchu a vznikají zde </a:t>
            </a:r>
            <a:r>
              <a:rPr lang="cs-CZ" b="1" i="1" dirty="0" smtClean="0">
                <a:solidFill>
                  <a:srgbClr val="FF0000"/>
                </a:solidFill>
              </a:rPr>
              <a:t>subtropické pásy vysokého tlaku vzduchu</a:t>
            </a:r>
          </a:p>
          <a:p>
            <a:endParaRPr lang="cs-CZ" b="1" i="1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Chladný vzduch s minimem vodních par se   otepluje – jasné suché počasí – </a:t>
            </a:r>
            <a:r>
              <a:rPr lang="cs-CZ" b="1" i="1" dirty="0" smtClean="0">
                <a:solidFill>
                  <a:srgbClr val="FFC000"/>
                </a:solidFill>
              </a:rPr>
              <a:t>na pevninách vznik pouští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8467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i="1" dirty="0" smtClean="0">
                <a:solidFill>
                  <a:srgbClr val="FF0000"/>
                </a:solidFill>
              </a:rPr>
              <a:t>Všeobecná cirkulace atmosféry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066800"/>
            <a:ext cx="8229600" cy="556260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Ze </a:t>
            </a:r>
            <a:r>
              <a:rPr lang="cs-CZ" b="1" i="1" dirty="0" smtClean="0">
                <a:solidFill>
                  <a:srgbClr val="FFC000"/>
                </a:solidFill>
              </a:rPr>
              <a:t>subtropických TV </a:t>
            </a:r>
            <a:r>
              <a:rPr lang="cs-CZ" dirty="0" smtClean="0"/>
              <a:t>vzduch proudí při zemském povrchu částečně na sever i na jih</a:t>
            </a:r>
          </a:p>
          <a:p>
            <a:endParaRPr lang="cs-CZ" dirty="0" smtClean="0"/>
          </a:p>
          <a:p>
            <a:r>
              <a:rPr lang="cs-CZ" b="1" i="1" dirty="0" smtClean="0">
                <a:solidFill>
                  <a:srgbClr val="FFC000"/>
                </a:solidFill>
              </a:rPr>
              <a:t>Stálé vzduchové proudy směřující k rovníku </a:t>
            </a:r>
            <a:r>
              <a:rPr lang="cs-CZ" dirty="0" smtClean="0"/>
              <a:t>         </a:t>
            </a:r>
            <a:r>
              <a:rPr lang="cs-CZ" b="1" i="1" dirty="0" smtClean="0">
                <a:solidFill>
                  <a:srgbClr val="FF0000"/>
                </a:solidFill>
              </a:rPr>
              <a:t>pasáty</a:t>
            </a:r>
          </a:p>
          <a:p>
            <a:endParaRPr lang="cs-CZ" dirty="0" smtClean="0"/>
          </a:p>
          <a:p>
            <a:r>
              <a:rPr lang="cs-CZ" dirty="0" smtClean="0"/>
              <a:t>Vlivem </a:t>
            </a:r>
            <a:r>
              <a:rPr lang="cs-CZ" dirty="0" err="1" smtClean="0"/>
              <a:t>Coriolisovy</a:t>
            </a:r>
            <a:r>
              <a:rPr lang="cs-CZ" dirty="0" smtClean="0"/>
              <a:t> síly vane ne severní polokouli  </a:t>
            </a:r>
            <a:r>
              <a:rPr lang="cs-CZ" b="1" i="1" dirty="0" smtClean="0">
                <a:solidFill>
                  <a:srgbClr val="00B0F0"/>
                </a:solidFill>
              </a:rPr>
              <a:t>SV pasát </a:t>
            </a:r>
            <a:r>
              <a:rPr lang="cs-CZ" dirty="0" smtClean="0"/>
              <a:t>a jižní </a:t>
            </a:r>
            <a:r>
              <a:rPr lang="cs-CZ" b="1" i="1" dirty="0" smtClean="0">
                <a:solidFill>
                  <a:srgbClr val="00B0F0"/>
                </a:solidFill>
              </a:rPr>
              <a:t>JV pasát</a:t>
            </a:r>
          </a:p>
          <a:p>
            <a:endParaRPr lang="cs-CZ" dirty="0" smtClean="0"/>
          </a:p>
          <a:p>
            <a:r>
              <a:rPr lang="cs-CZ" dirty="0" smtClean="0"/>
              <a:t>Pasáty vanoucí z pevniny jsou suché, pasáty vanoucí na břehy přinášejí pasátové deště</a:t>
            </a:r>
          </a:p>
          <a:p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2362200" y="3048000"/>
            <a:ext cx="685800" cy="2286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7773700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i="1" dirty="0" smtClean="0">
                <a:solidFill>
                  <a:srgbClr val="FF0000"/>
                </a:solidFill>
              </a:rPr>
              <a:t>Všeobecná cirkulace atmosféry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990600"/>
            <a:ext cx="8458200" cy="5562600"/>
          </a:xfrm>
        </p:spPr>
        <p:txBody>
          <a:bodyPr/>
          <a:lstStyle/>
          <a:p>
            <a:r>
              <a:rPr lang="cs-CZ" dirty="0" smtClean="0"/>
              <a:t>Část teplého vzduchu ze subtropických TV proudí k </a:t>
            </a:r>
            <a:r>
              <a:rPr lang="cs-CZ" b="1" i="1" dirty="0" smtClean="0">
                <a:solidFill>
                  <a:srgbClr val="00B0F0"/>
                </a:solidFill>
              </a:rPr>
              <a:t>pásu TN</a:t>
            </a:r>
            <a:r>
              <a:rPr lang="cs-CZ" dirty="0" smtClean="0"/>
              <a:t>, </a:t>
            </a:r>
            <a:r>
              <a:rPr lang="cs-CZ" b="1" i="1" dirty="0" smtClean="0">
                <a:solidFill>
                  <a:srgbClr val="FFC000"/>
                </a:solidFill>
              </a:rPr>
              <a:t>které jsou podél </a:t>
            </a:r>
            <a:r>
              <a:rPr lang="cs-CZ" b="1" i="1" dirty="0" smtClean="0">
                <a:solidFill>
                  <a:srgbClr val="00B0F0"/>
                </a:solidFill>
              </a:rPr>
              <a:t>polárních kruhů</a:t>
            </a:r>
          </a:p>
          <a:p>
            <a:endParaRPr lang="cs-CZ" dirty="0" smtClean="0"/>
          </a:p>
          <a:p>
            <a:r>
              <a:rPr lang="cs-CZ" dirty="0" smtClean="0"/>
              <a:t>Vlivem zemské rotace mají vzduchové hmoty na </a:t>
            </a:r>
            <a:r>
              <a:rPr lang="cs-CZ" b="1" i="1" dirty="0" smtClean="0">
                <a:solidFill>
                  <a:srgbClr val="FFC000"/>
                </a:solidFill>
              </a:rPr>
              <a:t>obou polokoulích západní směr</a:t>
            </a:r>
          </a:p>
          <a:p>
            <a:endParaRPr lang="cs-CZ" dirty="0" smtClean="0"/>
          </a:p>
          <a:p>
            <a:r>
              <a:rPr lang="cs-CZ" dirty="0" smtClean="0"/>
              <a:t>Nejvíce jsou tyto západní větry vyvinuty na jižní polokouli         převládá zde oceán     minimalizace rušícího vlivu pevniny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3200400" y="5181600"/>
            <a:ext cx="762000" cy="3048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7543800" y="5181600"/>
            <a:ext cx="685800" cy="3048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0289738"/>
      </p:ext>
    </p:extLst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9906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i="1" dirty="0" smtClean="0">
                <a:solidFill>
                  <a:srgbClr val="FF0000"/>
                </a:solidFill>
              </a:rPr>
              <a:t>Všeobecná cirkulace atmosféry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1447800"/>
            <a:ext cx="8686800" cy="5181600"/>
          </a:xfrm>
        </p:spPr>
        <p:txBody>
          <a:bodyPr/>
          <a:lstStyle/>
          <a:p>
            <a:r>
              <a:rPr lang="cs-CZ" dirty="0" smtClean="0"/>
              <a:t>V </a:t>
            </a:r>
            <a:r>
              <a:rPr lang="cs-CZ" b="1" i="1" dirty="0" smtClean="0">
                <a:solidFill>
                  <a:srgbClr val="FFC000"/>
                </a:solidFill>
              </a:rPr>
              <a:t>okolí zemských pólů se vytváří těžký studený </a:t>
            </a:r>
            <a:r>
              <a:rPr lang="cs-CZ" dirty="0" smtClean="0"/>
              <a:t>vzduch, který proudí </a:t>
            </a:r>
            <a:r>
              <a:rPr lang="cs-CZ" b="1" i="1" dirty="0" smtClean="0">
                <a:solidFill>
                  <a:srgbClr val="FFC000"/>
                </a:solidFill>
              </a:rPr>
              <a:t>do </a:t>
            </a:r>
            <a:r>
              <a:rPr lang="cs-CZ" b="1" i="1" dirty="0" smtClean="0">
                <a:solidFill>
                  <a:srgbClr val="00B0F0"/>
                </a:solidFill>
              </a:rPr>
              <a:t>oblasti TN </a:t>
            </a:r>
            <a:r>
              <a:rPr lang="cs-CZ" b="1" i="1" dirty="0" smtClean="0">
                <a:solidFill>
                  <a:srgbClr val="FFC000"/>
                </a:solidFill>
              </a:rPr>
              <a:t>na </a:t>
            </a:r>
            <a:r>
              <a:rPr lang="cs-CZ" b="1" i="1" dirty="0" smtClean="0">
                <a:solidFill>
                  <a:srgbClr val="00B0F0"/>
                </a:solidFill>
              </a:rPr>
              <a:t>polárních kruzích</a:t>
            </a:r>
          </a:p>
          <a:p>
            <a:endParaRPr lang="cs-CZ" dirty="0" smtClean="0"/>
          </a:p>
          <a:p>
            <a:r>
              <a:rPr lang="cs-CZ" dirty="0" smtClean="0"/>
              <a:t>Vlivem uchylující síly zemské rotace se na polárních mění ve </a:t>
            </a:r>
            <a:r>
              <a:rPr lang="cs-CZ" b="1" i="1" dirty="0" smtClean="0">
                <a:solidFill>
                  <a:srgbClr val="FFC000"/>
                </a:solidFill>
              </a:rPr>
              <a:t>stálý východní vítr</a:t>
            </a:r>
            <a:endParaRPr lang="cs-CZ" b="1" i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1407403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Earth Global Circulatio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9144000" cy="6825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27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1143000"/>
          </a:xfrm>
        </p:spPr>
        <p:txBody>
          <a:bodyPr/>
          <a:lstStyle/>
          <a:p>
            <a:pPr algn="ctr"/>
            <a:r>
              <a:rPr lang="cs-CZ" b="1" i="1" dirty="0" smtClean="0">
                <a:solidFill>
                  <a:srgbClr val="C00000"/>
                </a:solidFill>
              </a:rPr>
              <a:t>Monzun</a:t>
            </a:r>
            <a:endParaRPr lang="cs-CZ" b="1" i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066800"/>
            <a:ext cx="8458200" cy="5486400"/>
          </a:xfrm>
        </p:spPr>
        <p:txBody>
          <a:bodyPr>
            <a:normAutofit/>
          </a:bodyPr>
          <a:lstStyle/>
          <a:p>
            <a:r>
              <a:rPr lang="cs-CZ" dirty="0" smtClean="0"/>
              <a:t>je označení pro </a:t>
            </a:r>
            <a:r>
              <a:rPr lang="cs-CZ" b="1" i="1" dirty="0" smtClean="0">
                <a:solidFill>
                  <a:srgbClr val="FF0000"/>
                </a:solidFill>
              </a:rPr>
              <a:t>pravidelný vzdušný proud, který v některých částech světa mění směr se změnou ročního období</a:t>
            </a:r>
          </a:p>
          <a:p>
            <a:endParaRPr lang="cs-CZ" dirty="0" smtClean="0"/>
          </a:p>
          <a:p>
            <a:r>
              <a:rPr lang="cs-CZ" b="1" i="1" dirty="0" smtClean="0">
                <a:solidFill>
                  <a:srgbClr val="FFC000"/>
                </a:solidFill>
              </a:rPr>
              <a:t>V létě přináší vlhký vzduch z oceánu nad pevninu, a v zimě suchý vzduch z pevniny nad oceán </a:t>
            </a:r>
          </a:p>
          <a:p>
            <a:endParaRPr lang="cs-CZ" dirty="0" smtClean="0"/>
          </a:p>
          <a:p>
            <a:r>
              <a:rPr lang="cs-CZ" dirty="0" smtClean="0"/>
              <a:t>Monzuny se objevují v Africe, Asii, Severní Americe, ale </a:t>
            </a:r>
            <a:r>
              <a:rPr lang="cs-CZ" b="1" i="1" dirty="0" smtClean="0">
                <a:solidFill>
                  <a:srgbClr val="00B0F0"/>
                </a:solidFill>
              </a:rPr>
              <a:t>nikde nehrají tak důležitou roli, jako na Indickém subkontinentu</a:t>
            </a:r>
            <a:endParaRPr lang="cs-CZ" b="1" i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616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0"/>
            <a:ext cx="7467600" cy="990600"/>
          </a:xfrm>
        </p:spPr>
        <p:txBody>
          <a:bodyPr/>
          <a:lstStyle/>
          <a:p>
            <a:pPr algn="ctr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228600"/>
            <a:ext cx="8686800" cy="6477000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V důsledku </a:t>
            </a:r>
            <a:r>
              <a:rPr lang="cs-CZ" b="1" i="1" dirty="0" smtClean="0">
                <a:solidFill>
                  <a:srgbClr val="00B0F0"/>
                </a:solidFill>
              </a:rPr>
              <a:t>rychlejšího zahřívání pevniny oproti vodě</a:t>
            </a:r>
            <a:r>
              <a:rPr lang="cs-CZ" dirty="0" smtClean="0"/>
              <a:t>, je v květnu pevninská masa Asie až o 10 °C teplejší než Indický oceán</a:t>
            </a:r>
          </a:p>
          <a:p>
            <a:endParaRPr lang="cs-CZ" dirty="0" smtClean="0"/>
          </a:p>
          <a:p>
            <a:r>
              <a:rPr lang="cs-CZ" b="1" i="1" dirty="0" smtClean="0">
                <a:solidFill>
                  <a:srgbClr val="FFC000"/>
                </a:solidFill>
              </a:rPr>
              <a:t>Ohřátý vzduch nad pevninou stoupá a rozpíná se</a:t>
            </a:r>
          </a:p>
          <a:p>
            <a:endParaRPr lang="cs-CZ" dirty="0" smtClean="0"/>
          </a:p>
          <a:p>
            <a:r>
              <a:rPr lang="cs-CZ" dirty="0" smtClean="0"/>
              <a:t>Vytváří tak </a:t>
            </a:r>
            <a:r>
              <a:rPr lang="cs-CZ" b="1" i="1" dirty="0" smtClean="0">
                <a:solidFill>
                  <a:srgbClr val="FF0000"/>
                </a:solidFill>
              </a:rPr>
              <a:t>oblast tlakové níže</a:t>
            </a:r>
            <a:r>
              <a:rPr lang="cs-CZ" dirty="0" smtClean="0"/>
              <a:t>, </a:t>
            </a:r>
            <a:r>
              <a:rPr lang="cs-CZ" b="1" i="1" dirty="0" smtClean="0">
                <a:solidFill>
                  <a:srgbClr val="FFC000"/>
                </a:solidFill>
              </a:rPr>
              <a:t>která uvádí monzun do pohybu</a:t>
            </a:r>
          </a:p>
          <a:p>
            <a:endParaRPr lang="cs-CZ" dirty="0" smtClean="0"/>
          </a:p>
          <a:p>
            <a:r>
              <a:rPr lang="cs-CZ" dirty="0" smtClean="0"/>
              <a:t>Díky </a:t>
            </a:r>
            <a:r>
              <a:rPr lang="cs-CZ" b="1" i="1" dirty="0" smtClean="0">
                <a:solidFill>
                  <a:srgbClr val="FFC000"/>
                </a:solidFill>
              </a:rPr>
              <a:t>vyrovnání tlaku vzduchu, začne proudit nad pevninu chladný těžší vzduch z oceánu </a:t>
            </a:r>
          </a:p>
          <a:p>
            <a:endParaRPr lang="cs-CZ" dirty="0" smtClean="0"/>
          </a:p>
          <a:p>
            <a:r>
              <a:rPr lang="cs-CZ" dirty="0" smtClean="0"/>
              <a:t>Výpary mořské vody zvyšují jeho vlhkost, </a:t>
            </a:r>
            <a:r>
              <a:rPr lang="cs-CZ" b="1" i="1" dirty="0" smtClean="0">
                <a:solidFill>
                  <a:srgbClr val="FFC000"/>
                </a:solidFill>
              </a:rPr>
              <a:t>po dosažení pevniny vodní páry kondenzují a začíná pršet</a:t>
            </a:r>
          </a:p>
          <a:p>
            <a:endParaRPr lang="cs-CZ" dirty="0" smtClean="0"/>
          </a:p>
          <a:p>
            <a:r>
              <a:rPr lang="cs-CZ" dirty="0" smtClean="0"/>
              <a:t>Monzunová masa vzduchu odsouvá teplejší vzduch nad pevninou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615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Monsoon clouds Lucknow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0" y="0"/>
            <a:ext cx="83058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Monzunová oblačnost  v severní Indii</a:t>
            </a:r>
            <a:endParaRPr lang="cs-CZ" sz="32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5014283"/>
      </p:ext>
    </p:extLst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990600"/>
          </a:xfrm>
        </p:spPr>
        <p:txBody>
          <a:bodyPr/>
          <a:lstStyle/>
          <a:p>
            <a:pPr algn="ctr"/>
            <a:r>
              <a:rPr lang="cs-CZ" b="1" i="1" dirty="0" smtClean="0">
                <a:solidFill>
                  <a:srgbClr val="C00000"/>
                </a:solidFill>
              </a:rPr>
              <a:t>Monzun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914400"/>
            <a:ext cx="8458200" cy="5715000"/>
          </a:xfrm>
        </p:spPr>
        <p:txBody>
          <a:bodyPr>
            <a:normAutofit fontScale="92500" lnSpcReduction="10000"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V zimním období je tomu obráceně</a:t>
            </a:r>
          </a:p>
          <a:p>
            <a:endParaRPr lang="cs-CZ" dirty="0" smtClean="0"/>
          </a:p>
          <a:p>
            <a:r>
              <a:rPr lang="cs-CZ" b="1" i="1" dirty="0" smtClean="0">
                <a:solidFill>
                  <a:srgbClr val="00B0F0"/>
                </a:solidFill>
              </a:rPr>
              <a:t>Země se ochlazuje rychleji než oceán, takže monzun bez vlhkosti se žene z nitra kontinentu k moři</a:t>
            </a:r>
          </a:p>
          <a:p>
            <a:endParaRPr lang="cs-CZ" dirty="0" smtClean="0"/>
          </a:p>
          <a:p>
            <a:r>
              <a:rPr lang="cs-CZ" dirty="0" smtClean="0"/>
              <a:t>Pro Indii to znamená, že v době od října do května tu panuje </a:t>
            </a:r>
            <a:r>
              <a:rPr lang="cs-CZ" b="1" i="1" dirty="0" smtClean="0">
                <a:solidFill>
                  <a:srgbClr val="FFC000"/>
                </a:solidFill>
              </a:rPr>
              <a:t>stálé suché počasí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Monzuny do některých oblastí přinášejí až </a:t>
            </a:r>
            <a:r>
              <a:rPr lang="cs-CZ" b="1" i="1" dirty="0" smtClean="0">
                <a:solidFill>
                  <a:srgbClr val="00B050"/>
                </a:solidFill>
              </a:rPr>
              <a:t>extrémní množství srážek</a:t>
            </a:r>
            <a:r>
              <a:rPr lang="cs-CZ" dirty="0" smtClean="0"/>
              <a:t>, v některých částech </a:t>
            </a:r>
            <a:r>
              <a:rPr lang="cs-CZ" b="1" i="1" dirty="0" smtClean="0">
                <a:solidFill>
                  <a:srgbClr val="00B050"/>
                </a:solidFill>
              </a:rPr>
              <a:t>Indie nebo Bangladéše může roční úhrn srážek dosáhnout až 10 m (10000 mm)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83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010" name="Picture 2" descr="Soubor:India southwest summer monsoon onset map en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95600" y="0"/>
            <a:ext cx="6248400" cy="6889631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152400" y="304800"/>
            <a:ext cx="2667000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i="1" dirty="0" smtClean="0">
                <a:solidFill>
                  <a:srgbClr val="FFC000"/>
                </a:solidFill>
              </a:rPr>
              <a:t>Mapa označující nástup monzunů nad územím Indického subkontinentu</a:t>
            </a:r>
            <a:endParaRPr lang="cs-CZ" sz="2800" b="1" i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0006531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30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30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1143000"/>
          </a:xfrm>
        </p:spPr>
        <p:txBody>
          <a:bodyPr>
            <a:normAutofit/>
          </a:bodyPr>
          <a:lstStyle/>
          <a:p>
            <a:pPr algn="ctr"/>
            <a:r>
              <a:rPr lang="cs-CZ" b="1" i="1" dirty="0" smtClean="0">
                <a:solidFill>
                  <a:srgbClr val="FF0000"/>
                </a:solidFill>
              </a:rPr>
              <a:t>Vzduchové hmoty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990600"/>
            <a:ext cx="8686800" cy="586740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Jsou spousty vzduchu, které podle </a:t>
            </a:r>
            <a:r>
              <a:rPr lang="cs-CZ" b="1" i="1" dirty="0" smtClean="0">
                <a:solidFill>
                  <a:srgbClr val="FFC000"/>
                </a:solidFill>
              </a:rPr>
              <a:t>místa svého původu získaly stykem se zemským povrchem určité fyzikální vlastnosti </a:t>
            </a:r>
            <a:r>
              <a:rPr lang="cs-CZ" dirty="0" smtClean="0"/>
              <a:t>– zejména </a:t>
            </a:r>
            <a:r>
              <a:rPr lang="cs-CZ" b="1" i="1" dirty="0" smtClean="0">
                <a:solidFill>
                  <a:srgbClr val="00B0F0"/>
                </a:solidFill>
              </a:rPr>
              <a:t>teplotu a vlhkost</a:t>
            </a:r>
          </a:p>
          <a:p>
            <a:r>
              <a:rPr lang="cs-CZ" dirty="0" smtClean="0"/>
              <a:t>Podle geografického hlediska rozlišujeme </a:t>
            </a:r>
            <a:r>
              <a:rPr lang="cs-CZ" b="1" i="1" dirty="0" smtClean="0">
                <a:solidFill>
                  <a:srgbClr val="FF0000"/>
                </a:solidFill>
              </a:rPr>
              <a:t>4 základní typy:</a:t>
            </a:r>
          </a:p>
          <a:p>
            <a:pPr marL="550926" indent="-514350">
              <a:buFont typeface="+mj-lt"/>
              <a:buAutoNum type="arabicPeriod"/>
            </a:pPr>
            <a:r>
              <a:rPr lang="cs-CZ" b="1" i="1" dirty="0" smtClean="0">
                <a:solidFill>
                  <a:srgbClr val="00B050"/>
                </a:solidFill>
              </a:rPr>
              <a:t>Arktická</a:t>
            </a:r>
          </a:p>
          <a:p>
            <a:pPr marL="550926" indent="-514350">
              <a:buFont typeface="+mj-lt"/>
              <a:buAutoNum type="arabicPeriod"/>
            </a:pPr>
            <a:r>
              <a:rPr lang="cs-CZ" b="1" i="1" dirty="0" smtClean="0">
                <a:solidFill>
                  <a:srgbClr val="00B0F0"/>
                </a:solidFill>
              </a:rPr>
              <a:t>Polární, neboli mírných šířek</a:t>
            </a:r>
          </a:p>
          <a:p>
            <a:pPr marL="550926" indent="-514350">
              <a:buFont typeface="+mj-lt"/>
              <a:buAutoNum type="arabicPeriod"/>
            </a:pPr>
            <a:r>
              <a:rPr lang="cs-CZ" b="1" i="1" dirty="0" smtClean="0">
                <a:solidFill>
                  <a:srgbClr val="FFC000"/>
                </a:solidFill>
              </a:rPr>
              <a:t>Tropická</a:t>
            </a:r>
            <a:r>
              <a:rPr lang="cs-CZ" dirty="0" smtClean="0"/>
              <a:t> </a:t>
            </a:r>
          </a:p>
          <a:p>
            <a:pPr marL="550926" indent="-514350">
              <a:buFont typeface="+mj-lt"/>
              <a:buAutoNum type="arabicPeriod"/>
            </a:pPr>
            <a:r>
              <a:rPr lang="cs-CZ" b="1" i="1" dirty="0" smtClean="0">
                <a:solidFill>
                  <a:srgbClr val="002060"/>
                </a:solidFill>
              </a:rPr>
              <a:t>Rovníková </a:t>
            </a:r>
          </a:p>
          <a:p>
            <a:pPr marL="550926" indent="-514350"/>
            <a:r>
              <a:rPr lang="cs-CZ" dirty="0" smtClean="0"/>
              <a:t>Uvedené typy se ještě dělí na </a:t>
            </a:r>
            <a:r>
              <a:rPr lang="cs-CZ" b="1" i="1" dirty="0" smtClean="0">
                <a:solidFill>
                  <a:srgbClr val="FFC000"/>
                </a:solidFill>
              </a:rPr>
              <a:t>oceánské a pevninské</a:t>
            </a:r>
            <a:r>
              <a:rPr lang="cs-CZ" dirty="0" smtClean="0"/>
              <a:t> (podle místa vzniku)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2033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1143000"/>
          </a:xfrm>
        </p:spPr>
        <p:txBody>
          <a:bodyPr/>
          <a:lstStyle/>
          <a:p>
            <a:pPr algn="ctr"/>
            <a:r>
              <a:rPr lang="cs-CZ" b="1" i="1" dirty="0" smtClean="0">
                <a:solidFill>
                  <a:srgbClr val="FF0000"/>
                </a:solidFill>
              </a:rPr>
              <a:t>Vzduchové hmoty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3000"/>
            <a:ext cx="8305800" cy="5410200"/>
          </a:xfrm>
        </p:spPr>
        <p:txBody>
          <a:bodyPr>
            <a:normAutofit fontScale="92500"/>
          </a:bodyPr>
          <a:lstStyle/>
          <a:p>
            <a:r>
              <a:rPr lang="cs-CZ" b="1" i="1" dirty="0" smtClean="0">
                <a:solidFill>
                  <a:srgbClr val="FFC000"/>
                </a:solidFill>
              </a:rPr>
              <a:t>V případě postupu vzduchové hmoty do teplejšího prostředí – teplá vzduchová hmota</a:t>
            </a:r>
          </a:p>
          <a:p>
            <a:endParaRPr lang="cs-CZ" dirty="0" smtClean="0"/>
          </a:p>
          <a:p>
            <a:r>
              <a:rPr lang="cs-CZ" dirty="0" smtClean="0"/>
              <a:t>Opakem je </a:t>
            </a:r>
            <a:r>
              <a:rPr lang="cs-CZ" b="1" i="1" dirty="0" smtClean="0">
                <a:solidFill>
                  <a:srgbClr val="FFC000"/>
                </a:solidFill>
              </a:rPr>
              <a:t>studená vzduchová hmota</a:t>
            </a:r>
          </a:p>
          <a:p>
            <a:endParaRPr lang="cs-CZ" dirty="0" smtClean="0"/>
          </a:p>
          <a:p>
            <a:r>
              <a:rPr lang="cs-CZ" b="1" i="1" dirty="0" smtClean="0">
                <a:solidFill>
                  <a:srgbClr val="00B0F0"/>
                </a:solidFill>
              </a:rPr>
              <a:t>Vzduchové hmoty jsou od sebe odděleny úzkou přechodnou vrstvou  </a:t>
            </a:r>
            <a:r>
              <a:rPr lang="cs-CZ" dirty="0" smtClean="0"/>
              <a:t>- </a:t>
            </a:r>
            <a:r>
              <a:rPr lang="cs-CZ" b="1" i="1" dirty="0" smtClean="0">
                <a:solidFill>
                  <a:srgbClr val="FF0000"/>
                </a:solidFill>
              </a:rPr>
              <a:t>atmosférická fronta</a:t>
            </a:r>
          </a:p>
          <a:p>
            <a:endParaRPr lang="cs-CZ" dirty="0" smtClean="0"/>
          </a:p>
          <a:p>
            <a:r>
              <a:rPr lang="cs-CZ" dirty="0" smtClean="0"/>
              <a:t>Její šířka bývá několik desítek km a délka několik set km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5862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1143000"/>
          </a:xfrm>
        </p:spPr>
        <p:txBody>
          <a:bodyPr/>
          <a:lstStyle/>
          <a:p>
            <a:pPr algn="ctr"/>
            <a:r>
              <a:rPr lang="cs-CZ" b="1" i="1" dirty="0" smtClean="0">
                <a:solidFill>
                  <a:srgbClr val="FF0000"/>
                </a:solidFill>
              </a:rPr>
              <a:t>Vzduchové hmoty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990600"/>
            <a:ext cx="8534400" cy="5638800"/>
          </a:xfrm>
        </p:spPr>
        <p:txBody>
          <a:bodyPr>
            <a:normAutofit fontScale="92500" lnSpcReduction="20000"/>
          </a:bodyPr>
          <a:lstStyle/>
          <a:p>
            <a:r>
              <a:rPr lang="cs-CZ" b="1" i="1" dirty="0" smtClean="0">
                <a:solidFill>
                  <a:srgbClr val="FFFF00"/>
                </a:solidFill>
              </a:rPr>
              <a:t>Základní typy vzduchových hmot jsou oddělené arktickou, polární a tropickou frontou</a:t>
            </a:r>
          </a:p>
          <a:p>
            <a:endParaRPr lang="cs-CZ" dirty="0" smtClean="0"/>
          </a:p>
          <a:p>
            <a:pPr marL="550926" indent="-514350">
              <a:buFont typeface="+mj-lt"/>
              <a:buAutoNum type="arabicPeriod"/>
            </a:pPr>
            <a:r>
              <a:rPr lang="cs-CZ" b="1" i="1" dirty="0" smtClean="0">
                <a:solidFill>
                  <a:srgbClr val="00B0F0"/>
                </a:solidFill>
              </a:rPr>
              <a:t>Arktická fronta od sebe odděluje arktickou a polární vzduchovou hmotu</a:t>
            </a:r>
          </a:p>
          <a:p>
            <a:pPr marL="550926" indent="-514350">
              <a:buFont typeface="+mj-lt"/>
              <a:buAutoNum type="arabicPeriod"/>
            </a:pPr>
            <a:r>
              <a:rPr lang="cs-CZ" b="1" i="1" dirty="0" smtClean="0">
                <a:solidFill>
                  <a:srgbClr val="00B050"/>
                </a:solidFill>
              </a:rPr>
              <a:t>Polární fronta od sebe odděluje polární a tropickou vzduchovou hmotu</a:t>
            </a:r>
          </a:p>
          <a:p>
            <a:pPr marL="550926" indent="-514350">
              <a:buFont typeface="+mj-lt"/>
              <a:buAutoNum type="arabicPeriod"/>
            </a:pPr>
            <a:r>
              <a:rPr lang="cs-CZ" b="1" i="1" dirty="0" smtClean="0">
                <a:solidFill>
                  <a:srgbClr val="00B0F0"/>
                </a:solidFill>
              </a:rPr>
              <a:t>Tropická fronta od sebe odděluje tropickou a rovníkovou vzduchovou hmotu</a:t>
            </a:r>
          </a:p>
          <a:p>
            <a:pPr marL="550926" indent="-514350">
              <a:buFont typeface="+mj-lt"/>
              <a:buAutoNum type="arabicPeriod"/>
            </a:pPr>
            <a:endParaRPr lang="cs-CZ" dirty="0" smtClean="0"/>
          </a:p>
          <a:p>
            <a:pPr marL="550926" indent="-514350"/>
            <a:r>
              <a:rPr lang="cs-CZ" dirty="0" smtClean="0"/>
              <a:t>Vzduchové hmoty jsou v neustálém pohybu – s tím souvisí vznik, pohyb a zánik </a:t>
            </a:r>
            <a:r>
              <a:rPr lang="cs-CZ" b="1" i="1" dirty="0" smtClean="0">
                <a:solidFill>
                  <a:srgbClr val="FF0000"/>
                </a:solidFill>
              </a:rPr>
              <a:t>atmosférických front</a:t>
            </a:r>
            <a:endParaRPr lang="cs-CZ" b="1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5367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1143000"/>
          </a:xfrm>
        </p:spPr>
        <p:txBody>
          <a:bodyPr/>
          <a:lstStyle/>
          <a:p>
            <a:pPr algn="ctr"/>
            <a:r>
              <a:rPr lang="cs-CZ" b="1" i="1" dirty="0" smtClean="0">
                <a:solidFill>
                  <a:srgbClr val="FF0000"/>
                </a:solidFill>
              </a:rPr>
              <a:t>Atmosférické fronty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1066800"/>
            <a:ext cx="8610600" cy="5562600"/>
          </a:xfrm>
        </p:spPr>
        <p:txBody>
          <a:bodyPr/>
          <a:lstStyle/>
          <a:p>
            <a:r>
              <a:rPr lang="cs-CZ" dirty="0" smtClean="0"/>
              <a:t>Fronty mezi základními typy vzduchových hmot se nazývají hlavní atmosférické fronty</a:t>
            </a:r>
          </a:p>
          <a:p>
            <a:endParaRPr lang="cs-CZ" dirty="0" smtClean="0"/>
          </a:p>
          <a:p>
            <a:r>
              <a:rPr lang="cs-CZ" dirty="0" smtClean="0"/>
              <a:t>Vedle nich existují ještě </a:t>
            </a:r>
            <a:r>
              <a:rPr lang="cs-CZ" b="1" i="1" dirty="0" smtClean="0">
                <a:solidFill>
                  <a:srgbClr val="FF0000"/>
                </a:solidFill>
              </a:rPr>
              <a:t>podružné fronty</a:t>
            </a:r>
            <a:r>
              <a:rPr lang="cs-CZ" dirty="0" smtClean="0"/>
              <a:t>, </a:t>
            </a:r>
            <a:r>
              <a:rPr lang="cs-CZ" b="1" i="1" dirty="0" smtClean="0">
                <a:solidFill>
                  <a:srgbClr val="FFC000"/>
                </a:solidFill>
              </a:rPr>
              <a:t>které vznikají mezi teplotně rozdílnými částmi stejných vzduchových hmot</a:t>
            </a:r>
          </a:p>
          <a:p>
            <a:endParaRPr lang="cs-CZ" dirty="0" smtClean="0"/>
          </a:p>
          <a:p>
            <a:r>
              <a:rPr lang="cs-CZ" dirty="0" smtClean="0"/>
              <a:t>V případě postupu </a:t>
            </a:r>
            <a:r>
              <a:rPr lang="cs-CZ" b="1" i="1" dirty="0" smtClean="0">
                <a:solidFill>
                  <a:srgbClr val="FFC000"/>
                </a:solidFill>
              </a:rPr>
              <a:t>studené vzduchové hmoty do teplejší hovoříme o jejich styčné ploše jako o </a:t>
            </a:r>
            <a:r>
              <a:rPr lang="cs-CZ" b="1" i="1" dirty="0" smtClean="0">
                <a:solidFill>
                  <a:srgbClr val="00B0F0"/>
                </a:solidFill>
              </a:rPr>
              <a:t>studené frontě (SF) </a:t>
            </a:r>
            <a:r>
              <a:rPr lang="cs-CZ" dirty="0" smtClean="0"/>
              <a:t>a naopak </a:t>
            </a:r>
            <a:r>
              <a:rPr lang="cs-CZ" b="1" i="1" dirty="0" smtClean="0">
                <a:solidFill>
                  <a:srgbClr val="00B050"/>
                </a:solidFill>
              </a:rPr>
              <a:t>o teplé frontě (TF)</a:t>
            </a:r>
            <a:endParaRPr lang="cs-CZ" b="1" i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3433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Studena front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51520" y="188640"/>
            <a:ext cx="358784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Schéma studené fronty</a:t>
            </a:r>
          </a:p>
        </p:txBody>
      </p:sp>
    </p:spTree>
    <p:extLst>
      <p:ext uri="{BB962C8B-B14F-4D97-AF65-F5344CB8AC3E}">
        <p14:creationId xmlns:p14="http://schemas.microsoft.com/office/powerpoint/2010/main" val="2074383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1143000"/>
          </a:xfrm>
        </p:spPr>
        <p:txBody>
          <a:bodyPr/>
          <a:lstStyle/>
          <a:p>
            <a:pPr algn="ctr"/>
            <a:r>
              <a:rPr lang="cs-CZ" b="1" i="1" dirty="0" smtClean="0">
                <a:solidFill>
                  <a:srgbClr val="FF0000"/>
                </a:solidFill>
              </a:rPr>
              <a:t>Atmosférické fronty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90600"/>
            <a:ext cx="8382000" cy="5562600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Za TF se obvykle pohybuje SF</a:t>
            </a:r>
          </a:p>
          <a:p>
            <a:endParaRPr lang="cs-CZ" dirty="0" smtClean="0"/>
          </a:p>
          <a:p>
            <a:r>
              <a:rPr lang="cs-CZ" b="1" i="1" dirty="0" smtClean="0">
                <a:solidFill>
                  <a:srgbClr val="00B0F0"/>
                </a:solidFill>
              </a:rPr>
              <a:t>SF se pohybuje rychleji než TF – dochází k setkání obou front – tento proces se </a:t>
            </a:r>
            <a:r>
              <a:rPr lang="cs-CZ" b="1" i="1" dirty="0" smtClean="0">
                <a:solidFill>
                  <a:srgbClr val="FF0000"/>
                </a:solidFill>
              </a:rPr>
              <a:t>nazývá okluze</a:t>
            </a:r>
          </a:p>
          <a:p>
            <a:endParaRPr lang="cs-CZ" dirty="0" smtClean="0"/>
          </a:p>
          <a:p>
            <a:r>
              <a:rPr lang="cs-CZ" dirty="0" smtClean="0"/>
              <a:t>Setkávají se spolu dvě SF, jedna která ustupuje před TF, a druhá , která postupuje za SF</a:t>
            </a:r>
          </a:p>
          <a:p>
            <a:endParaRPr lang="cs-CZ" dirty="0" smtClean="0"/>
          </a:p>
          <a:p>
            <a:r>
              <a:rPr lang="cs-CZ" b="1" i="1" dirty="0" smtClean="0">
                <a:solidFill>
                  <a:srgbClr val="FFC000"/>
                </a:solidFill>
              </a:rPr>
              <a:t>Oblast styku dřívější teplé a studené fronty se nazývá </a:t>
            </a:r>
            <a:r>
              <a:rPr lang="cs-CZ" b="1" i="1" dirty="0" smtClean="0">
                <a:solidFill>
                  <a:srgbClr val="FF0000"/>
                </a:solidFill>
              </a:rPr>
              <a:t>okluzní fronta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6628" name="Picture 4" descr="Soubor:Warmfront no language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52600" y="1295400"/>
            <a:ext cx="5486400" cy="454126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28201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1143000"/>
          </a:xfrm>
        </p:spPr>
        <p:txBody>
          <a:bodyPr/>
          <a:lstStyle/>
          <a:p>
            <a:pPr algn="ctr"/>
            <a:r>
              <a:rPr lang="cs-CZ" b="1" i="1" dirty="0" smtClean="0">
                <a:solidFill>
                  <a:srgbClr val="FF0000"/>
                </a:solidFill>
              </a:rPr>
              <a:t>Atmosférické fronty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1524000"/>
            <a:ext cx="8610600" cy="5029200"/>
          </a:xfrm>
        </p:spPr>
        <p:txBody>
          <a:bodyPr/>
          <a:lstStyle/>
          <a:p>
            <a:r>
              <a:rPr lang="cs-CZ" dirty="0" smtClean="0"/>
              <a:t>Společným znakem všech atmosférických front je </a:t>
            </a:r>
            <a:r>
              <a:rPr lang="cs-CZ" b="1" i="1" dirty="0" smtClean="0">
                <a:solidFill>
                  <a:srgbClr val="FF0000"/>
                </a:solidFill>
              </a:rPr>
              <a:t>vytlačování teplého vzduchu do výšky </a:t>
            </a:r>
            <a:r>
              <a:rPr lang="cs-CZ" dirty="0" smtClean="0"/>
              <a:t>– </a:t>
            </a:r>
            <a:r>
              <a:rPr lang="cs-CZ" b="1" i="1" dirty="0" smtClean="0">
                <a:solidFill>
                  <a:srgbClr val="FFC000"/>
                </a:solidFill>
              </a:rPr>
              <a:t>jeho ochlazování </a:t>
            </a:r>
            <a:r>
              <a:rPr lang="cs-CZ" dirty="0" smtClean="0"/>
              <a:t>– </a:t>
            </a:r>
            <a:r>
              <a:rPr lang="cs-CZ" b="1" i="1" dirty="0" smtClean="0">
                <a:solidFill>
                  <a:srgbClr val="FFC000"/>
                </a:solidFill>
              </a:rPr>
              <a:t>kondenzace vodních par – atmosférické srážky</a:t>
            </a:r>
          </a:p>
          <a:p>
            <a:endParaRPr lang="cs-CZ" dirty="0" smtClean="0"/>
          </a:p>
          <a:p>
            <a:r>
              <a:rPr lang="cs-CZ" dirty="0" smtClean="0"/>
              <a:t>Na základě polohy a postupu atmosférických front lze </a:t>
            </a:r>
            <a:r>
              <a:rPr lang="cs-CZ" b="1" i="1" dirty="0" smtClean="0">
                <a:solidFill>
                  <a:srgbClr val="00B0F0"/>
                </a:solidFill>
              </a:rPr>
              <a:t>předpovídat počasí</a:t>
            </a:r>
            <a:endParaRPr lang="cs-CZ" b="1" i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3072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02" name="Picture 2" descr="Soubor:GOES 8 Spac025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" y="0"/>
            <a:ext cx="9161617" cy="68580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228600" y="4953000"/>
            <a:ext cx="4572000" cy="156966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b="1" i="1" dirty="0" smtClean="0">
                <a:solidFill>
                  <a:srgbClr val="FFC000"/>
                </a:solidFill>
              </a:rPr>
              <a:t>Meteorologická družice sloužící k určení hodnot, podle kterých lze předpovídat počasí</a:t>
            </a:r>
            <a:endParaRPr lang="cs-CZ" sz="2400" b="1" i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755280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4690" name="Picture 2" descr="Soubor:Radar na Praz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4572000" y="5288340"/>
            <a:ext cx="4572000" cy="156966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200" b="1" i="1" dirty="0" err="1" smtClean="0">
                <a:solidFill>
                  <a:srgbClr val="C00000"/>
                </a:solidFill>
              </a:rPr>
              <a:t>Meterologický</a:t>
            </a:r>
            <a:r>
              <a:rPr lang="cs-CZ" sz="3200" b="1" i="1" dirty="0" smtClean="0">
                <a:solidFill>
                  <a:srgbClr val="C00000"/>
                </a:solidFill>
              </a:rPr>
              <a:t> radar </a:t>
            </a:r>
            <a:r>
              <a:rPr lang="cs-CZ" sz="3200" b="1" i="1" dirty="0" smtClean="0">
                <a:solidFill>
                  <a:srgbClr val="FFC000"/>
                </a:solidFill>
              </a:rPr>
              <a:t>na vrchu Praha v Brdech</a:t>
            </a:r>
            <a:endParaRPr lang="cs-CZ" sz="3200" b="1" i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9364181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1143000"/>
          </a:xfrm>
        </p:spPr>
        <p:txBody>
          <a:bodyPr/>
          <a:lstStyle/>
          <a:p>
            <a:pPr algn="ctr"/>
            <a:r>
              <a:rPr lang="cs-CZ" b="1" i="1" dirty="0" smtClean="0">
                <a:solidFill>
                  <a:srgbClr val="FF0000"/>
                </a:solidFill>
              </a:rPr>
              <a:t>Tlakové útvary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990600"/>
            <a:ext cx="8686800" cy="586740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Teplý vzduch pronikající na sever a teplý na jih, odděluje fronta se zvlněným průběhem          vznik rozsáhlých tlakových útvarů</a:t>
            </a:r>
          </a:p>
          <a:p>
            <a:pPr marL="550926" indent="-514350">
              <a:buFont typeface="+mj-lt"/>
              <a:buAutoNum type="arabicPeriod"/>
            </a:pPr>
            <a:r>
              <a:rPr lang="cs-CZ" b="1" i="1" dirty="0" smtClean="0">
                <a:solidFill>
                  <a:srgbClr val="00B0F0"/>
                </a:solidFill>
              </a:rPr>
              <a:t>Tlakové níže (cyklony) - TN</a:t>
            </a:r>
          </a:p>
          <a:p>
            <a:pPr marL="550926" indent="-514350">
              <a:buFont typeface="+mj-lt"/>
              <a:buAutoNum type="arabicPeriod"/>
            </a:pPr>
            <a:r>
              <a:rPr lang="cs-CZ" b="1" i="1" dirty="0" smtClean="0">
                <a:solidFill>
                  <a:srgbClr val="00B050"/>
                </a:solidFill>
              </a:rPr>
              <a:t>Tlakové výše (anticyklony</a:t>
            </a:r>
            <a:r>
              <a:rPr lang="cs-CZ" dirty="0" smtClean="0">
                <a:solidFill>
                  <a:srgbClr val="00B050"/>
                </a:solidFill>
              </a:rPr>
              <a:t>) – TV</a:t>
            </a:r>
          </a:p>
          <a:p>
            <a:pPr marL="550926" indent="-514350">
              <a:buFont typeface="+mj-lt"/>
              <a:buAutoNum type="arabicPeriod"/>
            </a:pPr>
            <a:endParaRPr lang="cs-CZ" dirty="0" smtClean="0">
              <a:solidFill>
                <a:srgbClr val="00B050"/>
              </a:solidFill>
            </a:endParaRPr>
          </a:p>
          <a:p>
            <a:pPr marL="550926" indent="-514350"/>
            <a:r>
              <a:rPr lang="cs-CZ" dirty="0" smtClean="0"/>
              <a:t>TN mají teplejší lehčí vzduch a TV chladnější těžší vzduch</a:t>
            </a:r>
          </a:p>
          <a:p>
            <a:pPr marL="550926" indent="-514350"/>
            <a:r>
              <a:rPr lang="cs-CZ" dirty="0" smtClean="0"/>
              <a:t>Průměr těchto útvarů cca. 1 000 – 2 000 km</a:t>
            </a:r>
          </a:p>
          <a:p>
            <a:pPr marL="550926" indent="-514350"/>
            <a:r>
              <a:rPr lang="cs-CZ" dirty="0" smtClean="0"/>
              <a:t>Typické pro </a:t>
            </a:r>
            <a:r>
              <a:rPr lang="cs-CZ" b="1" i="1" dirty="0" smtClean="0">
                <a:solidFill>
                  <a:srgbClr val="FFC000"/>
                </a:solidFill>
              </a:rPr>
              <a:t>pásy mírných šířek </a:t>
            </a:r>
          </a:p>
          <a:p>
            <a:pPr marL="550926" indent="-514350"/>
            <a:r>
              <a:rPr lang="cs-CZ" dirty="0" smtClean="0"/>
              <a:t>Vlivem Z větrů (nejčastější v mírném pásu) se přemísťují TV a TN od Z k V a přináší </a:t>
            </a:r>
            <a:r>
              <a:rPr lang="cs-CZ" b="1" i="1" dirty="0" smtClean="0">
                <a:solidFill>
                  <a:srgbClr val="FFC000"/>
                </a:solidFill>
              </a:rPr>
              <a:t>výrazné změny v počasí</a:t>
            </a:r>
          </a:p>
          <a:p>
            <a:pPr marL="550926" indent="-514350"/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7010400" y="1524000"/>
            <a:ext cx="762000" cy="2286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7822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0"/>
            <a:ext cx="7467600" cy="1143000"/>
          </a:xfrm>
        </p:spPr>
        <p:txBody>
          <a:bodyPr/>
          <a:lstStyle/>
          <a:p>
            <a:pPr algn="ctr"/>
            <a:r>
              <a:rPr lang="cs-CZ" b="1" i="1" dirty="0" smtClean="0">
                <a:solidFill>
                  <a:srgbClr val="FF0000"/>
                </a:solidFill>
              </a:rPr>
              <a:t>Tlakové útvary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90600"/>
            <a:ext cx="8305800" cy="5638800"/>
          </a:xfrm>
        </p:spPr>
        <p:txBody>
          <a:bodyPr/>
          <a:lstStyle/>
          <a:p>
            <a:r>
              <a:rPr lang="cs-CZ" dirty="0" smtClean="0"/>
              <a:t>Pro střední Evropu jsou tyto pohyblivé TV a TN </a:t>
            </a:r>
            <a:r>
              <a:rPr lang="cs-CZ" b="1" i="1" dirty="0" smtClean="0">
                <a:solidFill>
                  <a:srgbClr val="FFC000"/>
                </a:solidFill>
              </a:rPr>
              <a:t>nejdůležitějším povětrnostním prvkem</a:t>
            </a:r>
          </a:p>
          <a:p>
            <a:endParaRPr lang="cs-CZ" dirty="0" smtClean="0"/>
          </a:p>
          <a:p>
            <a:r>
              <a:rPr lang="cs-CZ" dirty="0" smtClean="0"/>
              <a:t>Kromě těchto pohybujících se cyklon a anticyklon ovlivňují střední Evropu ještě </a:t>
            </a:r>
            <a:r>
              <a:rPr lang="cs-CZ" b="1" i="1" dirty="0" smtClean="0">
                <a:solidFill>
                  <a:srgbClr val="FF0000"/>
                </a:solidFill>
              </a:rPr>
              <a:t>tzv. stabilní cyklony a anticyklony:</a:t>
            </a:r>
          </a:p>
          <a:p>
            <a:pPr marL="550926" indent="-514350">
              <a:buFont typeface="+mj-lt"/>
              <a:buAutoNum type="arabicPeriod"/>
            </a:pPr>
            <a:r>
              <a:rPr lang="cs-CZ" b="1" i="1" dirty="0" smtClean="0">
                <a:solidFill>
                  <a:srgbClr val="92D050"/>
                </a:solidFill>
              </a:rPr>
              <a:t>Islandská TN</a:t>
            </a:r>
          </a:p>
          <a:p>
            <a:pPr marL="550926" indent="-514350">
              <a:buFont typeface="+mj-lt"/>
              <a:buAutoNum type="arabicPeriod"/>
            </a:pPr>
            <a:r>
              <a:rPr lang="cs-CZ" b="1" i="1" dirty="0" smtClean="0">
                <a:solidFill>
                  <a:srgbClr val="92D050"/>
                </a:solidFill>
              </a:rPr>
              <a:t>Azorská TV</a:t>
            </a:r>
          </a:p>
          <a:p>
            <a:pPr marL="550926" indent="-514350">
              <a:buFont typeface="+mj-lt"/>
              <a:buAutoNum type="arabicPeriod"/>
            </a:pPr>
            <a:r>
              <a:rPr lang="cs-CZ" b="1" i="1" dirty="0" smtClean="0">
                <a:solidFill>
                  <a:srgbClr val="92D050"/>
                </a:solidFill>
              </a:rPr>
              <a:t>Sezónní sibiřská TV (v zimním období)</a:t>
            </a:r>
          </a:p>
          <a:p>
            <a:pPr marL="550926" indent="-514350">
              <a:buFont typeface="+mj-lt"/>
              <a:buAutoNum type="arabicPeriod"/>
            </a:pPr>
            <a:r>
              <a:rPr lang="cs-CZ" b="1" i="1" dirty="0" smtClean="0">
                <a:solidFill>
                  <a:srgbClr val="92D050"/>
                </a:solidFill>
              </a:rPr>
              <a:t>Íránská TV (v letním období)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972862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7467600" cy="1143000"/>
          </a:xfrm>
        </p:spPr>
        <p:txBody>
          <a:bodyPr/>
          <a:lstStyle/>
          <a:p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91264" cy="5328592"/>
          </a:xfrm>
        </p:spPr>
        <p:txBody>
          <a:bodyPr>
            <a:normAutofit/>
          </a:bodyPr>
          <a:lstStyle/>
          <a:p>
            <a:pPr marL="36576" indent="0">
              <a:buNone/>
            </a:pPr>
            <a:r>
              <a:rPr lang="cs-CZ" sz="1900" u="sng" dirty="0"/>
              <a:t>Literatura:</a:t>
            </a:r>
          </a:p>
          <a:p>
            <a:pPr marL="36576" indent="0">
              <a:buNone/>
            </a:pPr>
            <a:r>
              <a:rPr lang="cs-CZ" sz="1900" dirty="0"/>
              <a:t>Bičík, I. et al. (2001): </a:t>
            </a:r>
            <a:r>
              <a:rPr lang="cs-CZ" sz="1900" i="1" dirty="0"/>
              <a:t>Příroda a lidé Země</a:t>
            </a:r>
            <a:r>
              <a:rPr lang="cs-CZ" sz="1900" dirty="0"/>
              <a:t>. Praha: Nakladatelství ČGS.</a:t>
            </a:r>
          </a:p>
          <a:p>
            <a:pPr marL="36576" indent="0">
              <a:buNone/>
            </a:pPr>
            <a:r>
              <a:rPr lang="cs-CZ" sz="1900" dirty="0" err="1"/>
              <a:t>Kašparovský</a:t>
            </a:r>
            <a:r>
              <a:rPr lang="cs-CZ" sz="1900" dirty="0"/>
              <a:t>, K. (1999): Zeměpis I v kostce. Havlíčkův Brod: Fragment.</a:t>
            </a:r>
          </a:p>
          <a:p>
            <a:pPr marL="36576" indent="0">
              <a:buNone/>
            </a:pPr>
            <a:r>
              <a:rPr lang="cs-CZ" sz="1900" dirty="0" err="1"/>
              <a:t>Kašparovský</a:t>
            </a:r>
            <a:r>
              <a:rPr lang="cs-CZ" sz="1900" dirty="0"/>
              <a:t>, K</a:t>
            </a:r>
            <a:r>
              <a:rPr lang="cs-CZ" sz="1900" dirty="0" smtClean="0"/>
              <a:t>. (2008): </a:t>
            </a:r>
            <a:r>
              <a:rPr lang="cs-CZ" sz="1900" dirty="0"/>
              <a:t>Zeměpis I v kostce. </a:t>
            </a:r>
            <a:r>
              <a:rPr lang="cs-CZ" sz="1900" dirty="0" smtClean="0"/>
              <a:t>Praha: Fragment.</a:t>
            </a:r>
            <a:endParaRPr lang="cs-CZ" sz="1900" dirty="0"/>
          </a:p>
          <a:p>
            <a:pPr marL="36576" indent="0">
              <a:buNone/>
            </a:pPr>
            <a:endParaRPr lang="cs-CZ" sz="1900" dirty="0"/>
          </a:p>
          <a:p>
            <a:pPr marL="36576" indent="0">
              <a:buNone/>
            </a:pPr>
            <a:r>
              <a:rPr lang="cs-CZ" sz="1900" u="sng" dirty="0"/>
              <a:t>Internetové zdroje</a:t>
            </a:r>
            <a:r>
              <a:rPr lang="cs-CZ" sz="1900" u="sng" dirty="0" smtClean="0"/>
              <a:t>:</a:t>
            </a:r>
          </a:p>
          <a:p>
            <a:pPr marL="36576" indent="0">
              <a:buNone/>
            </a:pP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cs.wikipedia.org/wiki/V%C5%A1eobecn%C3%A1_cirkulace_atmosf%C3%A9ry</a:t>
            </a:r>
            <a:endParaRPr lang="cs-CZ" sz="2000" dirty="0" smtClean="0"/>
          </a:p>
          <a:p>
            <a:pPr marL="36576" indent="0">
              <a:buNone/>
            </a:pPr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cs.wikipedia.org/wiki/Monzun</a:t>
            </a:r>
            <a:endParaRPr lang="cs-CZ" sz="2000" dirty="0" smtClean="0"/>
          </a:p>
          <a:p>
            <a:pPr marL="36576" indent="0">
              <a:buNone/>
            </a:pPr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cs.wikipedia.org/wiki/Atmosf%C3%A9rick%C3%A1_fronta</a:t>
            </a:r>
            <a:endParaRPr lang="cs-CZ" sz="2000" dirty="0" smtClean="0"/>
          </a:p>
          <a:p>
            <a:pPr marL="36576" indent="0">
              <a:buNone/>
            </a:pPr>
            <a:r>
              <a:rPr lang="cs-CZ" sz="2000" dirty="0">
                <a:hlinkClick r:id="rId5"/>
              </a:rPr>
              <a:t>http://cs.wikipedia.org/wiki/Tepl%C3%A1_fronta</a:t>
            </a:r>
            <a:endParaRPr lang="cs-CZ" sz="1900" u="sng" dirty="0"/>
          </a:p>
          <a:p>
            <a:pPr marL="36576" indent="0">
              <a:buNone/>
            </a:pPr>
            <a:r>
              <a:rPr lang="cs-CZ" sz="1800" dirty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cs.wikipedia.org/wiki/Studen%C3%A1_fronta</a:t>
            </a:r>
            <a:endParaRPr lang="cs-CZ" sz="1800" dirty="0" smtClean="0"/>
          </a:p>
          <a:p>
            <a:pPr marL="36576" indent="0">
              <a:buNone/>
            </a:pPr>
            <a:endParaRPr lang="cs-CZ" sz="1800" u="sng" dirty="0"/>
          </a:p>
        </p:txBody>
      </p:sp>
    </p:spTree>
    <p:extLst>
      <p:ext uri="{BB962C8B-B14F-4D97-AF65-F5344CB8AC3E}">
        <p14:creationId xmlns:p14="http://schemas.microsoft.com/office/powerpoint/2010/main" val="658792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7467600" cy="1052736"/>
          </a:xfrm>
        </p:spPr>
        <p:txBody>
          <a:bodyPr/>
          <a:lstStyle/>
          <a:p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147248" cy="5184576"/>
          </a:xfrm>
        </p:spPr>
        <p:txBody>
          <a:bodyPr>
            <a:normAutofit/>
          </a:bodyPr>
          <a:lstStyle/>
          <a:p>
            <a:pPr marL="36576" indent="0">
              <a:buNone/>
            </a:pPr>
            <a:r>
              <a:rPr lang="cs-CZ" sz="1800" u="sng" dirty="0"/>
              <a:t>Obrazové materiály:</a:t>
            </a:r>
          </a:p>
          <a:p>
            <a:pPr marL="36576" indent="0">
              <a:buNone/>
            </a:pPr>
            <a:r>
              <a:rPr lang="cs-CZ" sz="1800" dirty="0"/>
              <a:t>NASA.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</a:t>
            </a:r>
            <a:r>
              <a:rPr lang="cs-CZ" sz="1800" dirty="0" smtClean="0"/>
              <a:t>24.10.2012]. </a:t>
            </a:r>
            <a:r>
              <a:rPr lang="cs-CZ" sz="1800" dirty="0"/>
              <a:t>Dostupný na WWW: </a:t>
            </a: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cs.wikipedia.org/wiki/Soubor:Earth_Global_Circulation.jpg</a:t>
            </a:r>
            <a:endParaRPr lang="cs-CZ" sz="1800" dirty="0" smtClean="0"/>
          </a:p>
          <a:p>
            <a:pPr marL="36576" indent="0">
              <a:buNone/>
            </a:pPr>
            <a:r>
              <a:rPr lang="cs-CZ" sz="1800" dirty="0" smtClean="0"/>
              <a:t>SUNNYORAISH </a:t>
            </a:r>
            <a:r>
              <a:rPr lang="cs-CZ" sz="1800" dirty="0"/>
              <a:t>AT EN.WIKIPEDIA.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</a:t>
            </a:r>
            <a:r>
              <a:rPr lang="cs-CZ" sz="1800" dirty="0"/>
              <a:t>24.10.2012]. </a:t>
            </a:r>
            <a:r>
              <a:rPr lang="cs-CZ" sz="1800" dirty="0"/>
              <a:t>Dostupný na WWW: </a:t>
            </a: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cs.wikipedia.org/wiki/Soubor:Monsoon_clouds_Lucknow.JPG</a:t>
            </a:r>
            <a:r>
              <a:rPr lang="cs-CZ" sz="1800" dirty="0" smtClean="0"/>
              <a:t> </a:t>
            </a:r>
          </a:p>
          <a:p>
            <a:pPr marL="36576" indent="0">
              <a:buNone/>
            </a:pPr>
            <a:r>
              <a:rPr lang="cs-CZ" sz="1800" dirty="0" smtClean="0"/>
              <a:t>SARAVASK</a:t>
            </a:r>
            <a:r>
              <a:rPr lang="cs-CZ" sz="1800" dirty="0"/>
              <a:t>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</a:t>
            </a:r>
            <a:r>
              <a:rPr lang="cs-CZ" sz="1800" dirty="0"/>
              <a:t>24.10.2012]. </a:t>
            </a:r>
            <a:r>
              <a:rPr lang="cs-CZ" sz="1800" dirty="0"/>
              <a:t>Dostupný na WWW: </a:t>
            </a: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cs.wikipedia.org/wiki/Soubor:India_southwest_summer_monsoon_onset_map_en.svg</a:t>
            </a:r>
            <a:r>
              <a:rPr lang="cs-CZ" sz="1800" dirty="0" smtClean="0"/>
              <a:t> </a:t>
            </a:r>
          </a:p>
          <a:p>
            <a:pPr marL="36576" indent="0">
              <a:buNone/>
            </a:pPr>
            <a:r>
              <a:rPr lang="cs-CZ" sz="1800" dirty="0"/>
              <a:t>MOUAGIP.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</a:t>
            </a:r>
            <a:r>
              <a:rPr lang="cs-CZ" sz="1800" dirty="0"/>
              <a:t>24.10.2012]. </a:t>
            </a:r>
            <a:r>
              <a:rPr lang="cs-CZ" sz="1800" dirty="0"/>
              <a:t>Dostupný na WWW: </a:t>
            </a:r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cs.wikipedia.org/wiki/Soubor:Warmfront_no_language.svg</a:t>
            </a:r>
            <a:r>
              <a:rPr lang="cs-CZ" sz="1800" dirty="0" smtClean="0"/>
              <a:t> </a:t>
            </a:r>
          </a:p>
          <a:p>
            <a:pPr marL="36576" indent="0">
              <a:buNone/>
            </a:pPr>
            <a:r>
              <a:rPr lang="en-US" sz="1800" dirty="0"/>
              <a:t>FLYING AT CS.WIKIPEDI. </a:t>
            </a:r>
            <a:r>
              <a:rPr lang="en-US" sz="1800" i="1" dirty="0" err="1"/>
              <a:t>wikipedia</a:t>
            </a:r>
            <a:r>
              <a:rPr lang="en-US" sz="1800" dirty="0"/>
              <a:t> [online]. [cit. </a:t>
            </a:r>
            <a:r>
              <a:rPr lang="cs-CZ" sz="1800" dirty="0"/>
              <a:t>24.10.2012</a:t>
            </a:r>
            <a:r>
              <a:rPr lang="en-US" sz="1800" dirty="0" smtClean="0"/>
              <a:t>]. </a:t>
            </a:r>
            <a:r>
              <a:rPr lang="en-US" sz="1800" dirty="0" err="1"/>
              <a:t>Dostupný</a:t>
            </a:r>
            <a:r>
              <a:rPr lang="en-US" sz="1800" dirty="0"/>
              <a:t> </a:t>
            </a:r>
            <a:r>
              <a:rPr lang="en-US" sz="1800" dirty="0" err="1"/>
              <a:t>na</a:t>
            </a:r>
            <a:r>
              <a:rPr lang="en-US" sz="1800" dirty="0"/>
              <a:t> WWW: </a:t>
            </a:r>
            <a:r>
              <a:rPr lang="en-US" sz="1800" dirty="0">
                <a:hlinkClick r:id="rId6"/>
              </a:rPr>
              <a:t>http://</a:t>
            </a:r>
            <a:r>
              <a:rPr lang="en-US" sz="1800" dirty="0" smtClean="0">
                <a:hlinkClick r:id="rId6"/>
              </a:rPr>
              <a:t>cs.wikipedia.org/wiki/Soubor:Studena_fronta.jpg</a:t>
            </a:r>
            <a:r>
              <a:rPr lang="cs-CZ" sz="1800" dirty="0" smtClean="0"/>
              <a:t> </a:t>
            </a:r>
            <a:r>
              <a:rPr lang="en-US" sz="1800" dirty="0" smtClean="0"/>
              <a:t> </a:t>
            </a:r>
            <a:endParaRPr lang="cs-CZ" sz="1800" dirty="0" smtClean="0"/>
          </a:p>
          <a:p>
            <a:pPr marL="36576" indent="0">
              <a:buNone/>
            </a:pPr>
            <a:r>
              <a:rPr lang="cs-CZ" sz="1800" dirty="0"/>
              <a:t>NOAA PHOTO LIBRARY.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</a:t>
            </a:r>
            <a:r>
              <a:rPr lang="cs-CZ" sz="1800" dirty="0"/>
              <a:t>24.10.2012]. </a:t>
            </a:r>
            <a:r>
              <a:rPr lang="cs-CZ" sz="1800" dirty="0"/>
              <a:t>Dostupný na WWW: </a:t>
            </a:r>
            <a:r>
              <a:rPr lang="cs-CZ" sz="1800" dirty="0">
                <a:hlinkClick r:id="rId7"/>
              </a:rPr>
              <a:t>http://</a:t>
            </a:r>
            <a:r>
              <a:rPr lang="cs-CZ" sz="1800" dirty="0" smtClean="0">
                <a:hlinkClick r:id="rId7"/>
              </a:rPr>
              <a:t>cs.wikipedia.org/wiki/Soubor:GOES_8_Spac0255.jpg</a:t>
            </a:r>
            <a:r>
              <a:rPr lang="cs-CZ" sz="1800" dirty="0" smtClean="0"/>
              <a:t>  </a:t>
            </a:r>
          </a:p>
          <a:p>
            <a:pPr marL="36576" indent="0">
              <a:buNone/>
            </a:pPr>
            <a:r>
              <a:rPr lang="cs-CZ" sz="1800" dirty="0"/>
              <a:t>ME.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</a:t>
            </a:r>
            <a:r>
              <a:rPr lang="cs-CZ" sz="1800"/>
              <a:t>24.10.2012]. </a:t>
            </a:r>
            <a:r>
              <a:rPr lang="cs-CZ" sz="1800" dirty="0"/>
              <a:t>Dostupný na WWW: </a:t>
            </a:r>
            <a:r>
              <a:rPr lang="cs-CZ" sz="1800" dirty="0">
                <a:hlinkClick r:id="rId8"/>
              </a:rPr>
              <a:t>http://</a:t>
            </a:r>
            <a:r>
              <a:rPr lang="cs-CZ" sz="1800" dirty="0" smtClean="0">
                <a:hlinkClick r:id="rId8"/>
              </a:rPr>
              <a:t>cs.wikipedia.org/wiki/Soubor:Radar_na_Praze.jpg</a:t>
            </a:r>
            <a:r>
              <a:rPr lang="cs-CZ" sz="1800" dirty="0" smtClean="0"/>
              <a:t>  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429150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36</TotalTime>
  <Words>1139</Words>
  <Application>Microsoft Office PowerPoint</Application>
  <PresentationFormat>Předvádění na obrazovce (4:3)</PresentationFormat>
  <Paragraphs>163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Technický</vt:lpstr>
      <vt:lpstr>Prezentace aplikace PowerPoint</vt:lpstr>
      <vt:lpstr>Všeobecná cirkulace atmosféry</vt:lpstr>
      <vt:lpstr>Všeobecná cirkulace atmosféry</vt:lpstr>
      <vt:lpstr>Všeobecná cirkulace atmosféry</vt:lpstr>
      <vt:lpstr>Všeobecná cirkulace atmosféry</vt:lpstr>
      <vt:lpstr>Všeobecná cirkulace atmosféry</vt:lpstr>
      <vt:lpstr>Všeobecná cirkulace atmosféry</vt:lpstr>
      <vt:lpstr>Prezentace aplikace PowerPoint</vt:lpstr>
      <vt:lpstr>Monzun</vt:lpstr>
      <vt:lpstr>Prezentace aplikace PowerPoint</vt:lpstr>
      <vt:lpstr>Prezentace aplikace PowerPoint</vt:lpstr>
      <vt:lpstr>Monzun</vt:lpstr>
      <vt:lpstr>Prezentace aplikace PowerPoint</vt:lpstr>
      <vt:lpstr>Vzduchové hmoty</vt:lpstr>
      <vt:lpstr>Vzduchové hmoty</vt:lpstr>
      <vt:lpstr>Vzduchové hmoty</vt:lpstr>
      <vt:lpstr>Atmosférické fronty</vt:lpstr>
      <vt:lpstr>Prezentace aplikace PowerPoint</vt:lpstr>
      <vt:lpstr>Atmosférické fronty</vt:lpstr>
      <vt:lpstr>Atmosférické fronty</vt:lpstr>
      <vt:lpstr>Prezentace aplikace PowerPoint</vt:lpstr>
      <vt:lpstr>Prezentace aplikace PowerPoint</vt:lpstr>
      <vt:lpstr>Tlakové útvary</vt:lpstr>
      <vt:lpstr>Tlakové útvary</vt:lpstr>
      <vt:lpstr>Použité zdroje a literatura</vt:lpstr>
      <vt:lpstr>Použité zdroje a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Všeobecná cirkulace atmosféry</dc:title>
  <dc:creator>Kohoutek Jan</dc:creator>
  <cp:lastModifiedBy>Kohoutek Jan</cp:lastModifiedBy>
  <cp:revision>15</cp:revision>
  <dcterms:created xsi:type="dcterms:W3CDTF">2013-04-25T20:36:52Z</dcterms:created>
  <dcterms:modified xsi:type="dcterms:W3CDTF">2013-04-26T22:59:50Z</dcterms:modified>
</cp:coreProperties>
</file>