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92" r:id="rId13"/>
    <p:sldId id="268" r:id="rId14"/>
    <p:sldId id="269" r:id="rId15"/>
    <p:sldId id="270" r:id="rId16"/>
    <p:sldId id="271" r:id="rId17"/>
    <p:sldId id="272" r:id="rId18"/>
    <p:sldId id="273" r:id="rId19"/>
    <p:sldId id="279" r:id="rId20"/>
    <p:sldId id="274" r:id="rId21"/>
    <p:sldId id="275" r:id="rId22"/>
    <p:sldId id="280" r:id="rId23"/>
    <p:sldId id="276" r:id="rId24"/>
    <p:sldId id="277" r:id="rId25"/>
    <p:sldId id="278" r:id="rId26"/>
    <p:sldId id="281" r:id="rId27"/>
    <p:sldId id="282" r:id="rId28"/>
    <p:sldId id="284" r:id="rId29"/>
    <p:sldId id="285" r:id="rId30"/>
    <p:sldId id="286" r:id="rId31"/>
    <p:sldId id="291" r:id="rId32"/>
    <p:sldId id="290" r:id="rId33"/>
    <p:sldId id="293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8/8c/Jigokudani_hotspring_in_Nagano_Japan_001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6/6e/SuezCanal-EO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upload.wikimedia.org/wikipedia/commons/d/d8/Mediterranean_Sea_political_map-en.sv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7/75/Dalga_k%C4%B1ran.jpg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e/e6/Circular_Diffraction_Ripples_at_Point_Reyes_Lighthouse.jpg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cs.wikipedia.org/wiki/Soubor:P%C5%82ywy_morskie.sv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f/Bay_of_Fundy_Low_Tide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6/6f/Para_River.jp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upload.wikimedia.org/wikipedia/commons/9/93/Elevation.jp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upload.wikimedia.org/wikipedia/commons/3/32/Continental_shelf.pn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upload.wikimedia.org/wikipedia/commons/5/55/TideKraftwerk.jpg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hyperlink" Target="http://upload.wikimedia.org/wikipedia/commons/0/06/Corrientes-oceanicas.gif" TargetMode="Externa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o%C5%99sk%C3%A9_proudy" TargetMode="External"/><Relationship Id="rId3" Type="http://schemas.openxmlformats.org/officeDocument/2006/relationships/hyperlink" Target="http://cs.wikipedia.org/wiki/Oce%C3%A1ny" TargetMode="External"/><Relationship Id="rId7" Type="http://schemas.openxmlformats.org/officeDocument/2006/relationships/hyperlink" Target="http://cs.wikipedia.org/wiki/P%C5%99%C3%ADlivov%C3%A1_elektr%C3%A1rna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ar%C3%A1_(%C5%99eka)" TargetMode="External"/><Relationship Id="rId5" Type="http://schemas.openxmlformats.org/officeDocument/2006/relationships/hyperlink" Target="http://cs.wikipedia.org/wiki/Slapov%C3%A9_jevy" TargetMode="External"/><Relationship Id="rId4" Type="http://schemas.openxmlformats.org/officeDocument/2006/relationships/hyperlink" Target="http://cs.wikipedia.org/wiki/Mo%C5%99e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Wave_description.JPG" TargetMode="External"/><Relationship Id="rId3" Type="http://schemas.openxmlformats.org/officeDocument/2006/relationships/hyperlink" Target="http://cs.wikipedia.org/wiki/Soubor:Beehive_geyser.jpg" TargetMode="External"/><Relationship Id="rId7" Type="http://schemas.openxmlformats.org/officeDocument/2006/relationships/hyperlink" Target="http://cs.wikipedia.org/wiki/Soubor:Mediterranean_Sea_political_map-en.svg" TargetMode="External"/><Relationship Id="rId2" Type="http://schemas.openxmlformats.org/officeDocument/2006/relationships/hyperlink" Target="http://en.wikipedia.org/wiki/File:Jigokudani_hotspring_in_Nagano_Japan_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S_Navy_100718-N-1082Z-073_The_guided-missile_cruiser_USS_San_Jacinto_(CG_56)_and_the_amphibious_transport_dock_ship_USS_Mesa_Verde_(LPD_19)_pass_under_the_Egyptian-Japanese_Friendship_Bridge.jpg" TargetMode="External"/><Relationship Id="rId5" Type="http://schemas.openxmlformats.org/officeDocument/2006/relationships/hyperlink" Target="http://cs.wikipedia.org/wiki/Soubor:SuezCanal-EO.JPG" TargetMode="External"/><Relationship Id="rId4" Type="http://schemas.openxmlformats.org/officeDocument/2006/relationships/hyperlink" Target="http://cs.wikipedia.org/wiki/Soubor:Physical_world.jpg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ay_of_Fundy_Low_Tide.jpg" TargetMode="External"/><Relationship Id="rId3" Type="http://schemas.openxmlformats.org/officeDocument/2006/relationships/hyperlink" Target="http://cs.wikipedia.org/wiki/Soubor:Circular_Diffraction_Ripples_at_Point_Reyes_Lighthouse.jpg" TargetMode="External"/><Relationship Id="rId7" Type="http://schemas.openxmlformats.org/officeDocument/2006/relationships/hyperlink" Target="http://cs.wikipedia.org/wiki/Soubor:Bay_of_Fundy_High_Tide.jpg" TargetMode="External"/><Relationship Id="rId2" Type="http://schemas.openxmlformats.org/officeDocument/2006/relationships/hyperlink" Target="http://cs.wikipedia.org/wiki/Soubor:Dalga_k%C4%B1r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ide_over_4_m.png" TargetMode="External"/><Relationship Id="rId5" Type="http://schemas.openxmlformats.org/officeDocument/2006/relationships/hyperlink" Target="http://cs.wikipedia.org/wiki/Soubor:Para_River.jpg" TargetMode="External"/><Relationship Id="rId10" Type="http://schemas.openxmlformats.org/officeDocument/2006/relationships/hyperlink" Target="http://cs.wikipedia.org/wiki/Soubor:Corrientes-oceanicas.gif" TargetMode="External"/><Relationship Id="rId4" Type="http://schemas.openxmlformats.org/officeDocument/2006/relationships/hyperlink" Target="http://cs.wikipedia.org/wiki/Soubor:Shallow_water_wave.gif" TargetMode="External"/><Relationship Id="rId9" Type="http://schemas.openxmlformats.org/officeDocument/2006/relationships/hyperlink" Target="http://cs.wikipedia.org/wiki/Soubor:Continental_shelf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4211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Gymnázium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Tanvald, Školní 305,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Jan KOHOUTEK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Fyzická geografie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Hydrosféra – oběh vody, oceány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11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JK_FYZ_GEO_11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.11.2012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Kvinta – DUM obsahuje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nformace o přirozeném koloběhu vody v přírodě. V druhé části se pak věnuje oceánům, mořím a slapům v hydrosféře. 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Atlas Dnešní svět – strana 14 - 17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206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3923928" cy="504056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Hydrosféra – vodní obal naší planety – zahrnuje veškeré vodstvo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HS je určujícím (limitujícím) faktorem živých organismů pro život na Zemi!!!!!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Hydrosféra</a:t>
            </a:r>
            <a:endParaRPr lang="cs-CZ" dirty="0"/>
          </a:p>
        </p:txBody>
      </p:sp>
      <p:pic>
        <p:nvPicPr>
          <p:cNvPr id="2052" name="Picture 4" descr="Soubor:Jigokudani hotspring in Nagano Japan 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196752"/>
            <a:ext cx="4667672" cy="50669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01545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3898776" cy="554461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Skupenství</a:t>
            </a:r>
          </a:p>
          <a:p>
            <a:endParaRPr lang="cs-CZ" dirty="0" smtClean="0"/>
          </a:p>
          <a:p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základní kategorie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povrchová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podpovrchová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v atmosféře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v živých organismech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členění hydrosféry</a:t>
            </a:r>
            <a:endParaRPr lang="cs-CZ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oubor:Beehive geys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80728"/>
            <a:ext cx="39243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64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620688"/>
          <a:ext cx="8229600" cy="6009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4416"/>
                <a:gridCol w="2016224"/>
                <a:gridCol w="2468960"/>
              </a:tblGrid>
              <a:tr h="384628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Forma výskytu vody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Objem vody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smtClean="0"/>
                        <a:t>(km³)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Podíl z celkových zásob (%)</a:t>
                      </a:r>
                      <a:endParaRPr lang="cs-CZ" sz="1600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Světový oceán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1 338 000 </a:t>
                      </a:r>
                      <a:r>
                        <a:rPr lang="cs-CZ" sz="1600" b="1" dirty="0" err="1" smtClean="0"/>
                        <a:t>000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96,54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Podzemní vody celkem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23 400 000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1,69</a:t>
                      </a:r>
                      <a:endParaRPr lang="cs-CZ" sz="1600" b="1" dirty="0"/>
                    </a:p>
                  </a:txBody>
                  <a:tcPr/>
                </a:tc>
              </a:tr>
              <a:tr h="430292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 toho sladké</a:t>
                      </a:r>
                      <a:r>
                        <a:rPr lang="cs-CZ" sz="1600" b="1" baseline="0" dirty="0" smtClean="0"/>
                        <a:t> podzemní vody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10 530 000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0,76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Ledovce a stálá sněhová </a:t>
                      </a:r>
                      <a:r>
                        <a:rPr lang="cs-CZ" sz="1600" b="1" dirty="0" err="1" smtClean="0"/>
                        <a:t>sněhová</a:t>
                      </a:r>
                      <a:r>
                        <a:rPr lang="cs-CZ" sz="1600" b="1" dirty="0" smtClean="0"/>
                        <a:t> pokrývka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24 064 100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1,74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Půdní vody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16 500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0,001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Podzemní led, zmrzlé půdy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300 000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0,022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Jezera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176 400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0,013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Bažiny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11 470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0,0008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Vodní toky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2 120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0,0002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Umělé vodní nádrže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5 000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0,0004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Voda v organismech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1 120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0,0001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Atmosféra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12 900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0,001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Celkem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1 385 989 610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100</a:t>
                      </a:r>
                      <a:endParaRPr lang="cs-CZ" sz="1600" b="1" dirty="0"/>
                    </a:p>
                  </a:txBody>
                  <a:tcPr/>
                </a:tc>
              </a:tr>
              <a:tr h="384628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 toho sladké vody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35 119 610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2,53</a:t>
                      </a:r>
                      <a:endParaRPr lang="cs-CZ" sz="16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Rozložení vody na Zemi</a:t>
            </a:r>
            <a:endParaRPr lang="cs-CZ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7258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archarts of the distribution of water on Earth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5751" y="332656"/>
            <a:ext cx="7591209" cy="59766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4997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 oběhu dochází účinkem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energie, zemské gravitace a rotace Země </a:t>
            </a:r>
          </a:p>
          <a:p>
            <a:endParaRPr lang="cs-CZ" dirty="0" smtClean="0"/>
          </a:p>
          <a:p>
            <a:r>
              <a:rPr lang="cs-CZ" dirty="0" smtClean="0"/>
              <a:t>Voda se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vypařuje z oceánů, vodních toků a nádrží, ze zemského povrchu </a:t>
            </a:r>
            <a:r>
              <a:rPr lang="cs-CZ" dirty="0" smtClean="0"/>
              <a:t>(výpar, </a:t>
            </a:r>
            <a:r>
              <a:rPr lang="cs-CZ" b="1" i="1" dirty="0" smtClean="0">
                <a:solidFill>
                  <a:srgbClr val="FFC000"/>
                </a:solidFill>
              </a:rPr>
              <a:t>evaporace</a:t>
            </a:r>
            <a:r>
              <a:rPr lang="cs-CZ" dirty="0" smtClean="0"/>
              <a:t>) a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rostlin </a:t>
            </a:r>
            <a:r>
              <a:rPr lang="cs-CZ" dirty="0" smtClean="0"/>
              <a:t>(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transpirace </a:t>
            </a:r>
            <a:r>
              <a:rPr lang="cs-CZ" dirty="0" smtClean="0"/>
              <a:t>), dohromady se používá pojem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evapotranspirace</a:t>
            </a:r>
          </a:p>
          <a:p>
            <a:endParaRPr lang="cs-CZ" dirty="0" smtClean="0"/>
          </a:p>
          <a:p>
            <a:r>
              <a:rPr lang="cs-CZ" dirty="0" smtClean="0"/>
              <a:t>Vodní páry a drobounké kapičky vody v oblacích se pak v ovzduší pohybem vzduchových mas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způsobených nestejným zahříváním vzduchu nad pevninou a oceány i zemskou rotací neustále přemísťují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(cirkulace atmosféry)</a:t>
            </a:r>
            <a:endParaRPr lang="cs-CZ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22114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Oběh vody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749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58772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 </a:t>
            </a:r>
            <a:r>
              <a:rPr lang="cs-CZ" sz="28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kondenzaci</a:t>
            </a:r>
            <a:r>
              <a:rPr lang="cs-CZ" sz="2800" dirty="0" smtClean="0"/>
              <a:t> páry z ovzduší dopadá voda ve formě </a:t>
            </a:r>
            <a:r>
              <a:rPr lang="cs-CZ" sz="2800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srážek</a:t>
            </a:r>
            <a:r>
              <a:rPr lang="cs-CZ" sz="2800" dirty="0" smtClean="0"/>
              <a:t> na zemský povrch, zejména ve formě deště a sněhu</a:t>
            </a:r>
          </a:p>
          <a:p>
            <a:endParaRPr lang="cs-CZ" sz="2800" dirty="0" smtClean="0"/>
          </a:p>
          <a:p>
            <a:r>
              <a:rPr lang="cs-CZ" sz="2800" dirty="0" smtClean="0"/>
              <a:t>Zde se část vody hromadí a odtéká jako povrchová voda, vypařuje se zpět do ovzduší nebo se vsakuje pod zemský povrch a doplňuje zásoby </a:t>
            </a:r>
            <a:r>
              <a:rPr lang="cs-CZ" sz="28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podzemní vody (infiltrace) </a:t>
            </a:r>
          </a:p>
          <a:p>
            <a:endParaRPr lang="cs-CZ" sz="2800" dirty="0" smtClean="0">
              <a:solidFill>
                <a:schemeClr val="accent2"/>
              </a:solidFill>
            </a:endParaRPr>
          </a:p>
          <a:p>
            <a:r>
              <a:rPr lang="cs-CZ" sz="2800" dirty="0" smtClean="0"/>
              <a:t>Podzemní voda po určité době znovu vystupuje na povrch ve formě </a:t>
            </a:r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pramenů</a:t>
            </a:r>
            <a:r>
              <a:rPr lang="cs-CZ" sz="2800" dirty="0" smtClean="0"/>
              <a:t> nebo dotuje </a:t>
            </a:r>
            <a:r>
              <a:rPr lang="cs-CZ" sz="28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toky</a:t>
            </a:r>
            <a:endParaRPr lang="cs-CZ" sz="28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Oběh vody</a:t>
            </a:r>
            <a:endParaRPr lang="cs-CZ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3772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3970784" cy="2088232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oběh vody</a:t>
            </a:r>
          </a:p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 oběh vody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948" y="0"/>
            <a:ext cx="8229600" cy="778098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Oběh vody</a:t>
            </a:r>
            <a:endParaRPr lang="cs-CZ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Soubor:Physical worl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68961"/>
            <a:ext cx="8532440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83968" y="908720"/>
            <a:ext cx="4464496" cy="11757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79% vody do oceánu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21% bezodtoké oblasti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47664" y="2420888"/>
            <a:ext cx="664566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 pokrývá 71 % povrchu Země</a:t>
            </a:r>
          </a:p>
        </p:txBody>
      </p:sp>
    </p:spTree>
    <p:extLst>
      <p:ext uri="{BB962C8B-B14F-4D97-AF65-F5344CB8AC3E}">
        <p14:creationId xmlns:p14="http://schemas.microsoft.com/office/powerpoint/2010/main" val="3763221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Jan Kohoutek\Desktop\watercycleczechhig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1586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71%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celkové rozlohy Země</a:t>
            </a:r>
          </a:p>
          <a:p>
            <a:pPr algn="just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Nerovnoměrné rozložení           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sever. </a:t>
            </a:r>
            <a:r>
              <a:rPr lang="cs-CZ" b="1" i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61%</a:t>
            </a:r>
          </a:p>
          <a:p>
            <a:pPr algn="just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pol. 81%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oceánů = světový oceán</a:t>
            </a:r>
          </a:p>
          <a:p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rozlehlé plochy svět. oceánu prostírající se mezi kontinenty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menší části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 dosahu pevniny</a:t>
            </a:r>
          </a:p>
          <a:p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 </a:t>
            </a:r>
            <a:r>
              <a:rPr lang="cs-CZ" b="1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</a:t>
            </a:r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obklopena pevninou</a:t>
            </a:r>
          </a:p>
          <a:p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 </a:t>
            </a:r>
            <a:r>
              <a:rPr lang="cs-CZ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okrajová</a:t>
            </a:r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oddělena od oceánů ostrovy a poloostrovy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C00000"/>
                </a:solidFill>
              </a:rPr>
              <a:t>Oceány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906710" y="1700808"/>
            <a:ext cx="576064" cy="288032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906710" y="2204864"/>
            <a:ext cx="576064" cy="288032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9107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4762872" cy="5472608"/>
          </a:xfrm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Zálivy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menší části oceánu vnikající do pevniny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Průlivy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zúžené části moří mezi pevninou, souší a ostrovy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Průplav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vytvořen člověkem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778098"/>
          </a:xfrm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Oceány</a:t>
            </a:r>
            <a:endParaRPr lang="cs-CZ" i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2530" name="Picture 2" descr="Soubor:SuezCanal-E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908720"/>
            <a:ext cx="3240360" cy="560231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146827" y="260648"/>
            <a:ext cx="1711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Suezský průplav</a:t>
            </a:r>
          </a:p>
        </p:txBody>
      </p:sp>
    </p:spTree>
    <p:extLst>
      <p:ext uri="{BB962C8B-B14F-4D97-AF65-F5344CB8AC3E}">
        <p14:creationId xmlns:p14="http://schemas.microsoft.com/office/powerpoint/2010/main" val="246499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US Navy 100718-N-1082Z-073 The guided-missile cruiser USS San Jacinto (CG 56) and the amphibious transport dock ship USS Mesa Verde (LPD 19) pass under the Egyptian-Japanese Friendship Brid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38"/>
            <a:ext cx="9144000" cy="685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260648"/>
            <a:ext cx="1711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Suezský průplav</a:t>
            </a:r>
          </a:p>
        </p:txBody>
      </p:sp>
    </p:spTree>
    <p:extLst>
      <p:ext uri="{BB962C8B-B14F-4D97-AF65-F5344CB8AC3E}">
        <p14:creationId xmlns:p14="http://schemas.microsoft.com/office/powerpoint/2010/main" val="306241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Mediterranean Sea political map-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44666" y="5805264"/>
            <a:ext cx="507844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Mediterranean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8428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712968" cy="5904656"/>
          </a:xfrm>
        </p:spPr>
        <p:txBody>
          <a:bodyPr>
            <a:normAutofit fontScale="85000" lnSpcReduction="10000"/>
          </a:bodyPr>
          <a:lstStyle/>
          <a:p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Salinita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množství rozpuštěných látek  v 1 kg mořské vody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Chloridy 88%, sírany 10,8%, uhličitany 0,3%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Promile – 1 desetina % - to znamená že….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1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‰ =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/1000 = 0,1%</a:t>
            </a: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Ø salinita je 35 ‰</a:t>
            </a: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Značné rozdíly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moře mírných a tropických šířek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soli v některých mořích: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Rudé moře - 42 g/l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Středozemní moře - 38 g/l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Černé moře - 19 g/l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Baltické moře - 4 g/l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Oceány</a:t>
            </a:r>
            <a:endParaRPr lang="cs-CZ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841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 lnSpcReduction="10000"/>
          </a:bodyPr>
          <a:lstStyle/>
          <a:p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pohlcováním světelných paprsků, plankton, hloubka 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 Žluté moře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teplota, salinita, tlak (max. polární moře)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sluneční záření, zásobárna tepla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 ovlivňuje teplotní režim atmosféry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Pásovité rozložení teplot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Ø 17°C, Tichý oceán 19°C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C00000"/>
                </a:solidFill>
              </a:rPr>
              <a:t>Oceány</a:t>
            </a:r>
            <a:endParaRPr lang="cs-CZ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180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4401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Přenos tepla ve vertikálním směru             </a:t>
            </a:r>
            <a:r>
              <a:rPr lang="cs-CZ" b="1" i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konvekční proudění          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teplejší voda s vyšším  s vyšším obsahem solí klesá do větších hloubek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Mořské pánve 0°- 2°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malé výkyvy do 200 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 -1,9°  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Útvary: tabulový led, návrše, led. hory (až 100 m)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Brakická voda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ústí řek, vrstva sladké vody na slané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/>
          <a:lstStyle/>
          <a:p>
            <a:r>
              <a:rPr lang="cs-CZ" i="1" dirty="0" smtClean="0">
                <a:solidFill>
                  <a:srgbClr val="C00000"/>
                </a:solidFill>
              </a:rPr>
              <a:t>Oceány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355976" y="1772816"/>
            <a:ext cx="690376" cy="19660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43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Mořské dmutí </a:t>
            </a:r>
            <a:r>
              <a:rPr lang="cs-CZ" dirty="0" smtClean="0"/>
              <a:t>– příliv a odliv</a:t>
            </a:r>
          </a:p>
          <a:p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Vlnění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– eolická činnost (Balt 5m, </a:t>
            </a:r>
            <a:r>
              <a:rPr lang="cs-CZ" dirty="0" err="1" smtClean="0"/>
              <a:t>Atl</a:t>
            </a:r>
            <a:r>
              <a:rPr lang="cs-CZ" dirty="0" smtClean="0"/>
              <a:t>. 25m)</a:t>
            </a:r>
          </a:p>
          <a:p>
            <a:r>
              <a:rPr lang="cs-CZ" dirty="0" smtClean="0"/>
              <a:t>Kruhové dráhy – orbity</a:t>
            </a:r>
          </a:p>
          <a:p>
            <a:r>
              <a:rPr lang="cs-CZ" dirty="0" smtClean="0"/>
              <a:t>Hřbet a </a:t>
            </a:r>
            <a:r>
              <a:rPr lang="cs-CZ" dirty="0" err="1" smtClean="0"/>
              <a:t>vpadlina</a:t>
            </a:r>
            <a:r>
              <a:rPr lang="cs-CZ" dirty="0" smtClean="0"/>
              <a:t> (důl)</a:t>
            </a:r>
          </a:p>
          <a:p>
            <a:r>
              <a:rPr lang="cs-CZ" b="1" i="1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Příboj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– nárazy vln na pobřeží, modelace pobřeží</a:t>
            </a:r>
          </a:p>
          <a:p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Tsunami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–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vlny vyvolané zemětřesením, nebo sopečnou činností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Pohyby mořské vody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4098" name="Picture 2" descr="Soubor:Wave descrip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60848"/>
            <a:ext cx="7600950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Shallow water wave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41" y="5633864"/>
            <a:ext cx="81492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213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Soubor:Dalga kıra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45172"/>
            <a:ext cx="9144000" cy="6903171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23528" y="0"/>
            <a:ext cx="162095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Příboj</a:t>
            </a:r>
            <a:endParaRPr lang="cs-CZ" sz="40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65095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Circular Diffraction Ripples at Point Reyes Lighthous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9363"/>
            <a:ext cx="9144000" cy="6828637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2" name="Obdélník 1"/>
          <p:cNvSpPr/>
          <p:nvPr/>
        </p:nvSpPr>
        <p:spPr>
          <a:xfrm>
            <a:off x="179512" y="5953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Refrakce vln – vlny se natáčejí směrem k pobřeží; v tomto případě jde o výběžek, takže vlny mají téměř kruhový tvar</a:t>
            </a:r>
          </a:p>
        </p:txBody>
      </p:sp>
      <p:sp>
        <p:nvSpPr>
          <p:cNvPr id="5" name="Volný tvar 4"/>
          <p:cNvSpPr/>
          <p:nvPr/>
        </p:nvSpPr>
        <p:spPr>
          <a:xfrm>
            <a:off x="704147" y="2937164"/>
            <a:ext cx="8232035" cy="3699163"/>
          </a:xfrm>
          <a:custGeom>
            <a:avLst/>
            <a:gdLst>
              <a:gd name="connsiteX0" fmla="*/ 8232035 w 8232035"/>
              <a:gd name="connsiteY0" fmla="*/ 0 h 3699163"/>
              <a:gd name="connsiteX1" fmla="*/ 6818871 w 8232035"/>
              <a:gd name="connsiteY1" fmla="*/ 27709 h 3699163"/>
              <a:gd name="connsiteX2" fmla="*/ 6624908 w 8232035"/>
              <a:gd name="connsiteY2" fmla="*/ 55418 h 3699163"/>
              <a:gd name="connsiteX3" fmla="*/ 6417089 w 8232035"/>
              <a:gd name="connsiteY3" fmla="*/ 69272 h 3699163"/>
              <a:gd name="connsiteX4" fmla="*/ 5377998 w 8232035"/>
              <a:gd name="connsiteY4" fmla="*/ 96981 h 3699163"/>
              <a:gd name="connsiteX5" fmla="*/ 4879235 w 8232035"/>
              <a:gd name="connsiteY5" fmla="*/ 110836 h 3699163"/>
              <a:gd name="connsiteX6" fmla="*/ 4768398 w 8232035"/>
              <a:gd name="connsiteY6" fmla="*/ 124691 h 3699163"/>
              <a:gd name="connsiteX7" fmla="*/ 4699126 w 8232035"/>
              <a:gd name="connsiteY7" fmla="*/ 138545 h 3699163"/>
              <a:gd name="connsiteX8" fmla="*/ 4588289 w 8232035"/>
              <a:gd name="connsiteY8" fmla="*/ 152400 h 3699163"/>
              <a:gd name="connsiteX9" fmla="*/ 4532871 w 8232035"/>
              <a:gd name="connsiteY9" fmla="*/ 166254 h 3699163"/>
              <a:gd name="connsiteX10" fmla="*/ 4325053 w 8232035"/>
              <a:gd name="connsiteY10" fmla="*/ 207818 h 3699163"/>
              <a:gd name="connsiteX11" fmla="*/ 4283489 w 8232035"/>
              <a:gd name="connsiteY11" fmla="*/ 221672 h 3699163"/>
              <a:gd name="connsiteX12" fmla="*/ 4172653 w 8232035"/>
              <a:gd name="connsiteY12" fmla="*/ 235527 h 3699163"/>
              <a:gd name="connsiteX13" fmla="*/ 4131089 w 8232035"/>
              <a:gd name="connsiteY13" fmla="*/ 249381 h 3699163"/>
              <a:gd name="connsiteX14" fmla="*/ 4089526 w 8232035"/>
              <a:gd name="connsiteY14" fmla="*/ 277091 h 3699163"/>
              <a:gd name="connsiteX15" fmla="*/ 3909417 w 8232035"/>
              <a:gd name="connsiteY15" fmla="*/ 318654 h 3699163"/>
              <a:gd name="connsiteX16" fmla="*/ 3715453 w 8232035"/>
              <a:gd name="connsiteY16" fmla="*/ 374072 h 3699163"/>
              <a:gd name="connsiteX17" fmla="*/ 3673889 w 8232035"/>
              <a:gd name="connsiteY17" fmla="*/ 387927 h 3699163"/>
              <a:gd name="connsiteX18" fmla="*/ 3618471 w 8232035"/>
              <a:gd name="connsiteY18" fmla="*/ 401781 h 3699163"/>
              <a:gd name="connsiteX19" fmla="*/ 3535344 w 8232035"/>
              <a:gd name="connsiteY19" fmla="*/ 429491 h 3699163"/>
              <a:gd name="connsiteX20" fmla="*/ 3424508 w 8232035"/>
              <a:gd name="connsiteY20" fmla="*/ 457200 h 3699163"/>
              <a:gd name="connsiteX21" fmla="*/ 3382944 w 8232035"/>
              <a:gd name="connsiteY21" fmla="*/ 471054 h 3699163"/>
              <a:gd name="connsiteX22" fmla="*/ 3327526 w 8232035"/>
              <a:gd name="connsiteY22" fmla="*/ 484909 h 3699163"/>
              <a:gd name="connsiteX23" fmla="*/ 3285962 w 8232035"/>
              <a:gd name="connsiteY23" fmla="*/ 498763 h 3699163"/>
              <a:gd name="connsiteX24" fmla="*/ 3230544 w 8232035"/>
              <a:gd name="connsiteY24" fmla="*/ 526472 h 3699163"/>
              <a:gd name="connsiteX25" fmla="*/ 3161271 w 8232035"/>
              <a:gd name="connsiteY25" fmla="*/ 540327 h 3699163"/>
              <a:gd name="connsiteX26" fmla="*/ 3119708 w 8232035"/>
              <a:gd name="connsiteY26" fmla="*/ 554181 h 3699163"/>
              <a:gd name="connsiteX27" fmla="*/ 3078144 w 8232035"/>
              <a:gd name="connsiteY27" fmla="*/ 581891 h 3699163"/>
              <a:gd name="connsiteX28" fmla="*/ 3036580 w 8232035"/>
              <a:gd name="connsiteY28" fmla="*/ 595745 h 3699163"/>
              <a:gd name="connsiteX29" fmla="*/ 2981162 w 8232035"/>
              <a:gd name="connsiteY29" fmla="*/ 623454 h 3699163"/>
              <a:gd name="connsiteX30" fmla="*/ 2939598 w 8232035"/>
              <a:gd name="connsiteY30" fmla="*/ 651163 h 3699163"/>
              <a:gd name="connsiteX31" fmla="*/ 2898035 w 8232035"/>
              <a:gd name="connsiteY31" fmla="*/ 665018 h 3699163"/>
              <a:gd name="connsiteX32" fmla="*/ 2828762 w 8232035"/>
              <a:gd name="connsiteY32" fmla="*/ 692727 h 3699163"/>
              <a:gd name="connsiteX33" fmla="*/ 2731780 w 8232035"/>
              <a:gd name="connsiteY33" fmla="*/ 734291 h 3699163"/>
              <a:gd name="connsiteX34" fmla="*/ 2690217 w 8232035"/>
              <a:gd name="connsiteY34" fmla="*/ 775854 h 3699163"/>
              <a:gd name="connsiteX35" fmla="*/ 2648653 w 8232035"/>
              <a:gd name="connsiteY35" fmla="*/ 789709 h 3699163"/>
              <a:gd name="connsiteX36" fmla="*/ 2593235 w 8232035"/>
              <a:gd name="connsiteY36" fmla="*/ 817418 h 3699163"/>
              <a:gd name="connsiteX37" fmla="*/ 2510108 w 8232035"/>
              <a:gd name="connsiteY37" fmla="*/ 886691 h 3699163"/>
              <a:gd name="connsiteX38" fmla="*/ 2454689 w 8232035"/>
              <a:gd name="connsiteY38" fmla="*/ 914400 h 3699163"/>
              <a:gd name="connsiteX39" fmla="*/ 2357708 w 8232035"/>
              <a:gd name="connsiteY39" fmla="*/ 997527 h 3699163"/>
              <a:gd name="connsiteX40" fmla="*/ 2316144 w 8232035"/>
              <a:gd name="connsiteY40" fmla="*/ 1039091 h 3699163"/>
              <a:gd name="connsiteX41" fmla="*/ 2233017 w 8232035"/>
              <a:gd name="connsiteY41" fmla="*/ 1094509 h 3699163"/>
              <a:gd name="connsiteX42" fmla="*/ 2122180 w 8232035"/>
              <a:gd name="connsiteY42" fmla="*/ 1177636 h 3699163"/>
              <a:gd name="connsiteX43" fmla="*/ 1997489 w 8232035"/>
              <a:gd name="connsiteY43" fmla="*/ 1260763 h 3699163"/>
              <a:gd name="connsiteX44" fmla="*/ 1955926 w 8232035"/>
              <a:gd name="connsiteY44" fmla="*/ 1288472 h 3699163"/>
              <a:gd name="connsiteX45" fmla="*/ 1914362 w 8232035"/>
              <a:gd name="connsiteY45" fmla="*/ 1330036 h 3699163"/>
              <a:gd name="connsiteX46" fmla="*/ 1872798 w 8232035"/>
              <a:gd name="connsiteY46" fmla="*/ 1343891 h 3699163"/>
              <a:gd name="connsiteX47" fmla="*/ 1831235 w 8232035"/>
              <a:gd name="connsiteY47" fmla="*/ 1371600 h 3699163"/>
              <a:gd name="connsiteX48" fmla="*/ 1803526 w 8232035"/>
              <a:gd name="connsiteY48" fmla="*/ 1413163 h 3699163"/>
              <a:gd name="connsiteX49" fmla="*/ 1720398 w 8232035"/>
              <a:gd name="connsiteY49" fmla="*/ 1468581 h 3699163"/>
              <a:gd name="connsiteX50" fmla="*/ 1692689 w 8232035"/>
              <a:gd name="connsiteY50" fmla="*/ 1496291 h 3699163"/>
              <a:gd name="connsiteX51" fmla="*/ 1637271 w 8232035"/>
              <a:gd name="connsiteY51" fmla="*/ 1537854 h 3699163"/>
              <a:gd name="connsiteX52" fmla="*/ 1526435 w 8232035"/>
              <a:gd name="connsiteY52" fmla="*/ 1648691 h 3699163"/>
              <a:gd name="connsiteX53" fmla="*/ 1415598 w 8232035"/>
              <a:gd name="connsiteY53" fmla="*/ 1773381 h 3699163"/>
              <a:gd name="connsiteX54" fmla="*/ 1318617 w 8232035"/>
              <a:gd name="connsiteY54" fmla="*/ 1842654 h 3699163"/>
              <a:gd name="connsiteX55" fmla="*/ 1221635 w 8232035"/>
              <a:gd name="connsiteY55" fmla="*/ 1925781 h 3699163"/>
              <a:gd name="connsiteX56" fmla="*/ 1193926 w 8232035"/>
              <a:gd name="connsiteY56" fmla="*/ 1967345 h 3699163"/>
              <a:gd name="connsiteX57" fmla="*/ 1055380 w 8232035"/>
              <a:gd name="connsiteY57" fmla="*/ 2105891 h 3699163"/>
              <a:gd name="connsiteX58" fmla="*/ 1013817 w 8232035"/>
              <a:gd name="connsiteY58" fmla="*/ 2147454 h 3699163"/>
              <a:gd name="connsiteX59" fmla="*/ 958398 w 8232035"/>
              <a:gd name="connsiteY59" fmla="*/ 2216727 h 3699163"/>
              <a:gd name="connsiteX60" fmla="*/ 833708 w 8232035"/>
              <a:gd name="connsiteY60" fmla="*/ 2355272 h 3699163"/>
              <a:gd name="connsiteX61" fmla="*/ 764435 w 8232035"/>
              <a:gd name="connsiteY61" fmla="*/ 2452254 h 3699163"/>
              <a:gd name="connsiteX62" fmla="*/ 681308 w 8232035"/>
              <a:gd name="connsiteY62" fmla="*/ 2535381 h 3699163"/>
              <a:gd name="connsiteX63" fmla="*/ 667453 w 8232035"/>
              <a:gd name="connsiteY63" fmla="*/ 2576945 h 3699163"/>
              <a:gd name="connsiteX64" fmla="*/ 570471 w 8232035"/>
              <a:gd name="connsiteY64" fmla="*/ 2646218 h 3699163"/>
              <a:gd name="connsiteX65" fmla="*/ 515053 w 8232035"/>
              <a:gd name="connsiteY65" fmla="*/ 2715491 h 3699163"/>
              <a:gd name="connsiteX66" fmla="*/ 487344 w 8232035"/>
              <a:gd name="connsiteY66" fmla="*/ 2757054 h 3699163"/>
              <a:gd name="connsiteX67" fmla="*/ 404217 w 8232035"/>
              <a:gd name="connsiteY67" fmla="*/ 2854036 h 3699163"/>
              <a:gd name="connsiteX68" fmla="*/ 376508 w 8232035"/>
              <a:gd name="connsiteY68" fmla="*/ 2895600 h 3699163"/>
              <a:gd name="connsiteX69" fmla="*/ 307235 w 8232035"/>
              <a:gd name="connsiteY69" fmla="*/ 2964872 h 3699163"/>
              <a:gd name="connsiteX70" fmla="*/ 279526 w 8232035"/>
              <a:gd name="connsiteY70" fmla="*/ 3020291 h 3699163"/>
              <a:gd name="connsiteX71" fmla="*/ 265671 w 8232035"/>
              <a:gd name="connsiteY71" fmla="*/ 3061854 h 3699163"/>
              <a:gd name="connsiteX72" fmla="*/ 237962 w 8232035"/>
              <a:gd name="connsiteY72" fmla="*/ 3103418 h 3699163"/>
              <a:gd name="connsiteX73" fmla="*/ 210253 w 8232035"/>
              <a:gd name="connsiteY73" fmla="*/ 3158836 h 3699163"/>
              <a:gd name="connsiteX74" fmla="*/ 168689 w 8232035"/>
              <a:gd name="connsiteY74" fmla="*/ 3200400 h 3699163"/>
              <a:gd name="connsiteX75" fmla="*/ 154835 w 8232035"/>
              <a:gd name="connsiteY75" fmla="*/ 3241963 h 3699163"/>
              <a:gd name="connsiteX76" fmla="*/ 99417 w 8232035"/>
              <a:gd name="connsiteY76" fmla="*/ 3325091 h 3699163"/>
              <a:gd name="connsiteX77" fmla="*/ 85562 w 8232035"/>
              <a:gd name="connsiteY77" fmla="*/ 3366654 h 3699163"/>
              <a:gd name="connsiteX78" fmla="*/ 71708 w 8232035"/>
              <a:gd name="connsiteY78" fmla="*/ 3422072 h 3699163"/>
              <a:gd name="connsiteX79" fmla="*/ 30144 w 8232035"/>
              <a:gd name="connsiteY79" fmla="*/ 3477491 h 3699163"/>
              <a:gd name="connsiteX80" fmla="*/ 2435 w 8232035"/>
              <a:gd name="connsiteY80" fmla="*/ 3699163 h 36991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8232035" h="3699163">
                <a:moveTo>
                  <a:pt x="8232035" y="0"/>
                </a:moveTo>
                <a:lnTo>
                  <a:pt x="6818871" y="27709"/>
                </a:lnTo>
                <a:cubicBezTo>
                  <a:pt x="6753678" y="31621"/>
                  <a:pt x="6690074" y="51074"/>
                  <a:pt x="6624908" y="55418"/>
                </a:cubicBezTo>
                <a:lnTo>
                  <a:pt x="6417089" y="69272"/>
                </a:lnTo>
                <a:cubicBezTo>
                  <a:pt x="6028959" y="146901"/>
                  <a:pt x="6396494" y="77764"/>
                  <a:pt x="5377998" y="96981"/>
                </a:cubicBezTo>
                <a:lnTo>
                  <a:pt x="4879235" y="110836"/>
                </a:lnTo>
                <a:cubicBezTo>
                  <a:pt x="4842289" y="115454"/>
                  <a:pt x="4805198" y="119029"/>
                  <a:pt x="4768398" y="124691"/>
                </a:cubicBezTo>
                <a:cubicBezTo>
                  <a:pt x="4745124" y="128272"/>
                  <a:pt x="4722400" y="134964"/>
                  <a:pt x="4699126" y="138545"/>
                </a:cubicBezTo>
                <a:cubicBezTo>
                  <a:pt x="4662326" y="144207"/>
                  <a:pt x="4625016" y="146279"/>
                  <a:pt x="4588289" y="152400"/>
                </a:cubicBezTo>
                <a:cubicBezTo>
                  <a:pt x="4569507" y="155530"/>
                  <a:pt x="4551504" y="162331"/>
                  <a:pt x="4532871" y="166254"/>
                </a:cubicBezTo>
                <a:cubicBezTo>
                  <a:pt x="4463742" y="180807"/>
                  <a:pt x="4392073" y="185479"/>
                  <a:pt x="4325053" y="207818"/>
                </a:cubicBezTo>
                <a:cubicBezTo>
                  <a:pt x="4311198" y="212436"/>
                  <a:pt x="4297857" y="219060"/>
                  <a:pt x="4283489" y="221672"/>
                </a:cubicBezTo>
                <a:cubicBezTo>
                  <a:pt x="4246857" y="228332"/>
                  <a:pt x="4209598" y="230909"/>
                  <a:pt x="4172653" y="235527"/>
                </a:cubicBezTo>
                <a:cubicBezTo>
                  <a:pt x="4158798" y="240145"/>
                  <a:pt x="4144151" y="242850"/>
                  <a:pt x="4131089" y="249381"/>
                </a:cubicBezTo>
                <a:cubicBezTo>
                  <a:pt x="4116196" y="256828"/>
                  <a:pt x="4104986" y="270907"/>
                  <a:pt x="4089526" y="277091"/>
                </a:cubicBezTo>
                <a:cubicBezTo>
                  <a:pt x="4026266" y="302396"/>
                  <a:pt x="3974964" y="307730"/>
                  <a:pt x="3909417" y="318654"/>
                </a:cubicBezTo>
                <a:cubicBezTo>
                  <a:pt x="3637089" y="409431"/>
                  <a:pt x="3895032" y="329178"/>
                  <a:pt x="3715453" y="374072"/>
                </a:cubicBezTo>
                <a:cubicBezTo>
                  <a:pt x="3701285" y="377614"/>
                  <a:pt x="3687931" y="383915"/>
                  <a:pt x="3673889" y="387927"/>
                </a:cubicBezTo>
                <a:cubicBezTo>
                  <a:pt x="3655580" y="393158"/>
                  <a:pt x="3636709" y="396310"/>
                  <a:pt x="3618471" y="401781"/>
                </a:cubicBezTo>
                <a:cubicBezTo>
                  <a:pt x="3590495" y="410174"/>
                  <a:pt x="3563680" y="422407"/>
                  <a:pt x="3535344" y="429491"/>
                </a:cubicBezTo>
                <a:cubicBezTo>
                  <a:pt x="3498399" y="438727"/>
                  <a:pt x="3460636" y="445158"/>
                  <a:pt x="3424508" y="457200"/>
                </a:cubicBezTo>
                <a:cubicBezTo>
                  <a:pt x="3410653" y="461818"/>
                  <a:pt x="3396986" y="467042"/>
                  <a:pt x="3382944" y="471054"/>
                </a:cubicBezTo>
                <a:cubicBezTo>
                  <a:pt x="3364635" y="476285"/>
                  <a:pt x="3345835" y="479678"/>
                  <a:pt x="3327526" y="484909"/>
                </a:cubicBezTo>
                <a:cubicBezTo>
                  <a:pt x="3313484" y="488921"/>
                  <a:pt x="3299385" y="493010"/>
                  <a:pt x="3285962" y="498763"/>
                </a:cubicBezTo>
                <a:cubicBezTo>
                  <a:pt x="3266979" y="506899"/>
                  <a:pt x="3250137" y="519941"/>
                  <a:pt x="3230544" y="526472"/>
                </a:cubicBezTo>
                <a:cubicBezTo>
                  <a:pt x="3208204" y="533919"/>
                  <a:pt x="3184116" y="534616"/>
                  <a:pt x="3161271" y="540327"/>
                </a:cubicBezTo>
                <a:cubicBezTo>
                  <a:pt x="3147103" y="543869"/>
                  <a:pt x="3133562" y="549563"/>
                  <a:pt x="3119708" y="554181"/>
                </a:cubicBezTo>
                <a:cubicBezTo>
                  <a:pt x="3105853" y="563418"/>
                  <a:pt x="3093037" y="574444"/>
                  <a:pt x="3078144" y="581891"/>
                </a:cubicBezTo>
                <a:cubicBezTo>
                  <a:pt x="3065082" y="588422"/>
                  <a:pt x="3050003" y="589992"/>
                  <a:pt x="3036580" y="595745"/>
                </a:cubicBezTo>
                <a:cubicBezTo>
                  <a:pt x="3017597" y="603881"/>
                  <a:pt x="2999094" y="613207"/>
                  <a:pt x="2981162" y="623454"/>
                </a:cubicBezTo>
                <a:cubicBezTo>
                  <a:pt x="2966705" y="631715"/>
                  <a:pt x="2954491" y="643716"/>
                  <a:pt x="2939598" y="651163"/>
                </a:cubicBezTo>
                <a:cubicBezTo>
                  <a:pt x="2926536" y="657694"/>
                  <a:pt x="2911709" y="659890"/>
                  <a:pt x="2898035" y="665018"/>
                </a:cubicBezTo>
                <a:cubicBezTo>
                  <a:pt x="2874749" y="673750"/>
                  <a:pt x="2851006" y="681605"/>
                  <a:pt x="2828762" y="692727"/>
                </a:cubicBezTo>
                <a:cubicBezTo>
                  <a:pt x="2733082" y="740567"/>
                  <a:pt x="2847118" y="705455"/>
                  <a:pt x="2731780" y="734291"/>
                </a:cubicBezTo>
                <a:cubicBezTo>
                  <a:pt x="2717926" y="748145"/>
                  <a:pt x="2706519" y="764986"/>
                  <a:pt x="2690217" y="775854"/>
                </a:cubicBezTo>
                <a:cubicBezTo>
                  <a:pt x="2678066" y="783955"/>
                  <a:pt x="2662076" y="783956"/>
                  <a:pt x="2648653" y="789709"/>
                </a:cubicBezTo>
                <a:cubicBezTo>
                  <a:pt x="2629670" y="797845"/>
                  <a:pt x="2611167" y="807171"/>
                  <a:pt x="2593235" y="817418"/>
                </a:cubicBezTo>
                <a:cubicBezTo>
                  <a:pt x="2483282" y="880248"/>
                  <a:pt x="2624734" y="804815"/>
                  <a:pt x="2510108" y="886691"/>
                </a:cubicBezTo>
                <a:cubicBezTo>
                  <a:pt x="2493302" y="898696"/>
                  <a:pt x="2473162" y="905164"/>
                  <a:pt x="2454689" y="914400"/>
                </a:cubicBezTo>
                <a:cubicBezTo>
                  <a:pt x="2351556" y="1017533"/>
                  <a:pt x="2482120" y="890887"/>
                  <a:pt x="2357708" y="997527"/>
                </a:cubicBezTo>
                <a:cubicBezTo>
                  <a:pt x="2342832" y="1010278"/>
                  <a:pt x="2331610" y="1027062"/>
                  <a:pt x="2316144" y="1039091"/>
                </a:cubicBezTo>
                <a:cubicBezTo>
                  <a:pt x="2289857" y="1059537"/>
                  <a:pt x="2259659" y="1074528"/>
                  <a:pt x="2233017" y="1094509"/>
                </a:cubicBezTo>
                <a:cubicBezTo>
                  <a:pt x="2196071" y="1122218"/>
                  <a:pt x="2160606" y="1152019"/>
                  <a:pt x="2122180" y="1177636"/>
                </a:cubicBezTo>
                <a:lnTo>
                  <a:pt x="1997489" y="1260763"/>
                </a:lnTo>
                <a:cubicBezTo>
                  <a:pt x="1983635" y="1269999"/>
                  <a:pt x="1967700" y="1276698"/>
                  <a:pt x="1955926" y="1288472"/>
                </a:cubicBezTo>
                <a:cubicBezTo>
                  <a:pt x="1942071" y="1302327"/>
                  <a:pt x="1930665" y="1319167"/>
                  <a:pt x="1914362" y="1330036"/>
                </a:cubicBezTo>
                <a:cubicBezTo>
                  <a:pt x="1902211" y="1338137"/>
                  <a:pt x="1885860" y="1337360"/>
                  <a:pt x="1872798" y="1343891"/>
                </a:cubicBezTo>
                <a:cubicBezTo>
                  <a:pt x="1857905" y="1351338"/>
                  <a:pt x="1845089" y="1362364"/>
                  <a:pt x="1831235" y="1371600"/>
                </a:cubicBezTo>
                <a:cubicBezTo>
                  <a:pt x="1821999" y="1385454"/>
                  <a:pt x="1816057" y="1402198"/>
                  <a:pt x="1803526" y="1413163"/>
                </a:cubicBezTo>
                <a:cubicBezTo>
                  <a:pt x="1778463" y="1435093"/>
                  <a:pt x="1743946" y="1445032"/>
                  <a:pt x="1720398" y="1468581"/>
                </a:cubicBezTo>
                <a:cubicBezTo>
                  <a:pt x="1711162" y="1477818"/>
                  <a:pt x="1702724" y="1487929"/>
                  <a:pt x="1692689" y="1496291"/>
                </a:cubicBezTo>
                <a:cubicBezTo>
                  <a:pt x="1674950" y="1511073"/>
                  <a:pt x="1654292" y="1522251"/>
                  <a:pt x="1637271" y="1537854"/>
                </a:cubicBezTo>
                <a:cubicBezTo>
                  <a:pt x="1598756" y="1573160"/>
                  <a:pt x="1557785" y="1606892"/>
                  <a:pt x="1526435" y="1648691"/>
                </a:cubicBezTo>
                <a:cubicBezTo>
                  <a:pt x="1495540" y="1689884"/>
                  <a:pt x="1458401" y="1744844"/>
                  <a:pt x="1415598" y="1773381"/>
                </a:cubicBezTo>
                <a:cubicBezTo>
                  <a:pt x="1382712" y="1795306"/>
                  <a:pt x="1348681" y="1816885"/>
                  <a:pt x="1318617" y="1842654"/>
                </a:cubicBezTo>
                <a:cubicBezTo>
                  <a:pt x="1183537" y="1958436"/>
                  <a:pt x="1383693" y="1804239"/>
                  <a:pt x="1221635" y="1925781"/>
                </a:cubicBezTo>
                <a:cubicBezTo>
                  <a:pt x="1212399" y="1939636"/>
                  <a:pt x="1205065" y="1954968"/>
                  <a:pt x="1193926" y="1967345"/>
                </a:cubicBezTo>
                <a:lnTo>
                  <a:pt x="1055380" y="2105891"/>
                </a:lnTo>
                <a:cubicBezTo>
                  <a:pt x="1041526" y="2119745"/>
                  <a:pt x="1024685" y="2131152"/>
                  <a:pt x="1013817" y="2147454"/>
                </a:cubicBezTo>
                <a:cubicBezTo>
                  <a:pt x="945306" y="2250222"/>
                  <a:pt x="1024207" y="2137757"/>
                  <a:pt x="958398" y="2216727"/>
                </a:cubicBezTo>
                <a:cubicBezTo>
                  <a:pt x="849930" y="2346887"/>
                  <a:pt x="1006803" y="2182177"/>
                  <a:pt x="833708" y="2355272"/>
                </a:cubicBezTo>
                <a:cubicBezTo>
                  <a:pt x="673739" y="2515241"/>
                  <a:pt x="910321" y="2269897"/>
                  <a:pt x="764435" y="2452254"/>
                </a:cubicBezTo>
                <a:cubicBezTo>
                  <a:pt x="739955" y="2482853"/>
                  <a:pt x="681308" y="2535381"/>
                  <a:pt x="681308" y="2535381"/>
                </a:cubicBezTo>
                <a:cubicBezTo>
                  <a:pt x="676690" y="2549236"/>
                  <a:pt x="675554" y="2564794"/>
                  <a:pt x="667453" y="2576945"/>
                </a:cubicBezTo>
                <a:cubicBezTo>
                  <a:pt x="639369" y="2619071"/>
                  <a:pt x="613811" y="2624548"/>
                  <a:pt x="570471" y="2646218"/>
                </a:cubicBezTo>
                <a:cubicBezTo>
                  <a:pt x="485187" y="2774143"/>
                  <a:pt x="594019" y="2616783"/>
                  <a:pt x="515053" y="2715491"/>
                </a:cubicBezTo>
                <a:cubicBezTo>
                  <a:pt x="504651" y="2728493"/>
                  <a:pt x="498004" y="2744262"/>
                  <a:pt x="487344" y="2757054"/>
                </a:cubicBezTo>
                <a:cubicBezTo>
                  <a:pt x="386650" y="2877886"/>
                  <a:pt x="507978" y="2708769"/>
                  <a:pt x="404217" y="2854036"/>
                </a:cubicBezTo>
                <a:cubicBezTo>
                  <a:pt x="394539" y="2867586"/>
                  <a:pt x="387473" y="2883069"/>
                  <a:pt x="376508" y="2895600"/>
                </a:cubicBezTo>
                <a:cubicBezTo>
                  <a:pt x="355004" y="2920176"/>
                  <a:pt x="307235" y="2964872"/>
                  <a:pt x="307235" y="2964872"/>
                </a:cubicBezTo>
                <a:cubicBezTo>
                  <a:pt x="297999" y="2983345"/>
                  <a:pt x="287662" y="3001308"/>
                  <a:pt x="279526" y="3020291"/>
                </a:cubicBezTo>
                <a:cubicBezTo>
                  <a:pt x="273773" y="3033714"/>
                  <a:pt x="272202" y="3048792"/>
                  <a:pt x="265671" y="3061854"/>
                </a:cubicBezTo>
                <a:cubicBezTo>
                  <a:pt x="258224" y="3076747"/>
                  <a:pt x="246223" y="3088961"/>
                  <a:pt x="237962" y="3103418"/>
                </a:cubicBezTo>
                <a:cubicBezTo>
                  <a:pt x="227715" y="3121350"/>
                  <a:pt x="222257" y="3142030"/>
                  <a:pt x="210253" y="3158836"/>
                </a:cubicBezTo>
                <a:cubicBezTo>
                  <a:pt x="198865" y="3174780"/>
                  <a:pt x="182544" y="3186545"/>
                  <a:pt x="168689" y="3200400"/>
                </a:cubicBezTo>
                <a:cubicBezTo>
                  <a:pt x="164071" y="3214254"/>
                  <a:pt x="161927" y="3229197"/>
                  <a:pt x="154835" y="3241963"/>
                </a:cubicBezTo>
                <a:cubicBezTo>
                  <a:pt x="138662" y="3271075"/>
                  <a:pt x="109949" y="3293498"/>
                  <a:pt x="99417" y="3325091"/>
                </a:cubicBezTo>
                <a:cubicBezTo>
                  <a:pt x="94799" y="3338945"/>
                  <a:pt x="89574" y="3352612"/>
                  <a:pt x="85562" y="3366654"/>
                </a:cubicBezTo>
                <a:cubicBezTo>
                  <a:pt x="80331" y="3384963"/>
                  <a:pt x="80223" y="3405041"/>
                  <a:pt x="71708" y="3422072"/>
                </a:cubicBezTo>
                <a:cubicBezTo>
                  <a:pt x="61381" y="3442725"/>
                  <a:pt x="43999" y="3459018"/>
                  <a:pt x="30144" y="3477491"/>
                </a:cubicBezTo>
                <a:cubicBezTo>
                  <a:pt x="-12169" y="3604430"/>
                  <a:pt x="2435" y="3531410"/>
                  <a:pt x="2435" y="3699163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29301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Periodické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deformace tvaru zemského tělesa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Gravitační působení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Měsíce a Slunce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Odstředivá síla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Příliv vzniká na straně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přivrácené a odvrácené k měsíci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 dva protilehlé kulové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vrchlíky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Slapové jevy (mořské dmutí)</a:t>
            </a:r>
            <a:endParaRPr lang="cs-CZ" dirty="0"/>
          </a:p>
        </p:txBody>
      </p:sp>
      <p:pic>
        <p:nvPicPr>
          <p:cNvPr id="1026" name="Picture 2" descr="http://upload.wikimedia.org/wikipedia/commons/thumb/a/af/P%C5%82ywy_morskie.svg/220px-P%C5%82ywy_morskie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284984"/>
            <a:ext cx="3103612" cy="33123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27610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Přivrácená strana k Měsíci             přitažlivá síla</a:t>
            </a: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Odvrácená strana k Měsíci             odstředivá síla</a:t>
            </a:r>
          </a:p>
          <a:p>
            <a:r>
              <a:rPr lang="cs-CZ" dirty="0" smtClean="0"/>
              <a:t>Vždy po 12 hodinách a 25 minutách (tzv. půldenní příliv</a:t>
            </a:r>
          </a:p>
          <a:p>
            <a:r>
              <a:rPr lang="cs-CZ" dirty="0" smtClean="0"/>
              <a:t>Každý den vrcholí o 50 minut později</a:t>
            </a:r>
          </a:p>
          <a:p>
            <a:endParaRPr lang="cs-CZ" dirty="0" smtClean="0"/>
          </a:p>
          <a:p>
            <a:r>
              <a:rPr lang="cs-CZ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Skočný příliv </a:t>
            </a:r>
            <a:r>
              <a:rPr lang="cs-CZ" dirty="0" smtClean="0"/>
              <a:t>– Z, M, S se nachází v jedné rovině – síly se sčítají a nastává největší příliv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Hluchý</a:t>
            </a:r>
            <a:r>
              <a:rPr lang="cs-CZ" dirty="0" smtClean="0"/>
              <a:t> příliv – Z, M, S spojnice svírají pravý úhel – síly se vzájemně odečítají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Slapové jevy (mořské dmutí)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436096" y="1268760"/>
            <a:ext cx="546360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508104" y="1700808"/>
            <a:ext cx="546360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Soubor:Tide over 4 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836712"/>
            <a:ext cx="8251725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34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upload.wikimedia.org/wikipedia/commons/7/76/Bay_of_Fundy_High_T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48260"/>
            <a:ext cx="4320480" cy="5701020"/>
          </a:xfrm>
          <a:prstGeom prst="rect">
            <a:avLst/>
          </a:prstGeom>
          <a:noFill/>
        </p:spPr>
      </p:pic>
      <p:pic>
        <p:nvPicPr>
          <p:cNvPr id="29700" name="Picture 4" descr="Soubor:Bay of Fundy Low Tid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261370"/>
            <a:ext cx="4176464" cy="5687909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346500" y="6093296"/>
            <a:ext cx="2181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Záliv Fundy za přílivu</a:t>
            </a:r>
          </a:p>
        </p:txBody>
      </p:sp>
      <p:sp>
        <p:nvSpPr>
          <p:cNvPr id="3" name="Obdélník 2"/>
          <p:cNvSpPr/>
          <p:nvPr/>
        </p:nvSpPr>
        <p:spPr>
          <a:xfrm>
            <a:off x="5816607" y="6093296"/>
            <a:ext cx="21666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Záliv Fundy za odlivu</a:t>
            </a:r>
          </a:p>
        </p:txBody>
      </p:sp>
    </p:spTree>
    <p:extLst>
      <p:ext uri="{BB962C8B-B14F-4D97-AF65-F5344CB8AC3E}">
        <p14:creationId xmlns:p14="http://schemas.microsoft.com/office/powerpoint/2010/main" val="357372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3826768" cy="470912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Pará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rameno Amazonky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řece se dvakrát během každých 24 hodin projevuje příliv vysoký až 3,5 m a periodicky přichází velká vlna postupující proti proudu řeky,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</a:t>
            </a:r>
            <a:r>
              <a:rPr lang="cs-CZ" b="1" i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pororoka</a:t>
            </a:r>
            <a:endParaRPr lang="cs-CZ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Slapové jevy (mořské dmutí)</a:t>
            </a:r>
            <a:endParaRPr lang="cs-CZ" dirty="0"/>
          </a:p>
        </p:txBody>
      </p:sp>
      <p:pic>
        <p:nvPicPr>
          <p:cNvPr id="35842" name="Picture 2" descr="Soubor:Para Riv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700808"/>
            <a:ext cx="4330544" cy="41490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32731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6045" y="980728"/>
            <a:ext cx="3898776" cy="18002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Šelfová moře</a:t>
            </a:r>
          </a:p>
          <a:p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Oceánský svah</a:t>
            </a:r>
          </a:p>
          <a:p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Oceánské pánve</a:t>
            </a:r>
          </a:p>
          <a:p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5121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Oceánské dno</a:t>
            </a:r>
            <a:endParaRPr lang="cs-CZ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4" descr="Soubor:Elevati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212976"/>
            <a:ext cx="8064896" cy="337795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4283968" y="98072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Hlubokomořské </a:t>
            </a:r>
          </a:p>
          <a:p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příkopy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b="1" i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Marianský</a:t>
            </a:r>
            <a:r>
              <a:rPr lang="cs-CZ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příkop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11 034 m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56792" y="2884020"/>
            <a:ext cx="6318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    Kontinentální šelf na mapě světa znázorněný azurově</a:t>
            </a:r>
          </a:p>
        </p:txBody>
      </p:sp>
    </p:spTree>
    <p:extLst>
      <p:ext uri="{BB962C8B-B14F-4D97-AF65-F5344CB8AC3E}">
        <p14:creationId xmlns:p14="http://schemas.microsoft.com/office/powerpoint/2010/main" val="187689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Oceánské dno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7890" name="Picture 2" descr="Soubor:Continental shelf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9068" y="1124744"/>
            <a:ext cx="8563412" cy="49685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7865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664704"/>
          </a:xfrm>
        </p:spPr>
        <p:txBody>
          <a:bodyPr>
            <a:normAutofit/>
          </a:bodyPr>
          <a:lstStyle/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vodní elektrárna, která </a:t>
            </a: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roztočení turbín využívá periodického opakování přílivu a odlivu moře</a:t>
            </a:r>
          </a:p>
          <a:p>
            <a:pPr>
              <a:buNone/>
            </a:pPr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přílivová elektrárna byla postavena v roce 1913 v Anglii v hrabství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Cheshire</a:t>
            </a:r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významná přílivová elektrárna byla spuštěna v roce 1966 ve Francii na řece Rance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oblasti Bretaně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50106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Přílivové elektrárny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86446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Soubor:TideKraftwer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337247" y="204911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Přílivová elektrárna </a:t>
            </a:r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Annapolis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Royal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Novém Skotsku (Kanada)</a:t>
            </a:r>
          </a:p>
        </p:txBody>
      </p:sp>
    </p:spTree>
    <p:extLst>
      <p:ext uri="{BB962C8B-B14F-4D97-AF65-F5344CB8AC3E}">
        <p14:creationId xmlns:p14="http://schemas.microsoft.com/office/powerpoint/2010/main" val="1148392658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r>
              <a:rPr lang="cs-CZ" b="1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Atlas Dnešní svět str. 14 – 17</a:t>
            </a:r>
          </a:p>
          <a:p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Přenos vodních mas na velké vzdálenosti</a:t>
            </a:r>
          </a:p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Horizontální i vertikální směr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Výměna látek, mikroorganismů, salinita</a:t>
            </a:r>
          </a:p>
          <a:p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Klimatogeografický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činitel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ovlivňují klima přilehlých pevnin</a:t>
            </a:r>
          </a:p>
          <a:p>
            <a:r>
              <a:rPr lang="cs-CZ" sz="28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Teplé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 J na S (př. Golfský,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Kuro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Šijo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sz="28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Studené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ze S na J (př. Kalifornský,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Oja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Šijo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Oceánské proudy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1763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Klimatický vliv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Příklad: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 pobřeží Kanady – studený Labradorský proud –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bezmrazové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období asi 60 dní v roce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Evropa – teplý Severoatlantský  -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bezmrazové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období ve stejných z.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150 – 210 dní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67"/>
            <a:ext cx="82296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Oceánské proudy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2387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Soubor:Corrientes-oceanicas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424936" cy="6336704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2533365" y="30079"/>
            <a:ext cx="64847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znázorňující mořské proudy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Zemi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739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 v kostce. Praha: Fragment.</a:t>
            </a:r>
          </a:p>
          <a:p>
            <a:pPr marL="0" indent="0">
              <a:buNone/>
            </a:pP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0" indent="0">
              <a:buNone/>
            </a:pP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cs.wikipedia.org/wiki/Hydrosf%C3%A9ra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cs.wikipedia.org/wiki/Oce%C3%A1ny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cs.wikipedia.org/wiki/Mo%C5%99e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cs.wikipedia.org/wiki/Slapov%C3%A9_jevy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http://cs.wikipedia.org/wiki/Par%C3%A1_(%C5%99eka</a:t>
            </a:r>
            <a:r>
              <a:rPr lang="cs-CZ" sz="1800" dirty="0" smtClean="0">
                <a:hlinkClick r:id="rId6"/>
              </a:rPr>
              <a:t>)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cs.wikipedia.org/wiki/P%C5%99%C3%ADlivov%C3%A1_elektr%C3%A1rna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8"/>
              </a:rPr>
              <a:t>http://cs.wikipedia.org/wiki/Mo%C5%99sk%C3%A9_proudy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027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/>
              <a:t>Obrazové materiály</a:t>
            </a:r>
          </a:p>
          <a:p>
            <a:pPr marL="0" indent="0">
              <a:buNone/>
            </a:pPr>
            <a:r>
              <a:rPr lang="cs-CZ" sz="1800" dirty="0"/>
              <a:t>YOSEMITE.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</a:t>
            </a:r>
            <a:r>
              <a:rPr lang="cs-CZ" sz="1800" dirty="0" smtClean="0"/>
              <a:t>.11.2012].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en.wikipedia.org/wiki/File:Jigokudani_hotspring_in_Nagano_Japan_001.jpg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R ROBINSON.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cs.wikipedia.org/wiki/Soubor:Beehive_geyser.jpg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CENTRAL </a:t>
            </a:r>
            <a:r>
              <a:rPr lang="cs-CZ" sz="1800" dirty="0"/>
              <a:t>INTELLIGENCE AGENCY.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cs.wikipedia.org/wiki/Soubor:Physical_world.jpg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MISR </a:t>
            </a:r>
            <a:r>
              <a:rPr lang="cs-CZ" sz="1800" dirty="0"/>
              <a:t>SATELLITE.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cs.wikipedia.org/wiki/Soubor:SuezCanal-EO.JPG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ZALASKY, </a:t>
            </a:r>
            <a:r>
              <a:rPr lang="cs-CZ" sz="1800" dirty="0" err="1"/>
              <a:t>Jason</a:t>
            </a:r>
            <a:r>
              <a:rPr lang="cs-CZ" sz="1800" dirty="0"/>
              <a:t> R..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1.11.2012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http://cs.wikipedia.org/wiki/Soubor:US_Navy_100718-N-1082Z-073_The_guided-missile_cruiser_USS_San_Jacinto_(CG_56)_and_the_amphibious_transport_dock_ship_USS_Mesa_Verde_(LPD_19)_</a:t>
            </a:r>
            <a:r>
              <a:rPr lang="cs-CZ" sz="1800" dirty="0" smtClean="0">
                <a:hlinkClick r:id="rId6"/>
              </a:rPr>
              <a:t>pass_under_the_Egyptian-Japanese_Friendship_Bridge.jpg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GABA, </a:t>
            </a:r>
            <a:r>
              <a:rPr lang="cs-CZ" sz="1800" dirty="0" err="1"/>
              <a:t>Eric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1.11.2012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cs.wikipedia.org/wiki/Soubor:Mediterranean_Sea_political_map-en.svg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SOVA, Lukas.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cs.wikipedia.org/wiki/Soubor:Wave_description.JPG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214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363272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PDPHOTO.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cs.wikipedia.org/wiki/Soubor:Dalga_k%C4%B1ran.jpg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POON, </a:t>
            </a:r>
            <a:r>
              <a:rPr lang="cs-CZ" sz="1800" dirty="0" err="1"/>
              <a:t>Wing-Chi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cs.wikipedia.org/wiki/Soubor:Circular_Diffraction_Ripples_at_Point_Reyes_Lighthouse.jpg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KRAAIENNEST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cs.wikipedia.org/wiki/Soubor:Shallow_water_wave.gif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it-IT" sz="1800" dirty="0"/>
              <a:t>GUERBEROFF, Inácio. </a:t>
            </a:r>
            <a:r>
              <a:rPr lang="it-IT" sz="1800" i="1" dirty="0"/>
              <a:t>wikipedia</a:t>
            </a:r>
            <a:r>
              <a:rPr lang="it-IT" sz="1800" dirty="0"/>
              <a:t> [online]. [cit. </a:t>
            </a:r>
            <a:r>
              <a:rPr lang="cs-CZ" sz="1800" dirty="0"/>
              <a:t>1.11.2012</a:t>
            </a:r>
            <a:r>
              <a:rPr lang="it-IT" sz="1800" dirty="0" smtClean="0"/>
              <a:t>]. </a:t>
            </a:r>
            <a:r>
              <a:rPr lang="it-IT" sz="1800" dirty="0"/>
              <a:t>Dostupný na WWW: </a:t>
            </a:r>
            <a:r>
              <a:rPr lang="it-IT" sz="1800" dirty="0">
                <a:hlinkClick r:id="rId5"/>
              </a:rPr>
              <a:t>http://</a:t>
            </a:r>
            <a:r>
              <a:rPr lang="it-IT" sz="1800" dirty="0" smtClean="0">
                <a:hlinkClick r:id="rId5"/>
              </a:rPr>
              <a:t>cs.wikipedia.org/wiki/Soubor:Para_River.jpg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KOLOMAZNIK.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cs.wikipedia.org/wiki/Soubor:Tide_over_4_m.png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WANTMAN, Samuel.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cs.wikipedia.org/wiki/Soubor:Bay_of_Fundy_High_Tide.jpg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WANTMAN, Samuel.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cs.wikipedia.org/wiki/Soubor:Bay_of_Fundy_Low_Tide.jpg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INTERIOT.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cs.wikipedia.org/wiki/Soubor:Continental_shelf.png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L30NC1T0.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cs.wikipedia.org/wiki/Soubor:Corrientes-oceanicas.gif</a:t>
            </a: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385646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1402</Words>
  <Application>Microsoft Office PowerPoint</Application>
  <PresentationFormat>Předvádění na obrazovce (4:3)</PresentationFormat>
  <Paragraphs>242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sady Office</vt:lpstr>
      <vt:lpstr>Prezentace aplikace PowerPoint</vt:lpstr>
      <vt:lpstr>Hydrosféra</vt:lpstr>
      <vt:lpstr>Základní členění hydrosféry</vt:lpstr>
      <vt:lpstr>Rozložení vody na Zemi</vt:lpstr>
      <vt:lpstr>Prezentace aplikace PowerPoint</vt:lpstr>
      <vt:lpstr>Oběh vody</vt:lpstr>
      <vt:lpstr>Oběh vody</vt:lpstr>
      <vt:lpstr>Oběh vody</vt:lpstr>
      <vt:lpstr>Prezentace aplikace PowerPoint</vt:lpstr>
      <vt:lpstr>Oceány</vt:lpstr>
      <vt:lpstr>Oceány</vt:lpstr>
      <vt:lpstr>Prezentace aplikace PowerPoint</vt:lpstr>
      <vt:lpstr>Prezentace aplikace PowerPoint</vt:lpstr>
      <vt:lpstr>Oceány</vt:lpstr>
      <vt:lpstr>Oceány</vt:lpstr>
      <vt:lpstr>Oceány</vt:lpstr>
      <vt:lpstr>Pohyby mořské vody</vt:lpstr>
      <vt:lpstr>Prezentace aplikace PowerPoint</vt:lpstr>
      <vt:lpstr>Prezentace aplikace PowerPoint</vt:lpstr>
      <vt:lpstr>Slapové jevy (mořské dmutí)</vt:lpstr>
      <vt:lpstr>Slapové jevy (mořské dmutí)</vt:lpstr>
      <vt:lpstr>Prezentace aplikace PowerPoint</vt:lpstr>
      <vt:lpstr>Slapové jevy (mořské dmutí)</vt:lpstr>
      <vt:lpstr>Oceánské dno</vt:lpstr>
      <vt:lpstr>Oceánské dno</vt:lpstr>
      <vt:lpstr>Přílivové elektrárny</vt:lpstr>
      <vt:lpstr>Prezentace aplikace PowerPoint</vt:lpstr>
      <vt:lpstr>Oceánské proudy</vt:lpstr>
      <vt:lpstr>Oceánské proudy</vt:lpstr>
      <vt:lpstr>Prezentace aplikace PowerPoint</vt:lpstr>
      <vt:lpstr>Použité zdroje a literatura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27</cp:revision>
  <dcterms:created xsi:type="dcterms:W3CDTF">2013-04-28T18:50:37Z</dcterms:created>
  <dcterms:modified xsi:type="dcterms:W3CDTF">2013-04-29T09:40:38Z</dcterms:modified>
</cp:coreProperties>
</file>