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8" r:id="rId3"/>
    <p:sldId id="259" r:id="rId4"/>
    <p:sldId id="260" r:id="rId5"/>
    <p:sldId id="261" r:id="rId6"/>
    <p:sldId id="262" r:id="rId7"/>
    <p:sldId id="263" r:id="rId8"/>
    <p:sldId id="287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9" r:id="rId19"/>
    <p:sldId id="274" r:id="rId20"/>
    <p:sldId id="275" r:id="rId21"/>
    <p:sldId id="276" r:id="rId22"/>
    <p:sldId id="277" r:id="rId23"/>
    <p:sldId id="280" r:id="rId24"/>
    <p:sldId id="281" r:id="rId25"/>
    <p:sldId id="282" r:id="rId26"/>
    <p:sldId id="283" r:id="rId27"/>
    <p:sldId id="285" r:id="rId28"/>
    <p:sldId id="286" r:id="rId29"/>
    <p:sldId id="288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hyperlink" Target="http://cs.wikipedia.org/wiki/Soubor:Lake_tanganyika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6/62/Baikal-S1998162044804.jpg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://cs.wikipedia.org/wiki/Soubor:Caspian_Sea_from_orbit.jpg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cs.wikipedia.org/wiki/Soubor:Baltic_spits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hyperlink" Target="http://upload.wikimedia.org/wikipedia/commons/5/5b/Hel_peninsula.jpg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upload.wikimedia.org/wikipedia/commons/b/b7/Aralzee.jpg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upload.wikimedia.org/wikipedia/commons/2/21/AralShip.jpg" TargetMode="Externa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upload.wikimedia.org/wikipedia/commons/c/cd/Bay_in_Baku.JPG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upload.wikimedia.org/wikipedia/commons/2/2e/TurkmenbashiSea.jpg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Jezero" TargetMode="External"/><Relationship Id="rId2" Type="http://schemas.openxmlformats.org/officeDocument/2006/relationships/hyperlink" Target="http://cs.wikipedia.org/wiki/Hydrosf%C3%A9r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Aralsk%C3%A9_jezero" TargetMode="Externa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%C4%8Cern%C3%A9_jezero_zab%C3%ADran%C3%A9_z_karov%C3%A9_st%C4%9Bny.JPG" TargetMode="External"/><Relationship Id="rId3" Type="http://schemas.openxmlformats.org/officeDocument/2006/relationships/hyperlink" Target="http://cs.wikipedia.org/wiki/Soubor:MountKaguyak.jpg" TargetMode="External"/><Relationship Id="rId7" Type="http://schemas.openxmlformats.org/officeDocument/2006/relationships/hyperlink" Target="http://cs.wikipedia.org/wiki/Soubor:Caspian_Sea_from_orbit.jpg" TargetMode="External"/><Relationship Id="rId2" Type="http://schemas.openxmlformats.org/officeDocument/2006/relationships/hyperlink" Target="http://cs.wikipedia.org/wiki/Soubor:Bariloche-_Argentina2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aikal-S1998162044804.jpg" TargetMode="External"/><Relationship Id="rId5" Type="http://schemas.openxmlformats.org/officeDocument/2006/relationships/hyperlink" Target="http://cs.wikipedia.org/wiki/Soubor:Lake_tanganyika.jpg" TargetMode="External"/><Relationship Id="rId10" Type="http://schemas.openxmlformats.org/officeDocument/2006/relationships/hyperlink" Target="http://cs.wikipedia.org/wiki/Soubor:Zavrt1.jpg" TargetMode="External"/><Relationship Id="rId4" Type="http://schemas.openxmlformats.org/officeDocument/2006/relationships/hyperlink" Target="http://cs.wikipedia.org/wiki/Soubor:Ilha_do_Sol23_ST.jpg" TargetMode="External"/><Relationship Id="rId9" Type="http://schemas.openxmlformats.org/officeDocument/2006/relationships/hyperlink" Target="http://cs.wikipedia.org/wiki/Soubor:Krkonose-bergsee-panorama.jpg" TargetMode="Externa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TurkmenbashiSea.jpg" TargetMode="External"/><Relationship Id="rId3" Type="http://schemas.openxmlformats.org/officeDocument/2006/relationships/hyperlink" Target="http://cs.wikipedia.org/wiki/Soubor:Hel_peninsula.jpg" TargetMode="External"/><Relationship Id="rId7" Type="http://schemas.openxmlformats.org/officeDocument/2006/relationships/hyperlink" Target="http://cs.wikipedia.org/wiki/Soubor:Bay_in_Baku.JPG" TargetMode="External"/><Relationship Id="rId2" Type="http://schemas.openxmlformats.org/officeDocument/2006/relationships/hyperlink" Target="http://cs.wikipedia.org/wiki/Soubor:Mierzeja_Helska_map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AralShip.jpg" TargetMode="External"/><Relationship Id="rId5" Type="http://schemas.openxmlformats.org/officeDocument/2006/relationships/hyperlink" Target="http://cs.wikipedia.org/wiki/Soubor:Aral_Sea_1989-2008.jpg" TargetMode="External"/><Relationship Id="rId4" Type="http://schemas.openxmlformats.org/officeDocument/2006/relationships/hyperlink" Target="http://cs.wikipedia.org/wiki/Soubor:Laatokka_Sortavalan_edustall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894" y="50727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Rectangle 3"/>
          <p:cNvSpPr>
            <a:spLocks noGrp="1" noChangeArrowheads="1"/>
          </p:cNvSpPr>
          <p:nvPr/>
        </p:nvSpPr>
        <p:spPr bwMode="auto">
          <a:xfrm>
            <a:off x="14211" y="1462087"/>
            <a:ext cx="9036496" cy="5395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ŠKOLA:		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Gymnázium</a:t>
            </a: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Tanvald, Školní 305,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příspěvková organizace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ŠABLONY:	III/2 Inovace a zkvalitnění výuky prostřednictvím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ICT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      Jan KOHOUTEK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TEMATICKÁ OBLAST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Fyzická geografie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</a:t>
            </a:r>
            <a:r>
              <a:rPr lang="cs-CZ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Hydrosféra – povrchové vody, vodní toky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POŘADOVÉ ČÍSLO </a:t>
            </a:r>
            <a:r>
              <a:rPr lang="cs-CZ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</a:t>
            </a: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KÓD </a:t>
            </a:r>
            <a:r>
              <a:rPr lang="cs-CZ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JK_FYZ_GEO_13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TVORBY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4.11.2012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(ROČNÍK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               Kvinta – DUM obsahuje </a:t>
            </a: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nformace 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jezerech na zemském povrchu a o způsobech jejich vzniku s uvedením příkladů.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METODICKÝ POKYN</a:t>
            </a:r>
            <a:r>
              <a:rPr lang="cs-CZ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Atlas Dnešní svět – strana 14 - 17</a:t>
            </a:r>
            <a:endParaRPr lang="cs-C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0294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0256"/>
            <a:ext cx="3610744" cy="11430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Jezera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55636"/>
            <a:ext cx="3657600" cy="4389120"/>
          </a:xfrm>
        </p:spPr>
        <p:txBody>
          <a:bodyPr>
            <a:normAutofit lnSpcReduction="10000"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Přirozená sníženina ZP vyplněna vodou</a:t>
            </a:r>
          </a:p>
          <a:p>
            <a:endParaRPr lang="cs-CZ" dirty="0" smtClean="0"/>
          </a:p>
          <a:p>
            <a:r>
              <a:rPr lang="cs-CZ" dirty="0" smtClean="0"/>
              <a:t>Až miliony let stará, většina vznikla na konci poslední doby  ledové</a:t>
            </a:r>
            <a:endParaRPr lang="cs-CZ" dirty="0"/>
          </a:p>
        </p:txBody>
      </p:sp>
      <p:pic>
        <p:nvPicPr>
          <p:cNvPr id="1026" name="Picture 2" descr="Soubor:Bariloche- Argentin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268760"/>
            <a:ext cx="5099720" cy="5138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745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56488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Jezera – rozdělení podle vzniku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1000" y="1371600"/>
            <a:ext cx="8534400" cy="5257800"/>
          </a:xfrm>
        </p:spPr>
        <p:txBody>
          <a:bodyPr>
            <a:normAutofit fontScale="85000" lnSpcReduction="20000"/>
          </a:bodyPr>
          <a:lstStyle/>
          <a:p>
            <a:pPr marL="514350" indent="-514350">
              <a:buNone/>
            </a:pPr>
            <a:r>
              <a:rPr lang="cs-CZ" dirty="0" smtClean="0"/>
              <a:t>1.   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Jezera vzniklá činností endogenních sil</a:t>
            </a:r>
          </a:p>
          <a:p>
            <a:pPr marL="514350" indent="-514350"/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Vulkanická </a:t>
            </a:r>
          </a:p>
          <a:p>
            <a:pPr marL="514350" indent="-514350"/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Tektonická</a:t>
            </a:r>
          </a:p>
          <a:p>
            <a:pPr marL="514350" indent="-514350"/>
            <a:endParaRPr lang="cs-CZ" dirty="0" smtClean="0"/>
          </a:p>
          <a:p>
            <a:pPr marL="514350" indent="-514350">
              <a:buAutoNum type="arabicPeriod" startAt="2"/>
            </a:pP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Jezera vzniklá činností exogenních sil</a:t>
            </a:r>
          </a:p>
          <a:p>
            <a:pPr marL="514350" indent="-514350"/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Ledovcová – karová, hrazená</a:t>
            </a:r>
          </a:p>
          <a:p>
            <a:pPr marL="514350" indent="-514350"/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Krasová</a:t>
            </a:r>
          </a:p>
          <a:p>
            <a:pPr marL="514350" indent="-514350"/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Pobřežní</a:t>
            </a:r>
          </a:p>
          <a:p>
            <a:pPr marL="514350" indent="-514350"/>
            <a:endParaRPr lang="cs-CZ" dirty="0" smtClean="0"/>
          </a:p>
          <a:p>
            <a:pPr marL="514350" indent="-514350">
              <a:buAutoNum type="arabicPeriod" startAt="3"/>
            </a:pPr>
            <a:r>
              <a:rPr lang="cs-CZ" b="1" i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Jezera smíšeného původu</a:t>
            </a:r>
          </a:p>
          <a:p>
            <a:pPr marL="514350" indent="-514350">
              <a:buAutoNum type="arabicPeriod" startAt="3"/>
            </a:pPr>
            <a:endParaRPr lang="cs-CZ" dirty="0" smtClean="0"/>
          </a:p>
          <a:p>
            <a:pPr marL="514350" indent="-514350">
              <a:buAutoNum type="arabicPeriod" startAt="3"/>
            </a:pP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Umělé vodní nádrže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0690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457200"/>
          </a:xfrm>
        </p:spPr>
        <p:txBody>
          <a:bodyPr>
            <a:normAutofit fontScale="90000"/>
          </a:bodyPr>
          <a:lstStyle/>
          <a:p>
            <a:pPr algn="just"/>
            <a:r>
              <a:rPr lang="cs-CZ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Jezera vzniklá činností endogenních sil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838200"/>
            <a:ext cx="8534400" cy="5867400"/>
          </a:xfrm>
        </p:spPr>
        <p:txBody>
          <a:bodyPr>
            <a:normAutofit fontScale="92500" lnSpcReduction="20000"/>
          </a:bodyPr>
          <a:lstStyle/>
          <a:p>
            <a:r>
              <a:rPr lang="cs-CZ" b="1" i="1" u="sng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Jezera vulkanická </a:t>
            </a:r>
            <a:r>
              <a:rPr lang="cs-CZ" dirty="0" smtClean="0"/>
              <a:t>– zatopení jícny a krátery vyhaslých sopek</a:t>
            </a:r>
          </a:p>
          <a:p>
            <a:r>
              <a:rPr lang="cs-CZ" i="1" dirty="0" err="1" smtClean="0"/>
              <a:t>Crater</a:t>
            </a:r>
            <a:r>
              <a:rPr lang="cs-CZ" i="1" dirty="0" smtClean="0"/>
              <a:t> </a:t>
            </a:r>
            <a:r>
              <a:rPr lang="cs-CZ" i="1" dirty="0" err="1" smtClean="0"/>
              <a:t>Lake</a:t>
            </a:r>
            <a:r>
              <a:rPr lang="cs-CZ" i="1" dirty="0" smtClean="0"/>
              <a:t> (Oregon), </a:t>
            </a:r>
            <a:r>
              <a:rPr lang="cs-CZ" i="1" dirty="0" err="1" smtClean="0"/>
              <a:t>Lago</a:t>
            </a:r>
            <a:r>
              <a:rPr lang="cs-CZ" i="1" dirty="0" smtClean="0"/>
              <a:t> </a:t>
            </a:r>
            <a:r>
              <a:rPr lang="cs-CZ" i="1" dirty="0" err="1" smtClean="0"/>
              <a:t>di</a:t>
            </a:r>
            <a:r>
              <a:rPr lang="cs-CZ" i="1" dirty="0" smtClean="0"/>
              <a:t> </a:t>
            </a:r>
            <a:r>
              <a:rPr lang="cs-CZ" i="1" dirty="0" err="1" smtClean="0"/>
              <a:t>Bracciano</a:t>
            </a:r>
            <a:endParaRPr lang="cs-CZ" i="1" dirty="0" smtClean="0"/>
          </a:p>
          <a:p>
            <a:r>
              <a:rPr lang="cs-CZ" b="1" dirty="0" smtClean="0"/>
              <a:t>Sopečné jezero</a:t>
            </a:r>
            <a:r>
              <a:rPr lang="cs-CZ" dirty="0" smtClean="0"/>
              <a:t> je druh jezera, které vzniklo v důsledku sopečné činnosti</a:t>
            </a:r>
          </a:p>
          <a:p>
            <a:r>
              <a:rPr lang="cs-CZ" b="1" dirty="0" smtClean="0">
                <a:solidFill>
                  <a:srgbClr val="FFC000"/>
                </a:solidFill>
              </a:rPr>
              <a:t>Kulatý tvar, menší rozloha a značnou hloubka</a:t>
            </a:r>
          </a:p>
          <a:p>
            <a:r>
              <a:rPr lang="cs-CZ" dirty="0" smtClean="0"/>
              <a:t>Napájené je </a:t>
            </a:r>
            <a:r>
              <a:rPr lang="cs-CZ" b="1" dirty="0" smtClean="0">
                <a:solidFill>
                  <a:srgbClr val="FFC000"/>
                </a:solidFill>
              </a:rPr>
              <a:t>atmosférickými srážkami</a:t>
            </a:r>
          </a:p>
          <a:p>
            <a:r>
              <a:rPr lang="cs-CZ" dirty="0" smtClean="0"/>
              <a:t>Pokud je pod jezerem </a:t>
            </a:r>
            <a:r>
              <a:rPr lang="cs-CZ" b="1" dirty="0" smtClean="0">
                <a:solidFill>
                  <a:srgbClr val="0070C0"/>
                </a:solidFill>
              </a:rPr>
              <a:t>stále aktivní vulkanismus</a:t>
            </a:r>
            <a:r>
              <a:rPr lang="cs-CZ" dirty="0" smtClean="0"/>
              <a:t>, může být teplota jezera značně vyšší než je pro danou oblast typické či jezero může být nasyceno sopečnými plyny či v extrémním případě se místo vody mohou objevovat slabé kyseliny (například slabě koncentrovaná kyselina sírová)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8876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MountKaguya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6" y="0"/>
            <a:ext cx="91237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582108" y="2417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Jezero vzniklé v sopce Mount </a:t>
            </a:r>
            <a:r>
              <a:rPr lang="cs-CZ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Kaguyakna</a:t>
            </a: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Aljašce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2598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780288"/>
          </a:xfrm>
        </p:spPr>
        <p:txBody>
          <a:bodyPr>
            <a:normAutofit/>
          </a:bodyPr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Jezera tektonická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066800"/>
            <a:ext cx="8610600" cy="5562600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 jezera vzniklý v důsledku deskové tektoniky a to buď </a:t>
            </a:r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propadem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zemského povrchu (Tanganika, Malawi,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Ukerewe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Bajkal,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Titicaca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nebo </a:t>
            </a:r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oddělením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od oceánu vyzvednutím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mořskéh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dna (Kaspické moře)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Může se nacházet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propadlinách nebo podél tektonických zlomů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Činnosti, které způsobily vznik tektonických jezer můžeme rozdělit do čtyř skupin:</a:t>
            </a:r>
            <a:endParaRPr lang="cs-CZ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242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932688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Jezera tektonická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5181600"/>
          </a:xfrm>
        </p:spPr>
        <p:txBody>
          <a:bodyPr>
            <a:normAutofit fontScale="92500" lnSpcReduction="20000"/>
          </a:bodyPr>
          <a:lstStyle/>
          <a:p>
            <a:r>
              <a:rPr lang="cs-CZ" b="1" i="1" dirty="0" smtClean="0">
                <a:solidFill>
                  <a:srgbClr val="C00000"/>
                </a:solidFill>
              </a:rPr>
              <a:t>riftové</a:t>
            </a:r>
            <a:r>
              <a:rPr lang="cs-CZ" dirty="0" smtClean="0"/>
              <a:t> - pohyb tektonických desek zemské kůry podél zlomů (rifty)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00B050"/>
                </a:solidFill>
              </a:rPr>
              <a:t>reliktní</a:t>
            </a:r>
            <a:r>
              <a:rPr lang="cs-CZ" dirty="0" smtClean="0">
                <a:solidFill>
                  <a:srgbClr val="00B050"/>
                </a:solidFill>
              </a:rPr>
              <a:t> </a:t>
            </a:r>
            <a:r>
              <a:rPr lang="cs-CZ" dirty="0" smtClean="0"/>
              <a:t>- prohnutí zemské kůry bez zlomů</a:t>
            </a:r>
          </a:p>
          <a:p>
            <a:endParaRPr lang="cs-CZ" dirty="0" smtClean="0"/>
          </a:p>
          <a:p>
            <a:r>
              <a:rPr lang="cs-CZ" b="1" i="1" dirty="0" err="1" smtClean="0">
                <a:solidFill>
                  <a:schemeClr val="accent4"/>
                </a:solidFill>
              </a:rPr>
              <a:t>vrásné</a:t>
            </a:r>
            <a:r>
              <a:rPr lang="cs-CZ" dirty="0" smtClean="0">
                <a:solidFill>
                  <a:schemeClr val="accent4"/>
                </a:solidFill>
              </a:rPr>
              <a:t> </a:t>
            </a:r>
            <a:r>
              <a:rPr lang="cs-CZ" dirty="0" smtClean="0"/>
              <a:t>- vzniklé vrásněním</a:t>
            </a:r>
          </a:p>
          <a:p>
            <a:endParaRPr lang="cs-CZ" dirty="0" smtClean="0"/>
          </a:p>
          <a:p>
            <a:r>
              <a:rPr lang="cs-CZ" dirty="0" err="1" smtClean="0"/>
              <a:t>kryptoexplozivní</a:t>
            </a:r>
            <a:r>
              <a:rPr lang="cs-CZ" dirty="0" smtClean="0"/>
              <a:t> - </a:t>
            </a:r>
            <a:r>
              <a:rPr lang="cs-CZ" dirty="0" err="1" smtClean="0"/>
              <a:t>kryptoexplozívní</a:t>
            </a:r>
            <a:r>
              <a:rPr lang="cs-CZ" dirty="0" smtClean="0"/>
              <a:t> krátery</a:t>
            </a:r>
          </a:p>
          <a:p>
            <a:endParaRPr lang="cs-CZ" dirty="0" smtClean="0"/>
          </a:p>
          <a:p>
            <a:r>
              <a:rPr lang="cs-CZ" b="1" i="1" dirty="0" smtClean="0">
                <a:solidFill>
                  <a:srgbClr val="FFC000"/>
                </a:solidFill>
              </a:rPr>
              <a:t>Jezera jsou velice hluboká, mají protáhlý tvar</a:t>
            </a:r>
          </a:p>
          <a:p>
            <a:r>
              <a:rPr lang="cs-CZ" dirty="0" smtClean="0"/>
              <a:t>Propadliny, které se zaplnily vodou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0181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oubor:Ilha do Sol23 S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6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7504" y="188640"/>
            <a:ext cx="191507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Tititaca</a:t>
            </a:r>
            <a:endParaRPr lang="cs-CZ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057126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ohled na jezero z vesmíru">
            <a:hlinkClick r:id="rId2" tooltip="pohled na jezero z vesmíru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228600"/>
            <a:ext cx="3276600" cy="32766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609600" y="3505200"/>
            <a:ext cx="17129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Tanganika</a:t>
            </a:r>
            <a:endParaRPr lang="cs-CZ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24" name="Picture 4" descr="Caspian Sea from orbit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304800"/>
            <a:ext cx="4114800" cy="5237018"/>
          </a:xfrm>
          <a:prstGeom prst="rect">
            <a:avLst/>
          </a:prstGeom>
          <a:noFill/>
        </p:spPr>
      </p:pic>
      <p:pic>
        <p:nvPicPr>
          <p:cNvPr id="30726" name="Picture 6" descr="Soubor:Baikal-S1998162044804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600" y="4000500"/>
            <a:ext cx="5372100" cy="285750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715000" y="6273225"/>
            <a:ext cx="14075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Bajkal</a:t>
            </a:r>
            <a:endParaRPr lang="cs-CZ" sz="32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46640" y="5562600"/>
            <a:ext cx="22973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Kaspické moře</a:t>
            </a:r>
            <a:endParaRPr lang="cs-CZ" sz="2400" b="1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697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56488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Ledovcová jezera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Vzniklo v důsledku prohloubení zemského povrchu ledovcem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Voda v těchto jezerech není ta, jež by zbyla po roztopení ledovců samotných, poněvadž ta již dávno odtekla a v některých případech dokonce voda z ledovců nikdy v těchto jezerech nebyla</a:t>
            </a:r>
            <a:endParaRPr lang="cs-CZ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919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Ledovcová jezera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5105400"/>
          </a:xfrm>
        </p:spPr>
        <p:txBody>
          <a:bodyPr>
            <a:normAutofit fontScale="85000" lnSpcReduction="20000"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Hrazená ledovcem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Evorzní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např. pod vodopády (Čertova oka pod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Mumlavským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vodopádem)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Karová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vodou vyplněný skalní kotel ve vyživovací části ledovce (Šumavská jezera)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Hrazená morénovým valem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(Štrbské pleso, Mechové jezírko)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Fjordová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Lago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Maggiore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181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6445" y="476672"/>
            <a:ext cx="8305800" cy="5486400"/>
          </a:xfrm>
        </p:spPr>
        <p:txBody>
          <a:bodyPr>
            <a:normAutofit fontScale="92500" lnSpcReduction="20000"/>
          </a:bodyPr>
          <a:lstStyle/>
          <a:p>
            <a:r>
              <a:rPr lang="cs-CZ" sz="3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Šumavská ledovcová jezera</a:t>
            </a:r>
          </a:p>
          <a:p>
            <a:endParaRPr lang="cs-CZ" dirty="0" smtClean="0"/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Černé jezero</a:t>
            </a:r>
          </a:p>
          <a:p>
            <a:endParaRPr lang="cs-CZ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Čertovo jezero</a:t>
            </a:r>
          </a:p>
          <a:p>
            <a:endParaRPr lang="cs-CZ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Prášilské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jezero</a:t>
            </a:r>
          </a:p>
          <a:p>
            <a:endParaRPr lang="cs-CZ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jezero Laka</a:t>
            </a:r>
          </a:p>
          <a:p>
            <a:endParaRPr lang="cs-CZ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Plešné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jezero</a:t>
            </a:r>
          </a:p>
          <a:p>
            <a:endParaRPr lang="cs-CZ" dirty="0"/>
          </a:p>
        </p:txBody>
      </p:sp>
      <p:pic>
        <p:nvPicPr>
          <p:cNvPr id="4098" name="Picture 2" descr="Soubor:Černé jezero zabírané z karové stěn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355034"/>
            <a:ext cx="4286250" cy="521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804248" y="954924"/>
            <a:ext cx="151438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Černé jezero</a:t>
            </a:r>
          </a:p>
        </p:txBody>
      </p:sp>
    </p:spTree>
    <p:extLst>
      <p:ext uri="{BB962C8B-B14F-4D97-AF65-F5344CB8AC3E}">
        <p14:creationId xmlns:p14="http://schemas.microsoft.com/office/powerpoint/2010/main" val="315266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116632"/>
            <a:ext cx="53500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Ledovcová jezera v Krkonoších</a:t>
            </a:r>
            <a:endParaRPr lang="cs-CZ" sz="28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 descr="Soubor:Krkonose-bergsee-panoram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93576"/>
            <a:ext cx="57747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chemeClr val="accent6">
                    <a:lumMod val="75000"/>
                  </a:schemeClr>
                </a:solidFill>
              </a:rPr>
              <a:t>Ledovcová jezera v </a:t>
            </a:r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</a:rPr>
              <a:t>Krkonoších - </a:t>
            </a:r>
            <a:r>
              <a:rPr lang="cs-CZ" sz="2400" b="1" dirty="0" err="1"/>
              <a:t>Wielki</a:t>
            </a:r>
            <a:r>
              <a:rPr lang="cs-CZ" sz="2400" b="1" dirty="0"/>
              <a:t> </a:t>
            </a:r>
            <a:r>
              <a:rPr lang="cs-CZ" sz="2400" b="1" dirty="0" err="1"/>
              <a:t>Staw</a:t>
            </a:r>
            <a:endParaRPr lang="cs-CZ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98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Krasová jezera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9168" y="1052736"/>
            <a:ext cx="8229600" cy="4800600"/>
          </a:xfrm>
        </p:spPr>
        <p:txBody>
          <a:bodyPr>
            <a:normAutofit fontScale="92500" lnSpcReduction="10000"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Vzniklo rozpouštěním podloží</a:t>
            </a:r>
          </a:p>
          <a:p>
            <a:endParaRPr lang="cs-CZ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Krasová sníženina je poté vyplněna vodou </a:t>
            </a:r>
          </a:p>
          <a:p>
            <a:endParaRPr lang="cs-CZ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Závrty</a:t>
            </a:r>
          </a:p>
          <a:p>
            <a:endParaRPr lang="cs-CZ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Polje</a:t>
            </a:r>
            <a:endParaRPr lang="cs-CZ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Dinárský kras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 descr="Soubor:Zavrt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659066"/>
            <a:ext cx="5040560" cy="2901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4511048" y="3244334"/>
            <a:ext cx="36675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Závrt v masívu </a:t>
            </a:r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Dürrnstein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Rakousko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371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5327" y="190500"/>
            <a:ext cx="4051176" cy="1143000"/>
          </a:xfrm>
        </p:spPr>
        <p:txBody>
          <a:bodyPr/>
          <a:lstStyle/>
          <a:p>
            <a:r>
              <a:rPr lang="cs-CZ" b="1" i="1" dirty="0" smtClean="0"/>
              <a:t>Pobřežní jezera</a:t>
            </a:r>
            <a:endParaRPr lang="cs-CZ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24000"/>
            <a:ext cx="4267200" cy="4800600"/>
          </a:xfrm>
        </p:spPr>
        <p:txBody>
          <a:bodyPr/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částí mořských zálivů oddělených od moře narůstáním písečných tvarů (kosy) 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http://upload.wikimedia.org/wikipedia/commons/thumb/d/d0/Baltic_spits.png/220px-Baltic_spits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3657600"/>
            <a:ext cx="3515030" cy="2971800"/>
          </a:xfrm>
          <a:prstGeom prst="rect">
            <a:avLst/>
          </a:prstGeom>
          <a:noFill/>
        </p:spPr>
      </p:pic>
      <p:pic>
        <p:nvPicPr>
          <p:cNvPr id="4100" name="Picture 4" descr="Soubor:Hel peninsula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00600" y="762000"/>
            <a:ext cx="3819525" cy="5867400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519367" y="3695700"/>
            <a:ext cx="21233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Helská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kosa - mapka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868144" y="392668"/>
            <a:ext cx="13535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Helská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kosa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2019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Jezera smíšeného původu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80728"/>
            <a:ext cx="8229600" cy="4846320"/>
          </a:xfrm>
        </p:spPr>
        <p:txBody>
          <a:bodyPr>
            <a:normAutofit fontScale="92500" lnSpcReduction="20000"/>
          </a:bodyPr>
          <a:lstStyle/>
          <a:p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Vzniklá endogenními silami</a:t>
            </a:r>
          </a:p>
          <a:p>
            <a:endParaRPr lang="cs-CZ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Remodelace</a:t>
            </a:r>
            <a:r>
              <a:rPr lang="cs-CZ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exogenními silami</a:t>
            </a:r>
          </a:p>
          <a:p>
            <a:endParaRPr lang="cs-CZ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Tektonická jezera přemodelovaná činností ledovce</a:t>
            </a:r>
          </a:p>
          <a:p>
            <a:endParaRPr lang="cs-CZ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Ladožské jezero</a:t>
            </a:r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Oněžské jezero</a:t>
            </a:r>
          </a:p>
          <a:p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 descr="Soubor:Laatokka Sortavalan edustal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861048"/>
            <a:ext cx="4883696" cy="2690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Šipka doprava 3"/>
          <p:cNvSpPr/>
          <p:nvPr/>
        </p:nvSpPr>
        <p:spPr>
          <a:xfrm>
            <a:off x="3248681" y="4675994"/>
            <a:ext cx="720080" cy="2423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14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381000" y="685801"/>
          <a:ext cx="8458199" cy="55625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66333"/>
                <a:gridCol w="1566333"/>
                <a:gridCol w="1644650"/>
                <a:gridCol w="1566333"/>
                <a:gridCol w="2114550"/>
              </a:tblGrid>
              <a:tr h="1242707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Jezero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Plocha (km)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Největší hloubka (m)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Objem vody </a:t>
                      </a:r>
                      <a:r>
                        <a:rPr lang="cs-CZ" b="1" i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(km³)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Nadmořská výška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719982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Kaspické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371 000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1 025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80 230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-28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719982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Hořejší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82 400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393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11 635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183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719982">
                <a:tc>
                  <a:txBody>
                    <a:bodyPr/>
                    <a:lstStyle/>
                    <a:p>
                      <a:r>
                        <a:rPr lang="cs-CZ" b="1" i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Ukerewe</a:t>
                      </a:r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68 800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80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r>
                        <a:rPr lang="cs-CZ" b="1" i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656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1 134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719982">
                <a:tc>
                  <a:txBody>
                    <a:bodyPr/>
                    <a:lstStyle/>
                    <a:p>
                      <a:r>
                        <a:rPr lang="cs-CZ" b="1" i="1" dirty="0" err="1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Huronské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59</a:t>
                      </a:r>
                      <a:r>
                        <a:rPr lang="cs-CZ" b="1" i="1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600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208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4 608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177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719982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Michiganské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57 400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281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5 760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177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719982"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Aralské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37 500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55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380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i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40</a:t>
                      </a:r>
                      <a:endParaRPr lang="cs-CZ" b="1" i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507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Jezera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066800"/>
            <a:ext cx="8610600" cy="5562600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0,5%= zásob sladké vody na Zemi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Značně rozdílné chemické složení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Určitý obsah rozpuštěných solí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Menší obsah soli než 0,3</a:t>
            </a:r>
            <a:r>
              <a:rPr lang="cs-CZ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‰ 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</a:t>
            </a:r>
            <a:r>
              <a:rPr lang="cs-CZ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sladká voda</a:t>
            </a:r>
          </a:p>
          <a:p>
            <a:endParaRPr lang="cs-CZ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Středně slaná voda – 0,3 ‰ – 24,7 ‰ 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středně slaná voda</a:t>
            </a:r>
          </a:p>
          <a:p>
            <a:r>
              <a:rPr lang="cs-CZ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Slaná voda</a:t>
            </a:r>
          </a:p>
          <a:p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možná i odlišná slanost v částech jezer </a:t>
            </a:r>
          </a:p>
          <a:p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Kaspické jezero – 1,4 ‰ – 285 ‰</a:t>
            </a:r>
          </a:p>
          <a:p>
            <a:endParaRPr lang="cs-CZ" i="1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782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4400"/>
          </a:xfrm>
        </p:spPr>
        <p:txBody>
          <a:bodyPr/>
          <a:lstStyle/>
          <a:p>
            <a:r>
              <a:rPr lang="cs-CZ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Aralské jezero </a:t>
            </a:r>
            <a:endParaRPr lang="cs-CZ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980728"/>
            <a:ext cx="8610600" cy="5648672"/>
          </a:xfrm>
        </p:spPr>
        <p:txBody>
          <a:bodyPr>
            <a:normAutofit fontScale="70000" lnSpcReduction="20000"/>
          </a:bodyPr>
          <a:lstStyle/>
          <a:p>
            <a:r>
              <a:rPr lang="cs-CZ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 vysychající bezodtoké slané jezero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Propadlina 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Aralského jezera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vznikla v důsledku prohybu zemské kůry v pozdním pliocénu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roce 1987 se jezero rozpadlo na dvě oddělená jezera Severní (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Malé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a Jižní (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Velké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Aralské jezero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Zavlažovací kanály a první zemědělské plochy v pouštních oblastech        jezero začalo vysychat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Dnes už </a:t>
            </a:r>
            <a:r>
              <a:rPr lang="cs-CZ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Aralské moře</a:t>
            </a:r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podobě, v níž je stále zobrazeno ve většině atlasů, neexistuje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Původní rozloha jezera se zmenšila na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méně než třetinu a objem vody klesl na jednu desetinu</a:t>
            </a:r>
          </a:p>
        </p:txBody>
      </p:sp>
    </p:spTree>
    <p:extLst>
      <p:ext uri="{BB962C8B-B14F-4D97-AF65-F5344CB8AC3E}">
        <p14:creationId xmlns:p14="http://schemas.microsoft.com/office/powerpoint/2010/main" val="99665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cs-CZ" b="1" dirty="0" smtClean="0"/>
              <a:t>Aralské jezero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25780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 ryb žily v 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Aralském moři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jeseteři, kapři, </a:t>
            </a:r>
            <a:r>
              <a:rPr lang="cs-CZ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usači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plotice, jelci a boleni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Znečištění připadá na vrub </a:t>
            </a:r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testování biologických zbraní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Aralské moře</a:t>
            </a:r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 dnes spolu s Černobylem bráno jako synonymum pro ekologickou katastrofu úděsných rozměrů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Ústup jezera a jeho veliké znečištění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zcela zničilo kdysi bohatý rybářský průmysl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a navíc vedlo ke vzniku a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rozšíření solných pouští a bažin v okolí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682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08248"/>
          </a:xfrm>
        </p:spPr>
        <p:txBody>
          <a:bodyPr>
            <a:normAutofit fontScale="90000"/>
          </a:bodyPr>
          <a:lstStyle/>
          <a:p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9530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8130" name="Picture 2" descr="Soubor:Aralze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1524000"/>
            <a:ext cx="7620000" cy="4953000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755576" y="646836"/>
            <a:ext cx="7778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atelitní 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snímky (1989) a (2008) zachycují rychlé vysychání jezera. Rozsáhlé světleji zbarvené plochy v okolí jsou solné pláně na místech vyschlého dna.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3092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Soubor:AralShip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196028" y="289411"/>
            <a:ext cx="46328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Opuštěná loď v poušti vzniklé po ústupu jezera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460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2000"/>
          </a:xfrm>
        </p:spPr>
        <p:txBody>
          <a:bodyPr>
            <a:normAutofit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Kaspické moře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600" y="762000"/>
            <a:ext cx="8686800" cy="5943600"/>
          </a:xfrm>
        </p:spPr>
        <p:txBody>
          <a:bodyPr>
            <a:normAutofit fontScale="70000" lnSpcReduction="20000"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 svou rozlohou splňuje charakteristiky moře i jezera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jeho březích leží 5 států: Rusko, Kazachstán Turkmenistán ,Írán a Ázerbájdžán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 rozlohu 376 000 km²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 ze severu na jih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1 200 km dlouhé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průměrně </a:t>
            </a:r>
            <a:r>
              <a:rPr lang="cs-CZ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320 km široké 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Průměrně je hluboké 184 m a dosahuje maximální hloubky 1 025 m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Objem vody je 78 000 km³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Rozloha povodí je 3 500 000 km²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Jeho hladina leží 28,5 m pod úrovní světového oceánu</a:t>
            </a:r>
            <a:endParaRPr lang="cs-C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3541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838200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Kaspické moře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914400"/>
            <a:ext cx="8610600" cy="5715000"/>
          </a:xfrm>
        </p:spPr>
        <p:txBody>
          <a:bodyPr>
            <a:normAutofit fontScale="85000" lnSpcReduction="10000"/>
          </a:bodyPr>
          <a:lstStyle/>
          <a:p>
            <a:r>
              <a:rPr lang="cs-CZ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Kaspické moře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má velký význam pro národní i mezinárodní lodní dopravu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náklady převážené po moři jsou </a:t>
            </a:r>
            <a:r>
              <a:rPr lang="cs-CZ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ropa, dřevo, obilí, bavlna, rýže a síra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 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Baku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Krasnovodskem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funguje </a:t>
            </a:r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železniční trajekt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Cyklonální cirkulace vody 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důsledkem přitékajících řek a převládajících větrů</a:t>
            </a:r>
          </a:p>
          <a:p>
            <a:endParaRPr lang="cs-CZ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Teplota vody v létě na povrchu dosahuje 24 až 26 °C na severu a 29 °C na jihu, v </a:t>
            </a:r>
            <a:r>
              <a:rPr lang="cs-CZ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Krasnovodském</a:t>
            </a:r>
            <a:r>
              <a:rPr lang="cs-CZ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zálivu</a:t>
            </a: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až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 °C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55166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9154" name="Picture 2" descr="Soubor:Bay in Baku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3" y="0"/>
            <a:ext cx="9132577" cy="685800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858000" y="228600"/>
            <a:ext cx="20277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Baku </a:t>
            </a:r>
            <a:endParaRPr lang="cs-CZ" sz="5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3582209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3250" name="Picture 2" descr="Soubor:TurkmenbashiSe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184731" y="276999"/>
            <a:ext cx="32099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Kaspické moře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Turkmenistánu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0470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Literatura:</a:t>
            </a:r>
            <a:endParaRPr lang="cs-CZ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linkClick r:id="rId2"/>
            </a:endParaRPr>
          </a:p>
          <a:p>
            <a:pPr marL="36576" indent="0">
              <a:buNone/>
            </a:pP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Bičík, I. et al. (2001): </a:t>
            </a:r>
            <a:r>
              <a:rPr lang="cs-CZ" sz="18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Příroda a lidé Země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Praha: Nakladatelství ČGS.</a:t>
            </a:r>
          </a:p>
          <a:p>
            <a:pPr marL="36576" indent="0">
              <a:buNone/>
            </a:pPr>
            <a:r>
              <a:rPr lang="cs-CZ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Kašparovský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K. (1999): Zeměpis I v kostce. Havlíčkův Brod: Fragment.</a:t>
            </a:r>
          </a:p>
          <a:p>
            <a:pPr marL="36576" indent="0">
              <a:buNone/>
            </a:pPr>
            <a:r>
              <a:rPr lang="cs-CZ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Kašparovský</a:t>
            </a:r>
            <a:r>
              <a:rPr lang="cs-CZ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K. (2008): Zeměpis I v kostce. Praha: Fragment.</a:t>
            </a:r>
          </a:p>
          <a:p>
            <a:pPr marL="0" indent="0">
              <a:buNone/>
            </a:pPr>
            <a:endParaRPr lang="cs-CZ" sz="1800" dirty="0" smtClean="0"/>
          </a:p>
          <a:p>
            <a:pPr marL="0" indent="0">
              <a:buNone/>
            </a:pPr>
            <a:r>
              <a:rPr lang="cs-CZ" sz="18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Internetové zdroje:</a:t>
            </a:r>
          </a:p>
          <a:p>
            <a:pPr marL="0" indent="0">
              <a:buNone/>
            </a:pP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cs.wikipedia.org/wiki/Jezero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cs.wikipedia.org/wiki/Aralsk%C3%A9_jezero</a:t>
            </a:r>
            <a:endParaRPr lang="cs-CZ" sz="1800" dirty="0" smtClean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41087503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836712"/>
          </a:xfrm>
        </p:spPr>
        <p:txBody>
          <a:bodyPr/>
          <a:lstStyle/>
          <a:p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1800" u="sng" dirty="0" smtClean="0"/>
              <a:t>Obrazové materiály:</a:t>
            </a:r>
          </a:p>
          <a:p>
            <a:pPr marL="0" indent="0">
              <a:buNone/>
            </a:pPr>
            <a:r>
              <a:rPr lang="cs-CZ" sz="1800" dirty="0" smtClean="0"/>
              <a:t>CHIPPPY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4</a:t>
            </a:r>
            <a:r>
              <a:rPr lang="cs-CZ" sz="1800" dirty="0" smtClean="0"/>
              <a:t>.11.2012]. </a:t>
            </a:r>
            <a:r>
              <a:rPr lang="cs-CZ" sz="1800" dirty="0"/>
              <a:t>Dostupný na WWW: </a:t>
            </a:r>
            <a:r>
              <a:rPr lang="cs-CZ" sz="1800" dirty="0">
                <a:hlinkClick r:id="rId2"/>
              </a:rPr>
              <a:t>http://cs.wikipedia.org/wiki/Soubor:Bariloche-_</a:t>
            </a:r>
            <a:r>
              <a:rPr lang="cs-CZ" sz="1800" dirty="0" smtClean="0">
                <a:hlinkClick r:id="rId2"/>
              </a:rPr>
              <a:t>Argentina2.jpg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NYE</a:t>
            </a:r>
            <a:r>
              <a:rPr lang="cs-CZ" sz="1800" dirty="0"/>
              <a:t>, C..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4.11.2012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cs.wikipedia.org/wiki/Soubor:MountKaguyak.jpg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INBAR, Ester.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4.11.2012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cs.wikipedia.org/wiki/Soubor:Ilha_do_Sol23_ST.jpg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NASA.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4.11.2012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cs.wikipedia.org/wiki/Soubor:Lake_tanganyika.jpg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NASA.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4.11.2012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cs.wikipedia.org/wiki/Soubor:Baikal-S1998162044804.jpg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SCHMALTZ, </a:t>
            </a:r>
            <a:r>
              <a:rPr lang="cs-CZ" sz="1800" dirty="0" err="1"/>
              <a:t>Jeff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4.11.2012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cs.wikipedia.org/wiki/Soubor:Caspian_Sea_from_orbit.jpg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KUBEŠ, Zdeněk.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4.11.2012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8"/>
              </a:rPr>
              <a:t>http://cs.wikipedia.org/wiki/Soubor:%</a:t>
            </a:r>
            <a:r>
              <a:rPr lang="cs-CZ" sz="1800" dirty="0" smtClean="0">
                <a:hlinkClick r:id="rId8"/>
              </a:rPr>
              <a:t>C4%8Cern%C3%A9_jezero_zab%C3%ADran%C3%A9_z_karov%C3%A9_st%C4%9Bny.JPG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ROLETSCHEK, Ralf.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4.11.2012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9"/>
              </a:rPr>
              <a:t>http://</a:t>
            </a:r>
            <a:r>
              <a:rPr lang="cs-CZ" sz="1800" dirty="0" smtClean="0">
                <a:hlinkClick r:id="rId9"/>
              </a:rPr>
              <a:t>cs.wikipedia.org/wiki/Soubor:Krkonose-bergsee-panorama.jpg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TOMÍK.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4.11.2012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10"/>
              </a:rPr>
              <a:t>http://</a:t>
            </a:r>
            <a:r>
              <a:rPr lang="cs-CZ" sz="1800" dirty="0" smtClean="0">
                <a:hlinkClick r:id="rId10"/>
              </a:rPr>
              <a:t>cs.wikipedia.org/wiki/Soubor:Zavrt1.jpg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9568495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266"/>
            <a:ext cx="8229600" cy="1143000"/>
          </a:xfrm>
        </p:spPr>
        <p:txBody>
          <a:bodyPr/>
          <a:lstStyle/>
          <a:p>
            <a:r>
              <a:rPr lang="cs-CZ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/>
              <a:t>JARBA.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4.11.2012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cs.wikipedia.org/wiki/Soubor:Mierzeja_Helska_mapa.jpg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 </a:t>
            </a:r>
            <a:r>
              <a:rPr lang="cs-CZ" sz="1800" dirty="0"/>
              <a:t>MIRACETI.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4.11.2012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cs.wikipedia.org/wiki/Soubor:Hel_peninsula.jpg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KAHKONEN.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4.11.2012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4"/>
              </a:rPr>
              <a:t>http://</a:t>
            </a:r>
            <a:r>
              <a:rPr lang="cs-CZ" sz="1800" dirty="0" smtClean="0">
                <a:hlinkClick r:id="rId4"/>
              </a:rPr>
              <a:t>cs.wikipedia.org/wiki/Soubor:Laatokka_Sortavalan_edustalla.jpg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NASA.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4.11.2012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5"/>
              </a:rPr>
              <a:t>http://</a:t>
            </a:r>
            <a:r>
              <a:rPr lang="cs-CZ" sz="1800" dirty="0" smtClean="0">
                <a:hlinkClick r:id="rId5"/>
              </a:rPr>
              <a:t>cs.wikipedia.org/wiki/Soubor:Aral_Sea_1989-2008.jpg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STAECKER.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4.11.2012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6"/>
              </a:rPr>
              <a:t>http://</a:t>
            </a:r>
            <a:r>
              <a:rPr lang="cs-CZ" sz="1800" dirty="0" smtClean="0">
                <a:hlinkClick r:id="rId6"/>
              </a:rPr>
              <a:t>cs.wikipedia.org/wiki/Soubor:AralShip.jpg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/>
              <a:t>SAHRAZAD. </a:t>
            </a:r>
            <a:r>
              <a:rPr lang="cs-CZ" sz="1800" i="1" dirty="0" err="1"/>
              <a:t>wikipedia</a:t>
            </a:r>
            <a:r>
              <a:rPr lang="cs-CZ" sz="1800" dirty="0"/>
              <a:t> [online]. [cit</a:t>
            </a:r>
            <a:r>
              <a:rPr lang="cs-CZ" sz="1800" dirty="0" smtClean="0"/>
              <a:t>.</a:t>
            </a:r>
            <a:r>
              <a:rPr lang="cs-CZ" sz="1800" dirty="0"/>
              <a:t> 4.11.2012</a:t>
            </a:r>
            <a:r>
              <a:rPr lang="cs-CZ" sz="1800" dirty="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7"/>
              </a:rPr>
              <a:t>http://</a:t>
            </a:r>
            <a:r>
              <a:rPr lang="cs-CZ" sz="1800" dirty="0" smtClean="0">
                <a:hlinkClick r:id="rId7"/>
              </a:rPr>
              <a:t>cs.wikipedia.org/wiki/Soubor:Bay_in_Baku.JPG</a:t>
            </a:r>
            <a:r>
              <a:rPr lang="cs-CZ" sz="1800" dirty="0" smtClean="0"/>
              <a:t> </a:t>
            </a:r>
          </a:p>
          <a:p>
            <a:pPr marL="0" indent="0">
              <a:buNone/>
            </a:pPr>
            <a:r>
              <a:rPr lang="cs-CZ" sz="1800" dirty="0" smtClean="0"/>
              <a:t>DORON</a:t>
            </a:r>
            <a:r>
              <a:rPr lang="cs-CZ" sz="1800" dirty="0"/>
              <a:t>. </a:t>
            </a:r>
            <a:r>
              <a:rPr lang="cs-CZ" sz="1800" i="1" dirty="0" err="1"/>
              <a:t>wikipedia</a:t>
            </a:r>
            <a:r>
              <a:rPr lang="cs-CZ" sz="1800" dirty="0"/>
              <a:t> [online]. [cit. </a:t>
            </a:r>
            <a:r>
              <a:rPr lang="cs-CZ" sz="1800"/>
              <a:t>4.11.2012</a:t>
            </a:r>
            <a:r>
              <a:rPr lang="cs-CZ" sz="1800" smtClean="0"/>
              <a:t>]. </a:t>
            </a:r>
            <a:r>
              <a:rPr lang="cs-CZ" sz="1800" dirty="0"/>
              <a:t>Dostupný na WWW: </a:t>
            </a:r>
            <a:r>
              <a:rPr lang="cs-CZ" sz="1800" dirty="0">
                <a:hlinkClick r:id="rId8"/>
              </a:rPr>
              <a:t>http://</a:t>
            </a:r>
            <a:r>
              <a:rPr lang="cs-CZ" sz="1800" dirty="0" smtClean="0">
                <a:hlinkClick r:id="rId8"/>
              </a:rPr>
              <a:t>cs.wikipedia.org/wiki/Soubor:TurkmenbashiSea.jpg</a:t>
            </a:r>
            <a:r>
              <a:rPr lang="cs-CZ" sz="1800" dirty="0" smtClean="0"/>
              <a:t> 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4959726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47</TotalTime>
  <Words>1281</Words>
  <Application>Microsoft Office PowerPoint</Application>
  <PresentationFormat>Předvádění na obrazovce (4:3)</PresentationFormat>
  <Paragraphs>240</Paragraphs>
  <Slides>29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Motiv sady Office</vt:lpstr>
      <vt:lpstr>Prezentace aplikace PowerPoint</vt:lpstr>
      <vt:lpstr>Jezera</vt:lpstr>
      <vt:lpstr>Jezera – rozdělení podle vzniku</vt:lpstr>
      <vt:lpstr>Jezera vzniklá činností endogenních sil </vt:lpstr>
      <vt:lpstr>Prezentace aplikace PowerPoint</vt:lpstr>
      <vt:lpstr>Jezera tektonická</vt:lpstr>
      <vt:lpstr>Jezera tektonická</vt:lpstr>
      <vt:lpstr>Prezentace aplikace PowerPoint</vt:lpstr>
      <vt:lpstr>Prezentace aplikace PowerPoint</vt:lpstr>
      <vt:lpstr>Ledovcová jezera</vt:lpstr>
      <vt:lpstr>Ledovcová jezera</vt:lpstr>
      <vt:lpstr>Prezentace aplikace PowerPoint</vt:lpstr>
      <vt:lpstr>Prezentace aplikace PowerPoint</vt:lpstr>
      <vt:lpstr>Krasová jezera</vt:lpstr>
      <vt:lpstr>Pobřežní jezera</vt:lpstr>
      <vt:lpstr>Jezera smíšeného původu</vt:lpstr>
      <vt:lpstr>Prezentace aplikace PowerPoint</vt:lpstr>
      <vt:lpstr>Jezera</vt:lpstr>
      <vt:lpstr>Aralské jezero </vt:lpstr>
      <vt:lpstr>Aralské jezero </vt:lpstr>
      <vt:lpstr>Prezentace aplikace PowerPoint</vt:lpstr>
      <vt:lpstr>Prezentace aplikace PowerPoint</vt:lpstr>
      <vt:lpstr>Kaspické moře</vt:lpstr>
      <vt:lpstr>Kaspické moře</vt:lpstr>
      <vt:lpstr>Prezentace aplikace PowerPoint</vt:lpstr>
      <vt:lpstr>Prezentace aplikace PowerPoint</vt:lpstr>
      <vt:lpstr>Použité zdroje a literatura</vt:lpstr>
      <vt:lpstr>Použité zdroje a literatura</vt:lpstr>
      <vt:lpstr>Použité 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Kohoutek Jan</dc:creator>
  <cp:lastModifiedBy>Kohoutek Jan</cp:lastModifiedBy>
  <cp:revision>12</cp:revision>
  <dcterms:created xsi:type="dcterms:W3CDTF">2013-04-28T23:00:23Z</dcterms:created>
  <dcterms:modified xsi:type="dcterms:W3CDTF">2013-04-28T23:57:21Z</dcterms:modified>
</cp:coreProperties>
</file>