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9" r:id="rId23"/>
    <p:sldId id="28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c/c5/Elbe_swamp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4/40/Torfabbau-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d/d4/Ferme_tourbe_glaumb%C3%A6r_face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a/ac/Lindow_Man_1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a/a4/Toppila_power_plant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upload.wikimedia.org/wikipedia/commons/9/97/U_spalene.jpg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d/dd/Selska_hraz_Horka_2004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upload.wikimedia.org/wikipedia/commons/2/26/Vyrovnavaci_rameno_Horka_2003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a%C5%A1elina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Litovelsk%C3%A9_Pomorav%C3%AD" TargetMode="External"/><Relationship Id="rId4" Type="http://schemas.openxmlformats.org/officeDocument/2006/relationships/hyperlink" Target="http://cs.wikipedia.org/wiki/Ramsarsk%C3%A1_%C3%BAmluva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MSAR-logo.gif" TargetMode="External"/><Relationship Id="rId3" Type="http://schemas.openxmlformats.org/officeDocument/2006/relationships/hyperlink" Target="http://cs.wikipedia.org/wiki/Soubor:Elbe_swamp.jpg" TargetMode="External"/><Relationship Id="rId7" Type="http://schemas.openxmlformats.org/officeDocument/2006/relationships/hyperlink" Target="http://cs.wikipedia.org/wiki/Soubor:Toppila_power_plant.JPG" TargetMode="External"/><Relationship Id="rId12" Type="http://schemas.openxmlformats.org/officeDocument/2006/relationships/hyperlink" Target="http://cs.wikipedia.org/wiki/Soubor:Vyrovnavaci_rameno_Horka_2003.jpg" TargetMode="External"/><Relationship Id="rId2" Type="http://schemas.openxmlformats.org/officeDocument/2006/relationships/hyperlink" Target="http://cs.wikipedia.org/wiki/Soubor:L%C3%BCtt-Witt_Moor-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ndow_Man_1.jpg" TargetMode="External"/><Relationship Id="rId11" Type="http://schemas.openxmlformats.org/officeDocument/2006/relationships/hyperlink" Target="http://cs.wikipedia.org/wiki/Soubor:Selska_hraz_Horka_2004.jpg" TargetMode="External"/><Relationship Id="rId5" Type="http://schemas.openxmlformats.org/officeDocument/2006/relationships/hyperlink" Target="http://cs.wikipedia.org/wiki/Soubor:Ferme_tourbe_glaumb%C3%A6r_face.jpg" TargetMode="External"/><Relationship Id="rId10" Type="http://schemas.openxmlformats.org/officeDocument/2006/relationships/hyperlink" Target="http://cs.wikipedia.org/wiki/Soubor:LiPo_les.jpg" TargetMode="External"/><Relationship Id="rId4" Type="http://schemas.openxmlformats.org/officeDocument/2006/relationships/hyperlink" Target="http://cs.wikipedia.org/wiki/Soubor:Torfabbau-.jpg" TargetMode="External"/><Relationship Id="rId9" Type="http://schemas.openxmlformats.org/officeDocument/2006/relationships/hyperlink" Target="http://cs.wikipedia.org/wiki/Soubor:Velk%C3%BD_Tis%C3%B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4211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Hydrosféra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mokřady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14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JK_FYZ_GEO_14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7.11.2012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Kvinta – DUM pojednává o mokřadech - jejich vzniku, místy výskytu a o způsobu jejich ochrany</a:t>
            </a: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8051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Bažiny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610600" cy="60198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zemského povrchu, jejichž půda je prosycena vodou</a:t>
            </a:r>
          </a:p>
          <a:p>
            <a:endParaRPr lang="cs-CZ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druhy močálů jsou zásobeny pouze pomocí dešťových srážek, což má za následek jejich zakyselení a vznik kyselé rašeliny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Druhá skupina je zásobena jak srážkami tak i protékající vodou, což vede ke vzniku neutrálního prostředí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Charakteristickým znakem bažin je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pomalá průtočnost vody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je často ještě více zpomalována rostoucí vegetací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Vznikají na plochých oblastech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je spádová křivka vodních toků velmi malá až skoro žádná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Soubor:Elbe swam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762000"/>
            <a:ext cx="8424936" cy="58019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15776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8200"/>
            <a:ext cx="8686800" cy="57912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Místa vzniku, výskytu či těžby rašeliny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 o bažinný ekosystém, který je trvale zamokřen pramenitou nebo dešťovou vodou, se značnou produkcí rostlinné biomasy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 se v důsledku zamokření a nepříznivých podmínek nedostatečně rozkládá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rašeliništi dochází k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hromadění rostlinné organické hmoty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Odumřelé části rostlinného společenstva se shromažďují a ve spodních vrstvách a za nepřístupu vzduchu se přetvářejí na rašelinu</a:t>
            </a:r>
            <a:endParaRPr lang="cs-CZ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8186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14400"/>
            <a:ext cx="8686800" cy="5715000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 vrchovištní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v prostředí s kyselou reakcí, nižší teplotou, nízkou aktivitou mikroorganismů a s vodou obsahující málo minerálních látek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Obvykle je charakterizováno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nepropustným podložím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jehož vlivem pochází prakticky veškerá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 v rašeliništi z atmosférických srážek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 slatinné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v prostředí s reakcí neutrální, vyššími teplotami, početnější mikroflórou a se značně mineralizovanými podzemními vodami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Zadržuje menší množství vody</a:t>
            </a:r>
          </a:p>
          <a:p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rašeliniště přechodné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 smíšeného původu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0383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Lütt-Witt Moor-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38" y="-8772"/>
            <a:ext cx="9123962" cy="6866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038" y="2509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Lütt-Witt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Moor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slatina v </a:t>
            </a:r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Henstedt-Ulzburguv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severním Německu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09462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Rašelina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838200"/>
            <a:ext cx="8610600" cy="586740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Nahromaděný, částečně rozložený rostlinný materiál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pokrývají 2 % povrchu Země (asi 3 miliony km²)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zásoby mají země jako Rusko, Bělorusko, Ukrajina, Irsko, Finsko, Estonsko, Skotsko, Polsko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Česku se těží rašelina například na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Šumavě, ve Slavkovském lese u Krásna a v dalších lokalitách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Přibližně 60 % všech světových mokřadů jsou rašeliniště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správných podmínkách se během geologických období z rašeliny stane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lignitové uhlí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9843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80288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14400"/>
            <a:ext cx="8686800" cy="5715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nových rašelinišť byla vytvořena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vysokých zeměpisných šířkách po ústupu ledovce na konci poslední doby ledové asi před 9000 lety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Obvykle rašelina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pomalu, asi milimetr ročně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Rašelina obsahuje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53–58 % spalitelných látek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usušení rašelina může být použita jako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fosilní palivo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mnoha zemích, včetně Irska a Skotska, kde je málo stromů, je rašelina tradičně používána k vaření a vytápění domů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3662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2" descr="Soubor:Torfabbau-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-106960"/>
            <a:ext cx="9489757" cy="696496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0"/>
            <a:ext cx="36187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Těžba rašeliny</a:t>
            </a:r>
            <a:endParaRPr lang="cs-CZ" sz="4000" b="1" i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2078754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Soubor:Ferme tourbe glaumbær fa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84908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152400"/>
            <a:ext cx="7725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Rašelina sloužící jako </a:t>
            </a:r>
            <a:r>
              <a:rPr lang="cs-CZ" sz="2800" b="1" i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termoizolace</a:t>
            </a:r>
            <a:r>
              <a:rPr lang="cs-CZ" sz="28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Skotsko</a:t>
            </a:r>
            <a:endParaRPr lang="cs-CZ" sz="2800" b="1" i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1829745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2" name="Picture 2" descr="Soubor:Lindow Man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755" y="-59544"/>
            <a:ext cx="9146755" cy="6917544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222883" y="153888"/>
            <a:ext cx="52734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sz="36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Lindowský muž z 1.stol n.l.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3726448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Soubor:Toppila power pla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7268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Elektrárna spalující rašelinu - Finsko</a:t>
            </a:r>
            <a:endParaRPr lang="cs-CZ" sz="32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920748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15240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Slatiniště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95400"/>
            <a:ext cx="8458200" cy="54102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Vyžadujících ke své existenci a prosperitě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stálý účinek povrchové vody nebo alespoň velmi vysoké hladiny podzemní vody – vznikají v okolí vývěrů podzemních vod, slepých říčních ramen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Tvoří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mezi suchozemským a vodním ekosystémem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Samotný výraz je staršího původu, označoval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mokré, nevysychající nebo jen dočasně vysychající místo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398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704088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mokřadů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762000"/>
            <a:ext cx="8763000" cy="58674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Představují přirozenou zásobárnu vody v krajině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značnou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retenční schopnost v případě nadměrných srážek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Poskytují vhodné podmínky pro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existenci specifických mokřadních organismů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přirozeným prostředím celé řadě rostlin a živočichů pro život v mokřadech přizpůsobených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jeden z největších fondů genetické biodiverzity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mezi tři biotopy s největší biologickou aktivitou (po deštných pralesech a korálových útesech)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považovány za vysoce cenné biotopy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Jejich počet i rozloha, na které se vyskytují, však ubývá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723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685800"/>
          </a:xfrm>
        </p:spPr>
        <p:txBody>
          <a:bodyPr/>
          <a:lstStyle/>
          <a:p>
            <a:pPr eaLnBrk="1" hangingPunct="1"/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Ramsarská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konvence (1971)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990600"/>
            <a:ext cx="7772400" cy="51054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Úmluva o mokřadech</a:t>
            </a:r>
          </a:p>
          <a:p>
            <a:pPr eaLnBrk="1" hangingPunct="1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Biotopy vodního ptactva</a:t>
            </a:r>
          </a:p>
          <a:p>
            <a:pPr eaLnBrk="1" hangingPunct="1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Ochrana biologické rozmanitosti</a:t>
            </a:r>
          </a:p>
          <a:p>
            <a:pPr eaLnBrk="1" hangingPunct="1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Význam pro probíhající procesy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Zamezení ubývání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mokřadů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Seznam mokřadů mezinárodního významu 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 ČR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12 lokalit 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pic>
        <p:nvPicPr>
          <p:cNvPr id="29702" name="Picture 7" descr="http://upload.wikimedia.org/wikipedia/commons/9/90/RAMSAR-log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38837" y="21673"/>
            <a:ext cx="1714500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19770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0"/>
            <a:ext cx="6934200" cy="838200"/>
          </a:xfrm>
        </p:spPr>
        <p:txBody>
          <a:bodyPr/>
          <a:lstStyle/>
          <a:p>
            <a:pPr eaLnBrk="1" hangingPunct="1"/>
            <a:r>
              <a:rPr lang="cs-CZ" sz="3200" b="1" dirty="0" err="1" smtClean="0">
                <a:latin typeface="Arial" charset="0"/>
              </a:rPr>
              <a:t>Ramsarská</a:t>
            </a:r>
            <a:r>
              <a:rPr lang="cs-CZ" sz="3200" b="1" dirty="0" smtClean="0">
                <a:latin typeface="Arial" charset="0"/>
              </a:rPr>
              <a:t> konvence (1971)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937419"/>
            <a:ext cx="7772400" cy="5920581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1 801 mokřadů</a:t>
            </a:r>
          </a:p>
          <a:p>
            <a:pPr eaLnBrk="1" hangingPunct="1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1 630 000 km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Times New Roman" pitchFamily="18" charset="0"/>
              </a:rPr>
              <a:t>²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Nejvíce 166 ve Spojeném království</a:t>
            </a:r>
          </a:p>
          <a:p>
            <a:pPr eaLnBrk="1" hangingPunct="1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Státem s největší rozlohou mokřadů Kanada – 130 000km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Times New Roman" pitchFamily="18" charset="0"/>
              </a:rPr>
              <a:t>²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Záliv královny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Maud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– 62 800km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Times New Roman" pitchFamily="18" charset="0"/>
              </a:rPr>
              <a:t>²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3 rozdílné soubory vzhledem k převažujícímu charakteru mokřadu: 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      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rašeliniště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      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rybniční soustavy 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       </a:t>
            </a:r>
            <a:r>
              <a:rPr lang="cs-CZ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mokřady vázané na nivní polohy                    podél říčních toků </a:t>
            </a:r>
          </a:p>
          <a:p>
            <a:pPr eaLnBrk="1" hangingPunct="1"/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pic>
        <p:nvPicPr>
          <p:cNvPr id="30724" name="Picture 5" descr="http://upload.wikimedia.org/wikipedia/commons/9/90/RAMSAR-logo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00" y="0"/>
            <a:ext cx="1714500" cy="1874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7647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28600"/>
            <a:ext cx="8229600" cy="551688"/>
          </a:xfrm>
        </p:spPr>
        <p:txBody>
          <a:bodyPr>
            <a:normAutofit fontScale="90000"/>
          </a:bodyPr>
          <a:lstStyle/>
          <a:p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Ramsarská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konvence (ČR)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90600"/>
            <a:ext cx="8001000" cy="5257800"/>
          </a:xfrm>
          <a:solidFill>
            <a:schemeClr val="hlink"/>
          </a:solidFill>
        </p:spPr>
        <p:txBody>
          <a:bodyPr>
            <a:normAutofit fontScale="850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Třeboňsko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, 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kde jsou do seznamu mezinárodních mokřadů zařazena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: </a:t>
            </a:r>
          </a:p>
          <a:p>
            <a:pPr eaLnBrk="1" hangingPunct="1">
              <a:lnSpc>
                <a:spcPct val="90000"/>
              </a:lnSpc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lesní rašeliniště označená jako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Třeboňská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rašeliniště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 přirozenými porosty rojovníku bahenního a místy až pralesovitými porosty borovice blatky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specifické mokřady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– </a:t>
            </a:r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Třeboňské rybníky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, </a:t>
            </a:r>
            <a:r>
              <a:rPr lang="cs-CZ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jejichž vznik je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výrazně ovlivněn činností člověka – budováním rybniční soustavy</a:t>
            </a:r>
          </a:p>
          <a:p>
            <a:pPr marL="514350" indent="-514350" eaLnBrk="1" hangingPunct="1">
              <a:lnSpc>
                <a:spcPct val="90000"/>
              </a:lnSpc>
              <a:buFont typeface="+mj-lt"/>
              <a:buAutoNum type="arabicPeriod"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Zatímco na Šumavě se mokřady regionálně označují jako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slatě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, na Třeboňsku pak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blata </a:t>
            </a:r>
          </a:p>
          <a:p>
            <a:pPr eaLnBrk="1" hangingPunct="1">
              <a:lnSpc>
                <a:spcPct val="90000"/>
              </a:lnSpc>
            </a:pPr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5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6705600" y="228600"/>
            <a:ext cx="13366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800" b="1" dirty="0" smtClean="0">
                <a:latin typeface="Tahoma" pitchFamily="34" charset="0"/>
              </a:rPr>
              <a:t>Velký Tisý</a:t>
            </a:r>
            <a:endParaRPr lang="cs-CZ" sz="1800" b="1" dirty="0">
              <a:latin typeface="Tahoma" pitchFamily="34" charset="0"/>
            </a:endParaRPr>
          </a:p>
        </p:txBody>
      </p:sp>
      <p:pic>
        <p:nvPicPr>
          <p:cNvPr id="34820" name="Picture 4" descr="nova_re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84868" y="2996952"/>
            <a:ext cx="948864" cy="711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Soubor:Velký Tisý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225981"/>
            <a:ext cx="19976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</a:rPr>
              <a:t>Velký Tisý</a:t>
            </a:r>
          </a:p>
        </p:txBody>
      </p:sp>
    </p:spTree>
    <p:extLst>
      <p:ext uri="{BB962C8B-B14F-4D97-AF65-F5344CB8AC3E}">
        <p14:creationId xmlns:p14="http://schemas.microsoft.com/office/powerpoint/2010/main" val="514636103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152400"/>
            <a:ext cx="7772400" cy="609600"/>
          </a:xfrm>
        </p:spPr>
        <p:txBody>
          <a:bodyPr/>
          <a:lstStyle/>
          <a:p>
            <a:pPr eaLnBrk="1" hangingPunct="1"/>
            <a:r>
              <a:rPr lang="cs-CZ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Ramsarská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konvence (ČR)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914400"/>
            <a:ext cx="8686800" cy="57912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Na </a:t>
            </a:r>
            <a:r>
              <a:rPr lang="cs-CZ" sz="2800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Dokesku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jsou významné mokřady </a:t>
            </a:r>
            <a:r>
              <a:rPr lang="cs-CZ" sz="2800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Novozámecký</a:t>
            </a:r>
            <a:r>
              <a:rPr lang="cs-CZ" sz="2800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a </a:t>
            </a:r>
            <a:r>
              <a:rPr lang="cs-CZ" sz="2800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Břehyňský</a:t>
            </a:r>
            <a:r>
              <a:rPr lang="cs-CZ" sz="2800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rybník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na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Dokesku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v blízkosti Máchova jezera, jejichž geneze je obdobná Třeboňským rybníkům</a:t>
            </a:r>
          </a:p>
          <a:p>
            <a:pPr eaLnBrk="1" hangingPunct="1">
              <a:lnSpc>
                <a:spcPct val="80000"/>
              </a:lnSpc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Lednické rybníky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, které tvoří soustavu pěti mělkých rybníků v nivě řeky Dyje, která je součástí rozsáhlého Lednicko-valtického areálu </a:t>
            </a:r>
          </a:p>
          <a:p>
            <a:pPr eaLnBrk="1" hangingPunct="1">
              <a:lnSpc>
                <a:spcPct val="80000"/>
              </a:lnSpc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8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Mokřady dolního toku Dyje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byly původně součástí souvislého komplexu lužních biotopů podél řeky Dyje a Moravy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Nyní jsou rozčleněny výstavbou tří Novomlýnských nádrží a na řadě míst poznamenány regulacemi toků a přeměnou původních luk na pole</a:t>
            </a:r>
          </a:p>
          <a:p>
            <a:pPr>
              <a:lnSpc>
                <a:spcPct val="8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Lokalita je jedním z nejvýznamnějších hnízdišť některých vodních ptáků v ČR a  nejvýznamnější tahovou zastávkou a zimovištěm</a:t>
            </a:r>
          </a:p>
          <a:p>
            <a:pPr eaLnBrk="1" hangingPunct="1">
              <a:lnSpc>
                <a:spcPct val="80000"/>
              </a:lnSpc>
            </a:pPr>
            <a:endParaRPr lang="cs-CZ" sz="2800" dirty="0" smtClean="0">
              <a:latin typeface="Arial" charset="0"/>
            </a:endParaRP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37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609600"/>
          </a:xfrm>
        </p:spPr>
        <p:txBody>
          <a:bodyPr/>
          <a:lstStyle/>
          <a:p>
            <a:pPr eaLnBrk="1" hangingPunct="1"/>
            <a:r>
              <a:rPr lang="cs-CZ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Ramsarská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konvence (1971)</a:t>
            </a:r>
          </a:p>
        </p:txBody>
      </p:sp>
      <p:sp>
        <p:nvSpPr>
          <p:cNvPr id="37891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304800" y="762000"/>
            <a:ext cx="8610600" cy="57912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 nivě Moravy: </a:t>
            </a:r>
            <a:r>
              <a:rPr lang="cs-CZ" sz="2800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Litovelské Pomoraví </a:t>
            </a:r>
          </a:p>
          <a:p>
            <a:pPr eaLnBrk="1" hangingPunct="1">
              <a:lnSpc>
                <a:spcPct val="90000"/>
              </a:lnSpc>
            </a:pPr>
            <a:endParaRPr lang="cs-CZ" sz="2800" b="1" dirty="0" smtClean="0">
              <a:solidFill>
                <a:schemeClr val="fol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v nivě řeky Odry – </a:t>
            </a:r>
            <a:r>
              <a:rPr lang="cs-CZ" sz="2800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Poodří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, ležící v centru Moravské brány, kde se zachovala mokřadní společenstva podél přirozeně meandrujícího toku, se soustavou jezer, mrtvých ramen a tůní</a:t>
            </a:r>
          </a:p>
          <a:p>
            <a:pPr eaLnBrk="1" hangingPunct="1">
              <a:lnSpc>
                <a:spcPct val="90000"/>
              </a:lnSpc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Mokřady </a:t>
            </a:r>
            <a:r>
              <a:rPr lang="cs-CZ" sz="2800" b="1" i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Liběchovky</a:t>
            </a:r>
            <a:r>
              <a:rPr lang="cs-CZ" sz="2800" b="1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a </a:t>
            </a:r>
            <a:r>
              <a:rPr lang="cs-CZ" sz="2800" b="1" i="1" dirty="0" err="1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Pšovky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, kde jsou mokřady vázány na prameniště, potoky, tůně a rybníky (v CHKO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Kokořínsko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)</a:t>
            </a:r>
          </a:p>
          <a:p>
            <a:pPr eaLnBrk="1" hangingPunct="1">
              <a:lnSpc>
                <a:spcPct val="90000"/>
              </a:lnSpc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Rašeliništi subarktického charakteru s kombinací arktických a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aplinských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prvků a výskytem ohrožených, reliktních a endemických rostlinných a živočišných druhů jsou </a:t>
            </a:r>
            <a:r>
              <a:rPr lang="cs-CZ" sz="28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Krkonošská rašeliniště</a:t>
            </a:r>
          </a:p>
          <a:p>
            <a:pPr eaLnBrk="1" hangingPunct="1">
              <a:lnSpc>
                <a:spcPct val="90000"/>
              </a:lnSpc>
            </a:pPr>
            <a:endParaRPr 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54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 descr="Soubor:U spale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11616" y="0"/>
            <a:ext cx="925561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0" y="6019800"/>
            <a:ext cx="466865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Lužní les poblíž </a:t>
            </a:r>
            <a:r>
              <a:rPr lang="cs-CZ" sz="3200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Mladče</a:t>
            </a:r>
            <a:endParaRPr lang="cs-CZ" sz="32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228600"/>
            <a:ext cx="4803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CHKO Litovelské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Pomoravý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213999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Soubor:Selska hraz Horka 2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8" y="188913"/>
            <a:ext cx="5472112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Picture 4" descr="Soubor:Vyrovnavaci rameno Horka 200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4300" y="3141663"/>
            <a:ext cx="5075238" cy="355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52400" y="4495800"/>
            <a:ext cx="35814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Selská hráz severně od obce Horka nad Moravou umožňuje rozliv povodní v lužním lese a chrání pole a obce. Slouží jako protipovodňová hráz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15000" y="1828800"/>
            <a:ext cx="32212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 lokality před výstavbou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7086600" y="2286000"/>
            <a:ext cx="381000" cy="6858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flipH="1" flipV="1">
            <a:off x="3429000" y="4953000"/>
            <a:ext cx="381000" cy="8382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91200" y="304800"/>
            <a:ext cx="3154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CHKO Litovelské </a:t>
            </a:r>
            <a:r>
              <a:rPr lang="cs-CZ" b="1" i="1" dirty="0" err="1" smtClean="0">
                <a:solidFill>
                  <a:srgbClr val="FF0000"/>
                </a:solidFill>
              </a:rPr>
              <a:t>Pomoravý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72684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980728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cs.wikipedia.org/wiki/Ra%C5%A1elina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http://cs.wikipedia.org/wiki/Ramsarsk%C3%A1_%</a:t>
            </a:r>
            <a:r>
              <a:rPr lang="cs-CZ" sz="1800" dirty="0" smtClean="0">
                <a:hlinkClick r:id="rId4"/>
              </a:rPr>
              <a:t>C3%BAmluva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http://cs.wikipedia.org/wiki/Litovelsk%C3%A9_Pomorav%C3%AD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740509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36712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60932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0" indent="0">
              <a:buNone/>
            </a:pPr>
            <a:r>
              <a:rPr lang="cs-CZ" sz="1800" dirty="0" smtClean="0"/>
              <a:t>VAN DER CRABBEN, Jan.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 7.11.2012]. Dostupný na WWW: </a:t>
            </a:r>
            <a:r>
              <a:rPr lang="cs-CZ" sz="1800" dirty="0" smtClean="0">
                <a:hlinkClick r:id="rId2"/>
              </a:rPr>
              <a:t>http://cs.wikipedia.org/wiki/Soubor:L%C3%BCtt-Witt_Moor-2.jpg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JÜRGEN.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3"/>
              </a:rPr>
              <a:t>http://cs.wikipedia.org/wiki/Soubor:Elbe_swamp.jpg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FISCHER, Christian.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4"/>
              </a:rPr>
              <a:t>http://cs.wikipedia.org/wiki/Soubor:Torfabbau-.jpg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DRÉO, Johann.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5"/>
              </a:rPr>
              <a:t>http://cs.wikipedia.org/wiki/Soubor:Ferme_tourbe_glaumb%C3%A6r_face.jpg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PEEL, Mike.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6"/>
              </a:rPr>
              <a:t>http://cs.wikipedia.org/wiki/Soubor:Lindow_Man_1.jpg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ESTORMIZ.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7"/>
              </a:rPr>
              <a:t>http://cs.wikipedia.org/wiki/Soubor:Toppila_power_plant.JPG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RAMSAR.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8"/>
              </a:rPr>
              <a:t>http://cs.wikipedia.org/wiki/Soubor:RAMSAR-logo.gif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RYCHTECKÝ, Pavel.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 </a:t>
            </a:r>
            <a:r>
              <a:rPr lang="cs-CZ" sz="1800" dirty="0"/>
              <a:t>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9"/>
              </a:rPr>
              <a:t>http://cs.wikipedia.org/wiki/Soubor:Velk%C3%BD_Tis%C3%BD.JPG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DR. KILLER.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</a:t>
            </a:r>
            <a:r>
              <a:rPr lang="cs-CZ" sz="1800" dirty="0"/>
              <a:t> 7.11.2012</a:t>
            </a:r>
            <a:r>
              <a:rPr lang="cs-CZ" sz="1800" dirty="0" smtClean="0"/>
              <a:t>.]. Dostupný na WWW: </a:t>
            </a:r>
            <a:r>
              <a:rPr lang="cs-CZ" sz="1800" dirty="0" smtClean="0">
                <a:hlinkClick r:id="rId10"/>
              </a:rPr>
              <a:t>http://cs.wikipedia.org/wiki/Soubor:LiPo_les.jpg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MAŇAS, Michal. </a:t>
            </a:r>
            <a:r>
              <a:rPr lang="cs-CZ" sz="1800" i="1" dirty="0" err="1" smtClean="0"/>
              <a:t>wikipedia</a:t>
            </a:r>
            <a:r>
              <a:rPr lang="cs-CZ" sz="1800" dirty="0" smtClean="0"/>
              <a:t> [online]. [cit.</a:t>
            </a:r>
            <a:r>
              <a:rPr lang="cs-CZ" sz="1800" dirty="0"/>
              <a:t> 7.11.2012</a:t>
            </a:r>
            <a:r>
              <a:rPr lang="cs-CZ" sz="1800" dirty="0" smtClean="0"/>
              <a:t>]. Dostupný na WWW: </a:t>
            </a:r>
            <a:r>
              <a:rPr lang="cs-CZ" sz="1800" dirty="0" smtClean="0">
                <a:hlinkClick r:id="rId11"/>
              </a:rPr>
              <a:t>http://cs.wikipedia.org/wiki/Soubor:Selska_hraz_Horka_2004.jpg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MAŇAS, Michal.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7.11.2012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cs.wikipedia.org/wiki/Soubor:Vyrovnavaci_rameno_Horka_2003.jpg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62062381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1085</Words>
  <Application>Microsoft Office PowerPoint</Application>
  <PresentationFormat>Předvádění na obrazovce (4:3)</PresentationFormat>
  <Paragraphs>157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Bažiny</vt:lpstr>
      <vt:lpstr>Rašeliniště</vt:lpstr>
      <vt:lpstr>Rašeliniště </vt:lpstr>
      <vt:lpstr>Prezentace aplikace PowerPoint</vt:lpstr>
      <vt:lpstr>Rašelina </vt:lpstr>
      <vt:lpstr>Rašelina</vt:lpstr>
      <vt:lpstr>Prezentace aplikace PowerPoint</vt:lpstr>
      <vt:lpstr>Prezentace aplikace PowerPoint</vt:lpstr>
      <vt:lpstr>Prezentace aplikace PowerPoint</vt:lpstr>
      <vt:lpstr>Prezentace aplikace PowerPoint</vt:lpstr>
      <vt:lpstr>Slatiniště</vt:lpstr>
      <vt:lpstr>Význam mokřadů</vt:lpstr>
      <vt:lpstr>Ramsarská konvence (1971)</vt:lpstr>
      <vt:lpstr>Ramsarská konvence (1971)</vt:lpstr>
      <vt:lpstr>Ramsarská konvence (ČR)</vt:lpstr>
      <vt:lpstr>Prezentace aplikace PowerPoint</vt:lpstr>
      <vt:lpstr>Ramsarská konvence (ČR)</vt:lpstr>
      <vt:lpstr>Ramsarská konvence (1971)</vt:lpstr>
      <vt:lpstr>Prezentace aplikace PowerPoint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15</cp:revision>
  <dcterms:created xsi:type="dcterms:W3CDTF">2013-04-28T23:02:11Z</dcterms:created>
  <dcterms:modified xsi:type="dcterms:W3CDTF">2013-05-18T23:00:02Z</dcterms:modified>
</cp:coreProperties>
</file>