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58" r:id="rId4"/>
    <p:sldId id="259" r:id="rId5"/>
    <p:sldId id="260" r:id="rId6"/>
    <p:sldId id="261" r:id="rId7"/>
    <p:sldId id="277" r:id="rId8"/>
    <p:sldId id="262" r:id="rId9"/>
    <p:sldId id="263" r:id="rId10"/>
    <p:sldId id="264" r:id="rId11"/>
    <p:sldId id="265" r:id="rId12"/>
    <p:sldId id="266" r:id="rId13"/>
    <p:sldId id="278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3/3c/Ro%C5%BEmberk_a_K%C3%A1%C5%88ov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2/25/Rozmberk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Hoellensteinse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0/06/Orlik-prehradni_hraz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b/be/Lipensk%C3%A1_p%C5%99ehrada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1/18/Lipno_nad_Vltavou,_p%C5%99ehradn%C3%AD_hr%C3%A1z,_elektr%C3%A1rna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9/96/Hoellensteinse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Soubor:Hoellensteinsee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8/8a/Such%C3%BD_polder_%C4%8Cihadla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der_(n%C3%A1dr%C5%BE)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Rybn%C3%ADk" TargetMode="External"/><Relationship Id="rId4" Type="http://schemas.openxmlformats.org/officeDocument/2006/relationships/hyperlink" Target="http://cs.wikipedia.org/wiki/P%C5%99ehradn%C3%AD_n%C3%A1dr%C5%BE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ellensteinsee.jpg" TargetMode="External"/><Relationship Id="rId3" Type="http://schemas.openxmlformats.org/officeDocument/2006/relationships/hyperlink" Target="http://cs.wikipedia.org/wiki/Soubor:Rozmberk.JPG" TargetMode="External"/><Relationship Id="rId7" Type="http://schemas.openxmlformats.org/officeDocument/2006/relationships/hyperlink" Target="http://cs.wikipedia.org/wiki/Soubor:Lipno_nad_Vltavou,_p%C5%99ehradn%C3%AD_hr%C3%A1z,_elektr%C3%A1rna.JPG" TargetMode="External"/><Relationship Id="rId2" Type="http://schemas.openxmlformats.org/officeDocument/2006/relationships/hyperlink" Target="http://cs.wikipedia.org/wiki/Soubor:Ro%C5%BEmberk_a_K%C3%A1%C5%88o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pensk%C3%A1_p%C5%99ehrada.JPG" TargetMode="External"/><Relationship Id="rId5" Type="http://schemas.openxmlformats.org/officeDocument/2006/relationships/hyperlink" Target="http://cs.wikipedia.org/wiki/Soubor:Orlik-prehradni_hraz.jpg" TargetMode="External"/><Relationship Id="rId4" Type="http://schemas.openxmlformats.org/officeDocument/2006/relationships/hyperlink" Target="http://cs.wikipedia.org/wiki/Soubor:Lakevyrnwysummer.jpg" TargetMode="External"/><Relationship Id="rId9" Type="http://schemas.openxmlformats.org/officeDocument/2006/relationships/hyperlink" Target="http://cs.wikipedia.org/wiki/Soubor:Such%C3%BD_polder_%C4%8Cihad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CZ.1.07/1.5.00/34.0434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Šablony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Hydrosféra – umělé vodní nádrže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15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JK_FYZ_GEO_15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9.11.2012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Kvinta – DUM seznamuje žáky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tématem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umělých vodních nádrží,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účelem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rozdělením</a:t>
            </a: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0595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8028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Umělé vodní nádrže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410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</a:t>
            </a:r>
            <a:r>
              <a:rPr lang="cs-CZ" b="1" i="1" dirty="0" smtClean="0">
                <a:solidFill>
                  <a:srgbClr val="C00000"/>
                </a:solidFill>
              </a:rPr>
              <a:t>.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Rybníky – mělká vodní nádrž vybudovaná  nasypáním zemní hráze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Průtočné rybníky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toky jimi protékají, nebo jsou zavodňovány uměle, hlavně pro chov ryb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Pramenité rybníky-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místech vyvěrajících pramenů, většinou studená voda s málo živinami. Nevhodné pro chov ryb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Nebeské rybníky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výhradně voda ze srážek, mělké, kolísavá hladina, často promrzají           pro ryby nevhodné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164288" y="5867400"/>
            <a:ext cx="685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14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59436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českých zemích sahá tradice rybníkářství až do 12. století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rybníkářskou oblastí jsou jižní Čechy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rybníky byly zakládány po celém území dnešní České republiky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Největším českým rybníkem je Rožmberk, který leží na řece Lužnici a nachází se severně od Třeboně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plochu 4,89 km² a maximální hloubku 6 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Také další velké rybníky leží v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jižních Čechách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Horusický rybník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(4,16 km²) u Veselí nad Lužnicí, 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Bezdrev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(3,94 km²) u Hluboké nad Vltavou,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Dvořiště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(3,37 km²) a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</a:t>
            </a:r>
            <a:r>
              <a:rPr lang="cs-CZ" b="1" i="1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Tisý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(3,17 km²) u Třeboně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Česku se celkem nachází okolo 21 000 rybníků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1818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Rožmberk a Káňo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40368" y="-198120"/>
            <a:ext cx="9284368" cy="70561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0"/>
            <a:ext cx="2445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Rožmberk</a:t>
            </a:r>
            <a:endParaRPr lang="cs-CZ" sz="36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231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Soubor:Rozmber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38100"/>
            <a:ext cx="9194800" cy="68961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53972" y="154025"/>
            <a:ext cx="58905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 Rožmberk, pohled od výpusti 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Adolfka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493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2578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nádrž vzniká umělým přehrazením vodního toku přehradní hrází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Slouží k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zásobování vodou, výrobě elektrické energie, ochraně před povodněmi, vyrovnávání průtoků, okrajově k rekreaci, vodním sportům, rybolovu aj.</a:t>
            </a:r>
          </a:p>
          <a:p>
            <a:r>
              <a:rPr lang="cs-CZ" b="1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mezi rybníkem a přehradní nádrží spočívá ve způsobu (nebo převažujícím způsobu) využití obou typů vodních nádrží</a:t>
            </a:r>
          </a:p>
          <a:p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2591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akevyrnwysumm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019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18864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Celkový pohled na vodní nádrž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Vyrnwy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Walesu</a:t>
            </a:r>
          </a:p>
        </p:txBody>
      </p:sp>
    </p:spTree>
    <p:extLst>
      <p:ext uri="{BB962C8B-B14F-4D97-AF65-F5344CB8AC3E}">
        <p14:creationId xmlns:p14="http://schemas.microsoft.com/office/powerpoint/2010/main" val="179918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028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5867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Rybník,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jak už z názvu vyplývá,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slouží k chovu ryb a ostatní funkce, jako například retence vody a rekreace jsou jen okrajové nebo nejsou primární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naopak, v závislosti na důvodu vybudování,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účely vodárenské, energetické, retenční, závlahové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jen okrajově pak je využívána k rekreaci, rybářství atd.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 bývá zpravidla mělčí a má menší rozlohu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86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82696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přehrady se datují od časů starých Egypťanů před 5000 lety, kdy faraon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Menes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postavil hliněnou přehradu na řece Nilu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nádrž co do objemu zadržované vody, Kariba na řece Zambezi, 180,6 km³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Někdy se jako největší nádrž uvádí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Viktoriino jezero s objemem 2 760 km³,v tomto případě ovšem jde o kombinaci jezera a přehradní nádrže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Orlík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z českých nádrží největší objem zadržované vody 703,8 mil. m³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Plochou vodní hladiny (48,7 km²) jej však překonává nádrž přehrady </a:t>
            </a:r>
            <a:r>
              <a:rPr lang="cs-CZ" b="1" i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Lipno I</a:t>
            </a:r>
            <a:endParaRPr lang="cs-CZ" b="1" i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6908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  <a:hlinkClick r:id="rId2" tooltip="Zvětšit"/>
              </a:rPr>
              <a:t>  </a:t>
            </a:r>
            <a:r>
              <a:rPr kumimoji="0" lang="cs-CZ" sz="600" b="1" i="0" u="none" strike="noStrike" cap="none" normalizeH="0" baseline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Přehrada Höllensteinsee v Němec </a:t>
            </a:r>
          </a:p>
        </p:txBody>
      </p:sp>
      <p:pic>
        <p:nvPicPr>
          <p:cNvPr id="95234" name="Picture 2" descr="http://bits.wikimedia.org/skins-1.17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  <p:sp>
        <p:nvSpPr>
          <p:cNvPr id="95235" name="Rectangle 3"/>
          <p:cNvSpPr>
            <a:spLocks noChangeArrowheads="1"/>
          </p:cNvSpPr>
          <p:nvPr/>
        </p:nvSpPr>
        <p:spPr bwMode="auto">
          <a:xfrm>
            <a:off x="0" y="-184666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  <a:hlinkClick r:id="rId2" tooltip="Zvětšit"/>
              </a:rPr>
              <a:t>  </a:t>
            </a:r>
            <a:r>
              <a:rPr kumimoji="0" lang="cs-CZ" sz="6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95236" name="Picture 4" descr="http://bits.wikimedia.org/skins-1.17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  <p:sp>
        <p:nvSpPr>
          <p:cNvPr id="95237" name="Rectangle 5"/>
          <p:cNvSpPr>
            <a:spLocks noChangeArrowheads="1"/>
          </p:cNvSpPr>
          <p:nvPr/>
        </p:nvSpPr>
        <p:spPr bwMode="auto">
          <a:xfrm>
            <a:off x="0" y="-184666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  <a:hlinkClick r:id="rId2" tooltip="Zvětšit"/>
              </a:rPr>
              <a:t>  </a:t>
            </a:r>
            <a:r>
              <a:rPr kumimoji="0" lang="cs-CZ" sz="6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95238" name="Picture 6" descr="http://bits.wikimedia.org/skins-1.17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  <p:pic>
        <p:nvPicPr>
          <p:cNvPr id="95240" name="Picture 8" descr="Soubor:Orlik-prehradni hraz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190500"/>
            <a:ext cx="9398000" cy="70485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55575" y="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Hráz vodní nádrže Orlík, nejvyšší betonová hráz v Česku</a:t>
            </a:r>
          </a:p>
        </p:txBody>
      </p:sp>
    </p:spTree>
    <p:extLst>
      <p:ext uri="{BB962C8B-B14F-4D97-AF65-F5344CB8AC3E}">
        <p14:creationId xmlns:p14="http://schemas.microsoft.com/office/powerpoint/2010/main" val="2907152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 - rozdělení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610600" cy="5791200"/>
          </a:xfrm>
        </p:spPr>
        <p:txBody>
          <a:bodyPr>
            <a:normAutofit lnSpcReduction="10000"/>
          </a:bodyPr>
          <a:lstStyle/>
          <a:p>
            <a:r>
              <a:rPr lang="cs-CZ" sz="29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zásobní funkce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zdroj vody pro různé účely:</a:t>
            </a:r>
          </a:p>
          <a:p>
            <a:pPr lvl="1"/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pitná voda (vodárenské nádrže)</a:t>
            </a:r>
          </a:p>
          <a:p>
            <a:pPr lvl="1"/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závlahová</a:t>
            </a:r>
          </a:p>
          <a:p>
            <a:pPr lvl="1"/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technologická</a:t>
            </a:r>
          </a:p>
          <a:p>
            <a:pPr lvl="1"/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protipožární (jedná se obvykle o malé nádrže v menších obcích resp. ve vesnicích)</a:t>
            </a:r>
          </a:p>
          <a:p>
            <a:r>
              <a:rPr lang="cs-CZ" sz="29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nadlepšování průtoků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zadrženou vodu je možno </a:t>
            </a:r>
            <a:r>
              <a:rPr lang="cs-CZ" sz="29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sušších období vypouštět a zachovávat tak níže po toku minimální průtok</a:t>
            </a:r>
          </a:p>
          <a:p>
            <a:r>
              <a:rPr lang="cs-CZ" sz="29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 před povodňovými průtoky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9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nádrži se transformuje povodňová vlna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(transformovaný objem proteče nižšími průtoky za delší časový úsek)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9085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4" name="Picture 2" descr="Soubor:Slapy prehrada 71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304800"/>
            <a:ext cx="268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Slapská přehrada</a:t>
            </a:r>
            <a:endParaRPr lang="cs-CZ" sz="24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13372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Zvíkov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6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6165304"/>
            <a:ext cx="595624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outok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Otavy (vlevo) a Vltavy, uprostřed hrad</a:t>
            </a:r>
          </a:p>
        </p:txBody>
      </p:sp>
    </p:spTree>
    <p:extLst>
      <p:ext uri="{BB962C8B-B14F-4D97-AF65-F5344CB8AC3E}">
        <p14:creationId xmlns:p14="http://schemas.microsoft.com/office/powerpoint/2010/main" val="32519050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80288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 - 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71600"/>
            <a:ext cx="8610600" cy="5257800"/>
          </a:xfrm>
        </p:spPr>
        <p:txBody>
          <a:bodyPr>
            <a:normAutofit lnSpcReduction="10000"/>
          </a:bodyPr>
          <a:lstStyle/>
          <a:p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 elektrické energie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 vodních elektráren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8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vzdutí nádrže a nadlepšené průtoky níže po toku přispívají ke splavnění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Rekreační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Rybochovná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nádrže bývají </a:t>
            </a: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víceúčelové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 </a:t>
            </a:r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různou kombinací funkcí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89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Soubor:Lipenská přehra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28600" y="2286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Lipenská přehrada vypouští vodu během povodní v roce 2002</a:t>
            </a:r>
          </a:p>
        </p:txBody>
      </p:sp>
    </p:spTree>
    <p:extLst>
      <p:ext uri="{BB962C8B-B14F-4D97-AF65-F5344CB8AC3E}">
        <p14:creationId xmlns:p14="http://schemas.microsoft.com/office/powerpoint/2010/main" val="3410361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2" descr="Soubor:Lipno nad Vltavou, přehradní hráz, elektrár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04800" y="5943600"/>
            <a:ext cx="53206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Lipno - hydroelektrárna</a:t>
            </a:r>
            <a:endParaRPr lang="cs-CZ" sz="3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2074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10" name="Picture 2" descr="Soubor:Hoellensteinse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8237" y="0"/>
            <a:ext cx="9212237" cy="6858000"/>
          </a:xfrm>
          <a:prstGeom prst="rect">
            <a:avLst/>
          </a:prstGeom>
          <a:noFill/>
        </p:spPr>
      </p:pic>
      <p:sp>
        <p:nvSpPr>
          <p:cNvPr id="94211" name="Rectangle 3"/>
          <p:cNvSpPr>
            <a:spLocks noChangeArrowheads="1"/>
          </p:cNvSpPr>
          <p:nvPr/>
        </p:nvSpPr>
        <p:spPr bwMode="auto">
          <a:xfrm>
            <a:off x="0" y="-184666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  <a:hlinkClick r:id="rId4" tooltip="Zvětšit"/>
              </a:rPr>
              <a:t>  </a:t>
            </a:r>
            <a:r>
              <a:rPr kumimoji="0" lang="cs-CZ" sz="6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pic>
        <p:nvPicPr>
          <p:cNvPr id="94212" name="Picture 4" descr="http://bits.wikimedia.org/skins-1.17/common/images/magnify-clip.png">
            <a:hlinkClick r:id="rId4" tooltip="Zvětši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  <p:pic>
        <p:nvPicPr>
          <p:cNvPr id="94214" name="Picture 6" descr="http://bits.wikimedia.org/skins-1.17/common/images/magnify-clip.png">
            <a:hlinkClick r:id="rId4" tooltip="Zvětši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  <p:sp>
        <p:nvSpPr>
          <p:cNvPr id="94215" name="Rectangle 7"/>
          <p:cNvSpPr>
            <a:spLocks noChangeArrowheads="1"/>
          </p:cNvSpPr>
          <p:nvPr/>
        </p:nvSpPr>
        <p:spPr bwMode="auto">
          <a:xfrm>
            <a:off x="3581400" y="0"/>
            <a:ext cx="5562600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  <a:hlinkClick r:id="rId4" tooltip="Zvětšit"/>
              </a:rPr>
              <a:t>  </a:t>
            </a:r>
            <a:r>
              <a:rPr kumimoji="0" lang="cs-CZ" sz="6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Přehrada </a:t>
            </a:r>
            <a:r>
              <a:rPr kumimoji="0" lang="cs-CZ" sz="2400" b="1" i="1" u="none" strike="noStrike" cap="none" normalizeH="0" baseline="0" dirty="0" err="1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Höllensteinsee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 v Německu </a:t>
            </a:r>
          </a:p>
        </p:txBody>
      </p:sp>
      <p:pic>
        <p:nvPicPr>
          <p:cNvPr id="94216" name="Picture 8" descr="http://bits.wikimedia.org/skins-1.17/common/images/magnify-clip.png">
            <a:hlinkClick r:id="rId4" tooltip="Zvětši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5" y="-274638"/>
            <a:ext cx="142875" cy="104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2359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(psáno také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dílo sloužící k protipovodňové ochraně</a:t>
            </a:r>
          </a:p>
          <a:p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vytvořeno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přehrazením vodního toku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za hrází se však voda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běžných podmínek buď neakumuluje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vůbec (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suchá nádrž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suchý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je objem nádrže zaplněn jen částečně 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7351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138" name="Picture 2" descr="Soubor:Suchý polder Čihadl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152400"/>
            <a:ext cx="42478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Suchý </a:t>
            </a:r>
            <a:r>
              <a:rPr lang="cs-CZ" sz="3200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</a:t>
            </a:r>
            <a:r>
              <a:rPr lang="cs-CZ" sz="32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Čihadla</a:t>
            </a:r>
            <a:endParaRPr lang="cs-CZ" sz="32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11652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1372928"/>
              </p:ext>
            </p:extLst>
          </p:nvPr>
        </p:nvGraphicFramePr>
        <p:xfrm>
          <a:off x="0" y="0"/>
          <a:ext cx="9144000" cy="6780008"/>
        </p:xfrm>
        <a:graphic>
          <a:graphicData uri="http://schemas.openxmlformats.org/drawingml/2006/table">
            <a:tbl>
              <a:tblPr/>
              <a:tblGrid>
                <a:gridCol w="2032003"/>
                <a:gridCol w="2616197"/>
                <a:gridCol w="1600200"/>
                <a:gridCol w="1600200"/>
                <a:gridCol w="1295400"/>
              </a:tblGrid>
              <a:tr h="347169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r>
                        <a:rPr lang="cs-CZ" sz="1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řehradní </a:t>
                      </a:r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nádrž</a:t>
                      </a:r>
                    </a:p>
                  </a:txBody>
                  <a:tcPr marL="5050" marR="5050" marT="5050" marB="5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r>
                        <a:rPr lang="cs-CZ" sz="1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kres</a:t>
                      </a:r>
                      <a:endParaRPr lang="cs-CZ" sz="1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r>
                        <a:rPr lang="cs-CZ" sz="1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ozloha</a:t>
                      </a:r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[ha]</a:t>
                      </a:r>
                    </a:p>
                  </a:txBody>
                  <a:tcPr marL="5050" marR="5050" marT="5050" marB="5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r>
                        <a:rPr lang="cs-CZ" sz="1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loubka</a:t>
                      </a:r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[m]</a:t>
                      </a:r>
                    </a:p>
                  </a:txBody>
                  <a:tcPr marL="5050" marR="5050" marT="5050" marB="5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r>
                        <a:rPr lang="cs-CZ" sz="1600" b="1" dirty="0" smtClean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eka</a:t>
                      </a:r>
                      <a:endParaRPr lang="cs-CZ" sz="1600" b="1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CCFF"/>
                    </a:solidFill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Lipno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Český </a:t>
                      </a:r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Krumlov</a:t>
                      </a:r>
                      <a:endParaRPr lang="cs-CZ" sz="1800" b="1" u="none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4870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22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Vltava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Orlík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Písek, Příbram</a:t>
                      </a:r>
                      <a:endParaRPr lang="cs-CZ" sz="1800" b="1" u="none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2732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74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Vltava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1483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Švihov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Kutná Hora, </a:t>
                      </a:r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Benešov</a:t>
                      </a:r>
                      <a:endParaRPr lang="cs-CZ" sz="1800" b="1" u="none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1670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55,7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Želivka</a:t>
                      </a:r>
                      <a:endParaRPr lang="cs-CZ" sz="1800" b="1" u="none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1483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Novomlýnská</a:t>
                      </a:r>
                      <a:b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(Nové Mlýny III)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Břeclav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1668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7,8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Dyje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Slapy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Praha </a:t>
                      </a:r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západ</a:t>
                      </a:r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,</a:t>
                      </a:r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Benešov</a:t>
                      </a:r>
                      <a:endParaRPr lang="cs-CZ" sz="1800" b="1" u="none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1392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Vltava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Nechranice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Chomutov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1338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46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Ohře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1483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Věstonická</a:t>
                      </a:r>
                      <a:b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(Nové Mlýny II)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Břeclav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1031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5,3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Dyje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Rozkoš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Náchod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1001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Rozkoš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Slezská </a:t>
                      </a:r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Harta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Bruntál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872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61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Moravice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Vranov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Znojmo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765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Dyje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Jesenice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Cheb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746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Odrava</a:t>
                      </a:r>
                      <a:endParaRPr lang="cs-CZ" sz="1800" b="1" u="none" dirty="0">
                        <a:solidFill>
                          <a:srgbClr val="C0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1483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Mušovská</a:t>
                      </a:r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/>
                      </a:r>
                      <a:b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</a:br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(Nové Mlýny </a:t>
                      </a:r>
                      <a:r>
                        <a:rPr lang="cs-CZ" sz="1800" b="1" u="none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)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Břeclav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528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4,3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Dyje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Dalešice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Třebíč</a:t>
                      </a:r>
                      <a:endParaRPr lang="cs-CZ" sz="1800" b="1" u="none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480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85,5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Jihlava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Hracholusky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Tachov, Plzeň sever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470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Mže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Šance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Frýdek</a:t>
                      </a:r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-Místek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336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62,5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Ostravice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358"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 err="1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Hněvkovice</a:t>
                      </a:r>
                      <a:endParaRPr lang="cs-CZ" sz="1800" b="1" u="none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České Budějovice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321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17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u="none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Vltava</a:t>
                      </a:r>
                    </a:p>
                  </a:txBody>
                  <a:tcPr marL="5050" marR="5050" marT="5050" marB="50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7041" name="Picture 1" descr="↓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4300" cy="133350"/>
          </a:xfrm>
          <a:prstGeom prst="rect">
            <a:avLst/>
          </a:prstGeom>
          <a:noFill/>
        </p:spPr>
      </p:pic>
      <p:pic>
        <p:nvPicPr>
          <p:cNvPr id="87042" name="Picture 2" descr="↓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4300" cy="133350"/>
          </a:xfrm>
          <a:prstGeom prst="rect">
            <a:avLst/>
          </a:prstGeom>
          <a:noFill/>
        </p:spPr>
      </p:pic>
      <p:pic>
        <p:nvPicPr>
          <p:cNvPr id="87043" name="Picture 3" descr="↓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4300" cy="133350"/>
          </a:xfrm>
          <a:prstGeom prst="rect">
            <a:avLst/>
          </a:prstGeom>
          <a:noFill/>
        </p:spPr>
      </p:pic>
      <p:pic>
        <p:nvPicPr>
          <p:cNvPr id="87044" name="Picture 4" descr="↓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4300" cy="133350"/>
          </a:xfrm>
          <a:prstGeom prst="rect">
            <a:avLst/>
          </a:prstGeom>
          <a:noFill/>
        </p:spPr>
      </p:pic>
      <p:pic>
        <p:nvPicPr>
          <p:cNvPr id="87045" name="Picture 5" descr="↓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4300" cy="1333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2418260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922114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/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http://cs.wikipedia.org/wiki/</a:t>
            </a:r>
            <a:r>
              <a:rPr lang="cs-CZ" sz="1800" dirty="0" err="1">
                <a:hlinkClick r:id="rId3"/>
              </a:rPr>
              <a:t>Polder</a:t>
            </a:r>
            <a:r>
              <a:rPr lang="cs-CZ" sz="1800" dirty="0">
                <a:hlinkClick r:id="rId3"/>
              </a:rPr>
              <a:t>_(n%C3%A1dr%C5%BE</a:t>
            </a:r>
            <a:r>
              <a:rPr lang="cs-CZ" sz="1800" dirty="0" smtClean="0">
                <a:hlinkClick r:id="rId3"/>
              </a:rPr>
              <a:t>)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cs.wikipedia.org/wiki/P%C5%99ehradn%C3%AD_n%C3%A1dr%C5%BE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http://cs.wikipedia.org/wiki/Rybn%C3%ADk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0184242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RYCHTECKÝ, Pavel.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9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.11.2012].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cs.wikipedia.org/wiki/Soubor:Ro%C5%BEmberk_a_K%C3%A1%C5%88ov.JPG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LOVECZ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cs.wikipedia.org/wiki/Soubor:Rozmberk.JPG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SPOOK, Sean.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cs.wikipedia.org/wiki/Soubor:Lakevyrnwysummer.jpg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GROH, Honza.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cs.wikipedia.org/wiki/Soubor:Orlik-prehradni_hraz.jpg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DEZIDOR.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cs.wikipedia.org/wiki/Soubor:Lipensk%C3%A1_p%C5%99ehrada.JPG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AKTRON.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http://cs.wikipedia.org/wiki/Soubor:Lipno_nad_Vltavou,_p%C5%99ehradn%C3%AD_hr%C3%A1z,_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elektr%C3%A1rna.JPG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MIKE.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9.11.2012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cs.wikipedia.org/wiki/Soubor:Hoellensteinsee.jpg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DEZIDOR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9.11.2012</a:t>
            </a:r>
            <a:r>
              <a:rPr lang="cs-CZ" sz="1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http://cs.wikipedia.org/wiki/Soubor:Such%C3%BD_polder_%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C4%8Cihadla.jpg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10628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923</Words>
  <Application>Microsoft Office PowerPoint</Application>
  <PresentationFormat>Předvádění na obrazovce (4:3)</PresentationFormat>
  <Paragraphs>193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Umělé vodní nádrže</vt:lpstr>
      <vt:lpstr>Rybníky</vt:lpstr>
      <vt:lpstr>Prezentace aplikace PowerPoint</vt:lpstr>
      <vt:lpstr>Prezentace aplikace PowerPoint</vt:lpstr>
      <vt:lpstr>Přehradní nádrže</vt:lpstr>
      <vt:lpstr>Prezentace aplikace PowerPoint</vt:lpstr>
      <vt:lpstr>Přehradní nádrže</vt:lpstr>
      <vt:lpstr>Přehradní nádrže</vt:lpstr>
      <vt:lpstr>Prezentace aplikace PowerPoint</vt:lpstr>
      <vt:lpstr>Přehradní nádrže - rozdělení</vt:lpstr>
      <vt:lpstr>Prezentace aplikace PowerPoint</vt:lpstr>
      <vt:lpstr>Prezentace aplikace PowerPoint</vt:lpstr>
      <vt:lpstr>Přehradní nádrže - rozdělení</vt:lpstr>
      <vt:lpstr>Prezentace aplikace PowerPoint</vt:lpstr>
      <vt:lpstr>Prezentace aplikace PowerPoint</vt:lpstr>
      <vt:lpstr>Prezentace aplikace PowerPoint</vt:lpstr>
      <vt:lpstr>Polder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12</cp:revision>
  <dcterms:created xsi:type="dcterms:W3CDTF">2013-04-28T23:08:14Z</dcterms:created>
  <dcterms:modified xsi:type="dcterms:W3CDTF">2013-05-18T23:03:18Z</dcterms:modified>
</cp:coreProperties>
</file>