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9" r:id="rId18"/>
    <p:sldId id="272" r:id="rId19"/>
    <p:sldId id="273" r:id="rId20"/>
    <p:sldId id="274" r:id="rId21"/>
    <p:sldId id="275" r:id="rId22"/>
    <p:sldId id="277" r:id="rId23"/>
    <p:sldId id="278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72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313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upload.wikimedia.org/wikipedia/commons/1/13/Artesian_Well.pn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upload.wikimedia.org/wikipedia/commons/0/0f/Volynka-Riverhead.JPG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upload.wikimedia.org/wikipedia/commons/f/f2/Islande_source_Deildartunguhver.jpg" TargetMode="Externa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upload.wikimedia.org/wikipedia/commons/6/69/DSCN3789a.JPG" TargetMode="Externa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upload.wikimedia.org/wikipedia/commons/8/8e/GeysirEruptionNear.jpg" TargetMode="Externa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upload.wikimedia.org/wikipedia/commons/0/06/Strokkur,_Iceland.jpg" TargetMode="Externa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upload.wikimedia.org/wikipedia/commons/0/04/Valley_of_the_Geysers.jpg" TargetMode="Externa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impsonova_pou%C5%A1%C5%A5" TargetMode="External"/><Relationship Id="rId2" Type="http://schemas.openxmlformats.org/officeDocument/2006/relationships/hyperlink" Target="http://cs.wikipedia.org/wiki/Hydrosf%C3%A9r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Gejz%C3%ADr" TargetMode="External"/><Relationship Id="rId5" Type="http://schemas.openxmlformats.org/officeDocument/2006/relationships/hyperlink" Target="http://cs.wikipedia.org/wiki/Term%C3%A1ln%C3%AD_pramen" TargetMode="External"/><Relationship Id="rId4" Type="http://schemas.openxmlformats.org/officeDocument/2006/relationships/hyperlink" Target="http://cs.wikipedia.org/wiki/Pramen" TargetMode="Externa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GeysirEruptionNear.jpg" TargetMode="External"/><Relationship Id="rId3" Type="http://schemas.openxmlformats.org/officeDocument/2006/relationships/hyperlink" Target="http://cs.wikipedia.org/wiki/Soubor:Simpsondesert.jpg" TargetMode="External"/><Relationship Id="rId7" Type="http://schemas.openxmlformats.org/officeDocument/2006/relationships/hyperlink" Target="http://cs.wikipedia.org/wiki/Soubor:DSCN3789a.JPG" TargetMode="External"/><Relationship Id="rId2" Type="http://schemas.openxmlformats.org/officeDocument/2006/relationships/hyperlink" Target="http://cs.wikipedia.org/wiki/Soubor:Artesian_Well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Islande_source_Deildartunguhver.jpg" TargetMode="External"/><Relationship Id="rId5" Type="http://schemas.openxmlformats.org/officeDocument/2006/relationships/hyperlink" Target="http://cs.wikipedia.org/wiki/Soubor:Elbe_Spring_in_Karkonosze_from_N_174.jpg" TargetMode="External"/><Relationship Id="rId10" Type="http://schemas.openxmlformats.org/officeDocument/2006/relationships/hyperlink" Target="http://cs.wikipedia.org/wiki/Soubor:Valley_of_the_Geysers.jpg" TargetMode="External"/><Relationship Id="rId4" Type="http://schemas.openxmlformats.org/officeDocument/2006/relationships/hyperlink" Target="http://cs.wikipedia.org/wiki/Soubor:Volynka-Riverhead.JPG" TargetMode="External"/><Relationship Id="rId9" Type="http://schemas.openxmlformats.org/officeDocument/2006/relationships/hyperlink" Target="http://cs.wikipedia.org/wiki/Soubor:Geyser_animation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/>
        </p:nvSpPr>
        <p:spPr bwMode="auto">
          <a:xfrm>
            <a:off x="14211" y="1462087"/>
            <a:ext cx="9036496" cy="5395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ŠKOLA:		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Gymnázium</a:t>
            </a: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Tanvald, Školní 305, 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příspěvková organizace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PROJEKTU:	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CZ.1.07/1.5.00/34.0434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PROJEKTU:	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Šablony </a:t>
            </a: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Gymnázium Tanvald</a:t>
            </a: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ŠABLONY:	III/2 Inovace a zkvalitnění výuky prostřednictvím 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ICT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         Jan KOHOUTEK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TEMATICKÁ OBLAST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Fyzická geografie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</a:t>
            </a:r>
            <a:r>
              <a:rPr lang="cs-CZ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Hydrosféra – podpovrchová voda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POŘADOVÉ ČÍSLO </a:t>
            </a:r>
            <a:r>
              <a:rPr lang="cs-CZ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</a:t>
            </a: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16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KÓD </a:t>
            </a:r>
            <a:r>
              <a:rPr lang="cs-CZ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    JK_FYZ_GEO_16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 TVORBY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10.12.2012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 (ROČNÍK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):                  Kvinta – DUM seznamuje žáky s 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podpovrchovou vodou</a:t>
            </a:r>
          </a:p>
          <a:p>
            <a:pPr algn="l">
              <a:lnSpc>
                <a:spcPct val="80000"/>
              </a:lnSpc>
            </a:pP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METODICKÝ POKYN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894" y="50727"/>
            <a:ext cx="5256212" cy="13255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4249514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5121"/>
            <a:ext cx="8229600" cy="780288"/>
          </a:xfrm>
        </p:spPr>
        <p:txBody>
          <a:bodyPr>
            <a:norm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Podpovrchové vody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08720"/>
            <a:ext cx="8640960" cy="572068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Voda pod ZP</a:t>
            </a:r>
          </a:p>
          <a:p>
            <a:pPr marL="514350" indent="-514350"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  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Půdní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obsažena v půdě, nevytváří souvislou hladinu</a:t>
            </a:r>
          </a:p>
          <a:p>
            <a:pPr marL="514350" indent="-514350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Půdní vlhkost obsažená v pórech</a:t>
            </a:r>
          </a:p>
          <a:p>
            <a:pPr marL="514350" indent="-514350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Póry vyplňuje i vzduch</a:t>
            </a:r>
          </a:p>
          <a:p>
            <a:pPr marL="514350" indent="-514350">
              <a:buAutoNum type="arabicPeriod" startAt="2"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Podzemní (spodní voda)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vyplňuje průliny, pukliny zvodněných hornin</a:t>
            </a:r>
          </a:p>
          <a:p>
            <a:pPr marL="514350" indent="-514350"/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Hladina podzemní vody – úroveň odkud jsou půdní dutiny souvisle vyplněny podzemní vodou</a:t>
            </a:r>
          </a:p>
          <a:p>
            <a:pPr marL="514350" indent="-514350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Hladina podzemní vody tvoří rozhraní mezi saturovanou zónou a nesaturovanou zónou v horninovém prostředí</a:t>
            </a:r>
          </a:p>
          <a:p>
            <a:pPr marL="514350" indent="-514350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0254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0408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Podpovrchové vody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2400" y="762000"/>
            <a:ext cx="8991600" cy="6096000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Podzemní voda tvoří okolo 20 % světových zásob sladké vody, využívá se často jako zdroj vody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err="1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Zvodeň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- tvoří dlouhodobé nebo trvalé vodní těleso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Většina vody pod zemským povrchem pochází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 vsaku povrchové vody, ta se nazývá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vadózní</a:t>
            </a:r>
          </a:p>
          <a:p>
            <a:endParaRPr lang="cs-CZ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Část této vody může být po dlouhá geologická období uzavřena mezi nepropustnými vrstvami a tuto podzemní vodu pak označujeme jako 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fosilní</a:t>
            </a:r>
          </a:p>
          <a:p>
            <a:endParaRPr lang="cs-CZ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Pokud vystupuje z nitra Země, jedná se o </a:t>
            </a:r>
            <a:r>
              <a:rPr lang="cs-CZ" b="1" i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juvenilní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podzemní vodu           může vyvěrat například ve vulkanických oblastech a v tektonických zlomech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1475656" y="5809982"/>
            <a:ext cx="609600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7878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780288"/>
          </a:xfrm>
        </p:spPr>
        <p:txBody>
          <a:bodyPr>
            <a:norm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Artéská voda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1066800"/>
            <a:ext cx="8686800" cy="5562600"/>
          </a:xfrm>
        </p:spPr>
        <p:txBody>
          <a:bodyPr>
            <a:normAutofit fontScale="85000" lnSpcReduction="1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Střídání propustných vrstev s nepropustnými 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Jsou-li zvodněné vrstvy ukloněné, nebo prohnuté do tvaru pánve            hladina podzemní vody je pod hydrostatickým tlakem            napjatá voda (artéská)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 navrtání začne voda tryskat na povrch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Označení pochází od bývalé francouzské provincie </a:t>
            </a:r>
            <a:r>
              <a:rPr lang="cs-CZ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Artois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kde bylo ve 12. století vytvořeno kartuziánskými mnichy mnoho artéských studní, nicméně již dříve byly známy artéské studny v Sýrii a Egyptě</a:t>
            </a:r>
            <a:endParaRPr lang="cs-CZ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2590800" y="2476500"/>
            <a:ext cx="533400" cy="2286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4139952" y="2857448"/>
            <a:ext cx="533400" cy="2286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7609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6434" name="Picture 2" descr="Soubor:Artesian Well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99430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70408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Artéská voda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5562600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Simpsonova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poušť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rozlehlá a vyprahlá oblast rudého písku a písečných dun ve střední Austrálii, západně od středu kontinentu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 Simpsonovou pouští se rozkládá Velká artéská pánev, ohromná zásoba podzemní vody, kam odtéká voda jednoho z nejrozsáhlejších povodí na světě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Tato podzemní voda na mnoha místech vyvěrá na povrchu, ať už jako přírodní prameny (např.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Dalhousie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Springs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), nebo skrze umělé vrty sloužící k napájení dobytka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82816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Simpsondeser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95536" y="116632"/>
            <a:ext cx="281320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Simpson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desert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00403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9570"/>
            <a:ext cx="8229600" cy="780288"/>
          </a:xfrm>
        </p:spPr>
        <p:txBody>
          <a:bodyPr>
            <a:norm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Prameny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990600"/>
            <a:ext cx="8686800" cy="5715000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řirozený vývěr podzemní vody na zemský povrch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Prameny se podle způsobu vývěru dělí na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sestupné, výstupné a přelivné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 příznivých hydrogeologických podmínek se od pramene vytvoří vodní tok, který odvádí vyvěrající vodu dále do vodní sítě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Pokud se na jednom místě vyskytuje více pramenů z téhož podzemního zdroje, označuje se místo jako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prameniště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Některé prameny vyvěrají přímo do vodního toku, jezera, moře, označují se jako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utajené prameny</a:t>
            </a:r>
            <a:endParaRPr lang="cs-CZ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66879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32688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Prameny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71600"/>
            <a:ext cx="8229600" cy="4953000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České republice je pozorovací síť pramenů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 pozorovaných pramenů se provádí měření vydatnosti, teploty a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Ph</a:t>
            </a: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Jednotkou vydatnosti pramenů je l·s</a:t>
            </a:r>
            <a:r>
              <a:rPr lang="cs-CZ" baseline="30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−1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při velkých vydatnostech m</a:t>
            </a:r>
            <a:r>
              <a:rPr lang="cs-CZ" baseline="30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.s</a:t>
            </a:r>
            <a:r>
              <a:rPr lang="cs-CZ" baseline="30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−1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061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Volynka-Riverhead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Obdélník 1"/>
          <p:cNvSpPr/>
          <p:nvPr/>
        </p:nvSpPr>
        <p:spPr>
          <a:xfrm>
            <a:off x="251520" y="260648"/>
            <a:ext cx="592848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Pramen řeky Volyňky v jižních Čechách</a:t>
            </a:r>
          </a:p>
        </p:txBody>
      </p:sp>
    </p:spTree>
    <p:extLst>
      <p:ext uri="{BB962C8B-B14F-4D97-AF65-F5344CB8AC3E}">
        <p14:creationId xmlns:p14="http://schemas.microsoft.com/office/powerpoint/2010/main" val="2745728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Elbe Spring in Karkonosze from N 17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79512" y="260648"/>
            <a:ext cx="267522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Pramen Labe</a:t>
            </a:r>
          </a:p>
        </p:txBody>
      </p:sp>
      <p:pic>
        <p:nvPicPr>
          <p:cNvPr id="2052" name="Picture 4" descr="Soubor:Elbe spring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00808"/>
            <a:ext cx="9144000" cy="5157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0" y="1172891"/>
            <a:ext cx="528824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Zeď se znaky polabských měst</a:t>
            </a:r>
          </a:p>
        </p:txBody>
      </p:sp>
    </p:spTree>
    <p:extLst>
      <p:ext uri="{BB962C8B-B14F-4D97-AF65-F5344CB8AC3E}">
        <p14:creationId xmlns:p14="http://schemas.microsoft.com/office/powerpoint/2010/main" val="3648587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8229600" cy="59131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Prameny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9200"/>
            <a:ext cx="8229600" cy="5105400"/>
          </a:xfrm>
        </p:spPr>
        <p:txBody>
          <a:bodyPr>
            <a:normAutofit lnSpcReduction="10000"/>
          </a:bodyPr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teploty:</a:t>
            </a:r>
          </a:p>
          <a:p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prameny studené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(s průměrnou teplotou nepřesahující 20 °C)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prameny teplé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(s průměrnou teplotou vyšší než 20 °C):</a:t>
            </a:r>
          </a:p>
          <a:p>
            <a:pPr lvl="1"/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vlažné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hypotermální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do 37 °C)</a:t>
            </a:r>
          </a:p>
          <a:p>
            <a:pPr lvl="1"/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teplé</a:t>
            </a:r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či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teplice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termální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do 50 °C)</a:t>
            </a:r>
          </a:p>
          <a:p>
            <a:pPr lvl="1"/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vřídla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termy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přes 50 °C)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7261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6096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Termální pramen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8200"/>
            <a:ext cx="8229600" cy="5867400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ystupuje ohřátá voda často obohacená o minerální složky</a:t>
            </a:r>
          </a:p>
          <a:p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Voda proniká puklinami do zemské kůry do značných hloubek, kde se vlivem tektonických poruch dostává do blízkosti magmatu, o který se ohřívá a vystupuje nahoru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Její teplota nedosahuje ale takové velikosti, aby umožňovala přeměnu na páru, čímž nedochází ke vzniku gejzírů a ohřátá voda jen zvolna vytéká z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podpovrchu</a:t>
            </a: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Lze využívat pro vytápění, či pro rekreaci</a:t>
            </a:r>
          </a:p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Nejznámější lokality pocházejí z Islandu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kde se lidé často koupají v horkých jezerech i přes studené okolní klima a teplá voda je využívána i pro vytápění chodníků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yužívají se také k léčbě různých onemocnění jako převážně nemocí kůže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04943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8722" name="Picture 2" descr="Soubor:Islande source Deildartunguhver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Obdélník 1"/>
          <p:cNvSpPr/>
          <p:nvPr/>
        </p:nvSpPr>
        <p:spPr>
          <a:xfrm>
            <a:off x="304800" y="228600"/>
            <a:ext cx="636321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Termální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pramen na Islandu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90937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87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87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87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10236"/>
            <a:ext cx="8229600" cy="856488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Gejzíry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990600"/>
            <a:ext cx="8686800" cy="5791200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yvrhování vařícího proudu vody a páry na zemský povrch v určitých časově omezených periodách (či v podstatě i nepřetržitě) ve vulkanicky aktivních oblastech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pochází z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islandského nejznámějšího gejzíru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Geysir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 oblasti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Haukadalur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Jeho název je odvozen z islandského slovesa </a:t>
            </a:r>
            <a:r>
              <a:rPr lang="cs-CZ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geysa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znamenajícího „proudit“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světě je známo okolo tisíce gejzírů (jiný zdroj uvádí počet 700), z toho přibližná polovina se nachází v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Yellowstonském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národním parku v USA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4459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7060"/>
            <a:ext cx="8229600" cy="821140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Gejzíry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914400"/>
            <a:ext cx="8663880" cy="5715000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Gejzíry jsou spojené s vulkanicky aktivními oblastmi, jelikož žhavé magma pod povrchem dodává vodě teplo potřebné k přehřátí a vzniku gejzíru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Povrchová či podzemní voda se vsakuje systémem trhlin do podzemí do hloubky okolo 2000 metrů, kde se dostává do kontaktu s horkými horninami, což vede k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zahřátí, přehřátí a explozivnímu vytlačení vody a páry na povrch a vzniku gejzíru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Vodní erupce dosahují různé výšky v závislosti na tlaku dosaženém v podzemí a mohou dosahovat až několika desítek</a:t>
            </a:r>
            <a:r>
              <a:rPr lang="cs-CZ" baseline="30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metrů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Nejvyšší aktivní gejzír k roku 2010 je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Steamboat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Geyser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který dosahuje výšky okolo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90 metrů</a:t>
            </a:r>
            <a:endParaRPr lang="cs-CZ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16260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Geyser animation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736"/>
            <a:ext cx="9144000" cy="6858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545182" y="60762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Animace ukazující vznik vodní páry a následného výtrysku a opětovného naplnění rezervoáru</a:t>
            </a:r>
          </a:p>
        </p:txBody>
      </p:sp>
    </p:spTree>
    <p:extLst>
      <p:ext uri="{BB962C8B-B14F-4D97-AF65-F5344CB8AC3E}">
        <p14:creationId xmlns:p14="http://schemas.microsoft.com/office/powerpoint/2010/main" val="726545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4866" name="Picture 2" descr="Soubor:DSCN3789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" y="0"/>
            <a:ext cx="9222731" cy="6858000"/>
          </a:xfrm>
          <a:prstGeom prst="rect">
            <a:avLst/>
          </a:prstGeom>
          <a:noFill/>
        </p:spPr>
      </p:pic>
      <p:sp>
        <p:nvSpPr>
          <p:cNvPr id="2" name="Obdélník 1"/>
          <p:cNvSpPr/>
          <p:nvPr/>
        </p:nvSpPr>
        <p:spPr>
          <a:xfrm>
            <a:off x="251520" y="116632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Gejzír </a:t>
            </a:r>
            <a:r>
              <a:rPr lang="cs-CZ" sz="3600" b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Strokkur</a:t>
            </a:r>
            <a:r>
              <a:rPr lang="cs-CZ" sz="3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těsně před erupcí</a:t>
            </a:r>
          </a:p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3314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1794" name="Picture 2" descr="Soubor:GeysirEruptionNear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" y="0"/>
            <a:ext cx="9149717" cy="6858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381000" y="152400"/>
            <a:ext cx="43771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Erupce gejzíru </a:t>
            </a:r>
            <a:r>
              <a:rPr lang="cs-CZ" sz="2000" b="1" dirty="0" err="1" smtClean="0"/>
              <a:t>Strokkur</a:t>
            </a:r>
            <a:r>
              <a:rPr lang="cs-CZ" sz="2000" b="1" dirty="0" smtClean="0"/>
              <a:t> na Islandu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872584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5890" name="Picture 2" descr="Soubor:Strokkur, Iceland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9088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3070792" y="43190"/>
            <a:ext cx="606069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Erupce gejzíru </a:t>
            </a:r>
            <a:r>
              <a:rPr lang="cs-CZ" sz="2800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Strokkur</a:t>
            </a:r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 Islandu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5758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6914" name="Picture 2" descr="Soubor:Valley of the Geyser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" y="0"/>
            <a:ext cx="9184181" cy="6858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3492373" y="0"/>
            <a:ext cx="565162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Údolí gejzírů - Kamčatka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59778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669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Literatura:</a:t>
            </a: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linkClick r:id="rId2"/>
            </a:endParaRP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Bičík, I. et al. (2001): </a:t>
            </a:r>
            <a:r>
              <a:rPr lang="cs-CZ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Příroda a lidé Země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Praha: Nakladatelství ČGS.</a:t>
            </a:r>
          </a:p>
          <a:p>
            <a:pPr marL="36576" indent="0">
              <a:buNone/>
            </a:pPr>
            <a:r>
              <a:rPr lang="cs-CZ" sz="1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Kašparovský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K. (1999): Zeměpis I v kostce. Havlíčkův Brod: Fragment.</a:t>
            </a:r>
          </a:p>
          <a:p>
            <a:pPr marL="36576" indent="0">
              <a:buNone/>
            </a:pPr>
            <a:r>
              <a:rPr lang="cs-CZ" sz="1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Kašparovský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K. (2008): Zeměpis I v kostce. Praha: Fragment.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Internetové zdroje:</a:t>
            </a:r>
          </a:p>
          <a:p>
            <a:pPr marL="0" indent="0">
              <a:buNone/>
            </a:pP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cs.wikipedia.org/wiki/Simpsonova_pou%C5%A1%C5%A5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cs.wikipedia.org/wiki/Pramen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cs.wikipedia.org/wiki/Term%C3%A1ln%C3%AD_pramen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6"/>
              </a:rPr>
              <a:t>http://cs.wikipedia.org/wiki/Gejz%C3%ADr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600967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92088"/>
          </a:xfrm>
        </p:spPr>
        <p:txBody>
          <a:bodyPr/>
          <a:lstStyle/>
          <a:p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76064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1800" u="sng" dirty="0" smtClean="0"/>
              <a:t>Obrazové materiály:</a:t>
            </a:r>
          </a:p>
          <a:p>
            <a:pPr marL="0" indent="0">
              <a:buNone/>
            </a:pPr>
            <a:r>
              <a:rPr lang="it-IT" sz="1800" dirty="0" smtClean="0"/>
              <a:t>DUNN</a:t>
            </a:r>
            <a:r>
              <a:rPr lang="it-IT" sz="1800" dirty="0"/>
              <a:t>, Andrew. </a:t>
            </a:r>
            <a:r>
              <a:rPr lang="it-IT" sz="1800" i="1" dirty="0"/>
              <a:t>wikipedia</a:t>
            </a:r>
            <a:r>
              <a:rPr lang="it-IT" sz="1800" dirty="0"/>
              <a:t> [online]. [cit. </a:t>
            </a:r>
            <a:r>
              <a:rPr lang="cs-CZ" sz="1800" dirty="0" smtClean="0"/>
              <a:t>10</a:t>
            </a:r>
            <a:r>
              <a:rPr lang="it-IT" sz="1800" dirty="0" smtClean="0"/>
              <a:t>.</a:t>
            </a:r>
            <a:r>
              <a:rPr lang="cs-CZ" sz="1800" dirty="0" smtClean="0"/>
              <a:t>12</a:t>
            </a:r>
            <a:r>
              <a:rPr lang="it-IT" sz="1800" dirty="0" smtClean="0"/>
              <a:t>.201</a:t>
            </a:r>
            <a:r>
              <a:rPr lang="cs-CZ" sz="1800" dirty="0" smtClean="0"/>
              <a:t>2</a:t>
            </a:r>
            <a:r>
              <a:rPr lang="it-IT" sz="1800" dirty="0" smtClean="0"/>
              <a:t>]. </a:t>
            </a:r>
            <a:r>
              <a:rPr lang="it-IT" sz="1800" dirty="0"/>
              <a:t>Dostupný na WWW: </a:t>
            </a:r>
            <a:r>
              <a:rPr lang="it-IT" sz="1800" dirty="0">
                <a:hlinkClick r:id="rId2"/>
              </a:rPr>
              <a:t>http://</a:t>
            </a:r>
            <a:r>
              <a:rPr lang="it-IT" sz="1800" dirty="0" smtClean="0">
                <a:hlinkClick r:id="rId2"/>
              </a:rPr>
              <a:t>cs.wikipedia.org/wiki/Soubor:Artesian_Well.png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 dirty="0" smtClean="0"/>
              <a:t>ADAMEC</a:t>
            </a:r>
            <a:r>
              <a:rPr lang="cs-CZ" sz="1800" dirty="0"/>
              <a:t>, David.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10</a:t>
            </a:r>
            <a:r>
              <a:rPr lang="it-IT" sz="1800" dirty="0"/>
              <a:t>.</a:t>
            </a:r>
            <a:r>
              <a:rPr lang="cs-CZ" sz="1800" dirty="0"/>
              <a:t>12</a:t>
            </a:r>
            <a:r>
              <a:rPr lang="it-IT" sz="1800" dirty="0"/>
              <a:t>.201</a:t>
            </a:r>
            <a:r>
              <a:rPr lang="cs-CZ" sz="1800" dirty="0"/>
              <a:t>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cs.wikipedia.org/wiki/Soubor:Simpsondesert.jpg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 dirty="0" smtClean="0"/>
              <a:t>JAPO</a:t>
            </a:r>
            <a:r>
              <a:rPr lang="cs-CZ" sz="1800" dirty="0"/>
              <a:t>. </a:t>
            </a:r>
            <a:r>
              <a:rPr lang="cs-CZ" sz="1800" i="1" dirty="0" err="1"/>
              <a:t>wikipedia</a:t>
            </a:r>
            <a:r>
              <a:rPr lang="cs-CZ" sz="1800" dirty="0"/>
              <a:t> [online]. [cit</a:t>
            </a:r>
            <a:r>
              <a:rPr lang="cs-CZ" sz="1800" dirty="0" smtClean="0"/>
              <a:t>.</a:t>
            </a:r>
            <a:r>
              <a:rPr lang="cs-CZ" sz="1800" dirty="0"/>
              <a:t> 10</a:t>
            </a:r>
            <a:r>
              <a:rPr lang="it-IT" sz="1800" dirty="0"/>
              <a:t>.</a:t>
            </a:r>
            <a:r>
              <a:rPr lang="cs-CZ" sz="1800" dirty="0"/>
              <a:t>12</a:t>
            </a:r>
            <a:r>
              <a:rPr lang="it-IT" sz="1800" dirty="0"/>
              <a:t>.201</a:t>
            </a:r>
            <a:r>
              <a:rPr lang="cs-CZ" sz="1800" dirty="0"/>
              <a:t>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cs.wikipedia.org/wiki/Soubor:Volynka-Riverhead.JPG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 dirty="0"/>
              <a:t>MIAOW. </a:t>
            </a:r>
            <a:r>
              <a:rPr lang="cs-CZ" sz="1800" i="1" dirty="0" err="1"/>
              <a:t>wikipedia</a:t>
            </a:r>
            <a:r>
              <a:rPr lang="cs-CZ" sz="1800" dirty="0"/>
              <a:t> [online]. [</a:t>
            </a:r>
            <a:r>
              <a:rPr lang="cs-CZ" sz="1800" dirty="0" smtClean="0"/>
              <a:t>cit. </a:t>
            </a:r>
            <a:r>
              <a:rPr lang="cs-CZ" sz="1800" dirty="0"/>
              <a:t>10</a:t>
            </a:r>
            <a:r>
              <a:rPr lang="it-IT" sz="1800" dirty="0"/>
              <a:t>.</a:t>
            </a:r>
            <a:r>
              <a:rPr lang="cs-CZ" sz="1800" dirty="0"/>
              <a:t>12</a:t>
            </a:r>
            <a:r>
              <a:rPr lang="it-IT" sz="1800" dirty="0"/>
              <a:t>.201</a:t>
            </a:r>
            <a:r>
              <a:rPr lang="cs-CZ" sz="1800" dirty="0"/>
              <a:t>2</a:t>
            </a:r>
            <a:r>
              <a:rPr lang="cs-CZ" sz="1800" dirty="0" smtClean="0"/>
              <a:t>.]. </a:t>
            </a:r>
            <a:r>
              <a:rPr lang="cs-CZ" sz="1800" dirty="0"/>
              <a:t>Dostupný na WWW: </a:t>
            </a:r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cs.wikipedia.org/wiki/Soubor:Elbe_Spring_in_Karkonosze_from_N_174.jpg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 dirty="0"/>
              <a:t>DRÉO, Johann. </a:t>
            </a:r>
            <a:r>
              <a:rPr lang="cs-CZ" sz="1800" i="1" dirty="0" err="1"/>
              <a:t>wikipedia</a:t>
            </a:r>
            <a:r>
              <a:rPr lang="cs-CZ" sz="1800" dirty="0"/>
              <a:t> [online]. [cit</a:t>
            </a:r>
            <a:r>
              <a:rPr lang="cs-CZ" sz="1800" dirty="0" smtClean="0"/>
              <a:t>.</a:t>
            </a:r>
            <a:r>
              <a:rPr lang="cs-CZ" sz="1800" dirty="0"/>
              <a:t> 10</a:t>
            </a:r>
            <a:r>
              <a:rPr lang="it-IT" sz="1800" dirty="0"/>
              <a:t>.</a:t>
            </a:r>
            <a:r>
              <a:rPr lang="cs-CZ" sz="1800" dirty="0"/>
              <a:t>12</a:t>
            </a:r>
            <a:r>
              <a:rPr lang="it-IT" sz="1800" dirty="0"/>
              <a:t>.201</a:t>
            </a:r>
            <a:r>
              <a:rPr lang="cs-CZ" sz="1800" dirty="0"/>
              <a:t>2</a:t>
            </a:r>
            <a:r>
              <a:rPr lang="cs-CZ" sz="1800" dirty="0" smtClean="0"/>
              <a:t> ]. </a:t>
            </a:r>
            <a:r>
              <a:rPr lang="cs-CZ" sz="1800" dirty="0"/>
              <a:t>Dostupný na WWW: </a:t>
            </a:r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cs.wikipedia.org/wiki/Soubor:Islande_source_Deildartunguhver.jpg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 dirty="0"/>
              <a:t>KRAPF, </a:t>
            </a:r>
            <a:r>
              <a:rPr lang="cs-CZ" sz="1800" dirty="0" err="1"/>
              <a:t>Hansueli</a:t>
            </a:r>
            <a:r>
              <a:rPr lang="cs-CZ" sz="1800" dirty="0"/>
              <a:t>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10</a:t>
            </a:r>
            <a:r>
              <a:rPr lang="it-IT" sz="1800" dirty="0"/>
              <a:t>.</a:t>
            </a:r>
            <a:r>
              <a:rPr lang="cs-CZ" sz="1800" dirty="0"/>
              <a:t>12</a:t>
            </a:r>
            <a:r>
              <a:rPr lang="it-IT" sz="1800" dirty="0"/>
              <a:t>.201</a:t>
            </a:r>
            <a:r>
              <a:rPr lang="cs-CZ" sz="1800" dirty="0"/>
              <a:t>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7"/>
              </a:rPr>
              <a:t>http://</a:t>
            </a:r>
            <a:r>
              <a:rPr lang="cs-CZ" sz="1800" dirty="0" smtClean="0">
                <a:hlinkClick r:id="rId7"/>
              </a:rPr>
              <a:t>cs.wikipedia.org/wiki/Soubor:DSCN3789a.JPG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 dirty="0"/>
              <a:t>TILLE, Andreas. </a:t>
            </a:r>
            <a:r>
              <a:rPr lang="cs-CZ" sz="1800" i="1" dirty="0" err="1"/>
              <a:t>wikipedia</a:t>
            </a:r>
            <a:r>
              <a:rPr lang="cs-CZ" sz="1800" dirty="0"/>
              <a:t> [online]. [cit</a:t>
            </a:r>
            <a:r>
              <a:rPr lang="cs-CZ" sz="1800" dirty="0" smtClean="0"/>
              <a:t>.</a:t>
            </a:r>
            <a:r>
              <a:rPr lang="cs-CZ" sz="1800" dirty="0"/>
              <a:t> 10</a:t>
            </a:r>
            <a:r>
              <a:rPr lang="it-IT" sz="1800" dirty="0"/>
              <a:t>.</a:t>
            </a:r>
            <a:r>
              <a:rPr lang="cs-CZ" sz="1800" dirty="0"/>
              <a:t>12</a:t>
            </a:r>
            <a:r>
              <a:rPr lang="it-IT" sz="1800" dirty="0"/>
              <a:t>.201</a:t>
            </a:r>
            <a:r>
              <a:rPr lang="cs-CZ" sz="1800" dirty="0"/>
              <a:t>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8"/>
              </a:rPr>
              <a:t>http://</a:t>
            </a:r>
            <a:r>
              <a:rPr lang="cs-CZ" sz="1800" dirty="0" smtClean="0">
                <a:hlinkClick r:id="rId8"/>
              </a:rPr>
              <a:t>cs.wikipedia.org/wiki/Soubor:GeysirEruptionNear.jpg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az-Cyrl-AZ" sz="1800" dirty="0"/>
              <a:t>ЮК.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10</a:t>
            </a:r>
            <a:r>
              <a:rPr lang="it-IT" sz="1800" dirty="0"/>
              <a:t>.</a:t>
            </a:r>
            <a:r>
              <a:rPr lang="cs-CZ" sz="1800" dirty="0"/>
              <a:t>12</a:t>
            </a:r>
            <a:r>
              <a:rPr lang="it-IT" sz="1800" dirty="0"/>
              <a:t>.201</a:t>
            </a:r>
            <a:r>
              <a:rPr lang="cs-CZ" sz="1800" dirty="0"/>
              <a:t>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9"/>
              </a:rPr>
              <a:t>http://</a:t>
            </a:r>
            <a:r>
              <a:rPr lang="cs-CZ" sz="1800" dirty="0" smtClean="0">
                <a:hlinkClick r:id="rId9"/>
              </a:rPr>
              <a:t>cs.wikipedia.org/wiki/Soubor:Geyser_animation.gif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it-IT" sz="1800" dirty="0"/>
              <a:t>NUNN, Robert. </a:t>
            </a:r>
            <a:r>
              <a:rPr lang="it-IT" sz="1800" i="1" dirty="0"/>
              <a:t>wikipedia</a:t>
            </a:r>
            <a:r>
              <a:rPr lang="it-IT" sz="1800" dirty="0"/>
              <a:t> [online]. [cit</a:t>
            </a:r>
            <a:r>
              <a:rPr lang="it-IT" sz="1800" dirty="0" smtClean="0"/>
              <a:t>.</a:t>
            </a:r>
            <a:r>
              <a:rPr lang="cs-CZ" sz="1800" dirty="0"/>
              <a:t> 10</a:t>
            </a:r>
            <a:r>
              <a:rPr lang="it-IT" sz="1800" dirty="0"/>
              <a:t>.</a:t>
            </a:r>
            <a:r>
              <a:rPr lang="cs-CZ" sz="1800" dirty="0"/>
              <a:t>12</a:t>
            </a:r>
            <a:r>
              <a:rPr lang="it-IT" sz="1800" dirty="0"/>
              <a:t>.201</a:t>
            </a:r>
            <a:r>
              <a:rPr lang="cs-CZ" sz="1800"/>
              <a:t>2</a:t>
            </a:r>
            <a:r>
              <a:rPr lang="it-IT" sz="1800" smtClean="0"/>
              <a:t> </a:t>
            </a:r>
            <a:r>
              <a:rPr lang="it-IT" sz="1800" dirty="0" smtClean="0"/>
              <a:t>]. </a:t>
            </a:r>
            <a:r>
              <a:rPr lang="it-IT" sz="1800" dirty="0"/>
              <a:t>Dostupný na WWW: </a:t>
            </a:r>
            <a:r>
              <a:rPr lang="it-IT" sz="1800" dirty="0">
                <a:hlinkClick r:id="rId10"/>
              </a:rPr>
              <a:t>http://</a:t>
            </a:r>
            <a:r>
              <a:rPr lang="it-IT" sz="1800" dirty="0" smtClean="0">
                <a:hlinkClick r:id="rId10"/>
              </a:rPr>
              <a:t>cs.wikipedia.org/wiki/Soubor:Valley_of_the_Geysers.jpg</a:t>
            </a:r>
            <a:r>
              <a:rPr lang="cs-CZ" sz="1800" dirty="0" smtClean="0"/>
              <a:t> 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841295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1079</Words>
  <Application>Microsoft Office PowerPoint</Application>
  <PresentationFormat>Předvádění na obrazovce (4:3)</PresentationFormat>
  <Paragraphs>124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sady Office</vt:lpstr>
      <vt:lpstr>Prezentace aplikace PowerPoint</vt:lpstr>
      <vt:lpstr>Podpovrchové vody</vt:lpstr>
      <vt:lpstr>Podpovrchové vody</vt:lpstr>
      <vt:lpstr>Artéská voda</vt:lpstr>
      <vt:lpstr>Prezentace aplikace PowerPoint</vt:lpstr>
      <vt:lpstr>Artéská voda</vt:lpstr>
      <vt:lpstr>Prezentace aplikace PowerPoint</vt:lpstr>
      <vt:lpstr>Prameny</vt:lpstr>
      <vt:lpstr>Prameny</vt:lpstr>
      <vt:lpstr>Prezentace aplikace PowerPoint</vt:lpstr>
      <vt:lpstr>Prezentace aplikace PowerPoint</vt:lpstr>
      <vt:lpstr>Prameny</vt:lpstr>
      <vt:lpstr>Termální pramen</vt:lpstr>
      <vt:lpstr>Prezentace aplikace PowerPoint</vt:lpstr>
      <vt:lpstr>Gejzíry</vt:lpstr>
      <vt:lpstr>Gejzíry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 a literatura</vt:lpstr>
      <vt:lpstr>Použité zdroje a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Kohoutek Jan</dc:creator>
  <cp:lastModifiedBy>Kohoutek Jan</cp:lastModifiedBy>
  <cp:revision>14</cp:revision>
  <dcterms:created xsi:type="dcterms:W3CDTF">2013-04-28T23:02:32Z</dcterms:created>
  <dcterms:modified xsi:type="dcterms:W3CDTF">2013-05-18T23:10:26Z</dcterms:modified>
</cp:coreProperties>
</file>