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9"/>
  </p:notesMasterIdLst>
  <p:sldIdLst>
    <p:sldId id="294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76" r:id="rId20"/>
    <p:sldId id="297" r:id="rId21"/>
    <p:sldId id="298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90" r:id="rId32"/>
    <p:sldId id="291" r:id="rId33"/>
    <p:sldId id="292" r:id="rId34"/>
    <p:sldId id="293" r:id="rId35"/>
    <p:sldId id="295" r:id="rId36"/>
    <p:sldId id="296" r:id="rId37"/>
    <p:sldId id="299" r:id="rId3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EA74FE-7045-4ADA-BEEF-0B07705375C1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AF2B91-53B3-4064-B6C6-9454FD2E9B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4729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06B007-3775-44EE-9988-E7DE42B4AD7D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upload.wikimedia.org/wikipedia/commons/4/40/Tectonic_plate_boundaries.pn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upload.wikimedia.org/wikipedia/commons/6/66/Intrusion_types.sv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d/d5/FujiSunriseKawaguchiko2025WP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upload.wikimedia.org/wikipedia/commons/d/df/MountfujiNASA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upload.wikimedia.org/wikipedia/commons/c/c3/Olympus_Mons-scale-white_in_km.pn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upload.wikimedia.org/wikipedia/commons/9/90/EtnaAvi%C3%B3.JPG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upload.wikimedia.org/wikipedia/commons/8/8c/Sthelens1.jpg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upload.wikimedia.org/wikipedia/commons/5/5c/Pompeii_the_last_day_1.jpg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8/8c/PompeiiStreet.jpg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ulkanismus" TargetMode="External"/><Relationship Id="rId2" Type="http://schemas.openxmlformats.org/officeDocument/2006/relationships/hyperlink" Target="http://cs.wikipedia.org/wiki/Hydrosf%C3%A9r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Pompeje" TargetMode="External"/><Relationship Id="rId4" Type="http://schemas.openxmlformats.org/officeDocument/2006/relationships/hyperlink" Target="http://cs.wikipedia.org/wiki/Sopka" TargetMode="Externa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ahoeoe_fountain_original.jpg" TargetMode="External"/><Relationship Id="rId3" Type="http://schemas.openxmlformats.org/officeDocument/2006/relationships/hyperlink" Target="http://cs.wikipedia.org/wiki/Soubor:MountfujiNASA.jpg" TargetMode="External"/><Relationship Id="rId7" Type="http://schemas.openxmlformats.org/officeDocument/2006/relationships/hyperlink" Target="http://cs.wikipedia.org/wiki/Soubor:MSH80_st_helens_from_johnston_ridge_09-10-80.jpg" TargetMode="External"/><Relationship Id="rId2" Type="http://schemas.openxmlformats.org/officeDocument/2006/relationships/hyperlink" Target="http://cs.wikipedia.org/wiki/Soubor:Intrusion_types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thelens1.jpg" TargetMode="External"/><Relationship Id="rId5" Type="http://schemas.openxmlformats.org/officeDocument/2006/relationships/hyperlink" Target="http://cs.wikipedia.org/wiki/Soubor:Vesuvius_from_plane.jpg" TargetMode="External"/><Relationship Id="rId10" Type="http://schemas.openxmlformats.org/officeDocument/2006/relationships/hyperlink" Target="http://cs.wikipedia.org/wiki/Soubor:Pompeii_the_last_day_1.jpg" TargetMode="External"/><Relationship Id="rId4" Type="http://schemas.openxmlformats.org/officeDocument/2006/relationships/hyperlink" Target="http://cs.wikipedia.org/wiki/Soubor:EtnaAvi%C3%B3.JPG" TargetMode="External"/><Relationship Id="rId9" Type="http://schemas.openxmlformats.org/officeDocument/2006/relationships/hyperlink" Target="http://cs.wikipedia.org/wiki/Soubor:Olympus_Mons-scale-white_in_km.png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PompeiiStreet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4211" y="1462087"/>
            <a:ext cx="9036496" cy="539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ŠKOLA:		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Gymnázium</a:t>
            </a: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Tanvald, Školní 305,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příspěvková organizace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PROJEKTU:	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CZ.1.07/1.5.00/34.0434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PROJEKTU:	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Šablony </a:t>
            </a: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ŠABLONY:	III/2 Inovace a zkvalitnění výuky prostřednictvím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ICT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      Jan KOHOUTEK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TEMATICKÁ OBLAST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Fyzická geografie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</a:t>
            </a:r>
            <a:r>
              <a:rPr lang="cs-CZ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Vulkanismus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POŘADOVÉ ČÍSLO </a:t>
            </a:r>
            <a:r>
              <a:rPr lang="cs-CZ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</a:t>
            </a: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KÓD </a:t>
            </a:r>
            <a:r>
              <a:rPr lang="cs-CZ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JK_FYZ_GEO_17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TVORBY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12.12.2012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(ROČNÍK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                  Kvinta – DUM seznamuje žáky s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vulkanismem, jeho příčinami, důsledky   a lokalizací </a:t>
            </a:r>
          </a:p>
          <a:p>
            <a:pPr algn="l">
              <a:lnSpc>
                <a:spcPct val="80000"/>
              </a:lnSpc>
            </a:pP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METODICKÝ POKYN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085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Vulkanismus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3"/>
            <a:ext cx="8784976" cy="511256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sopečná činnost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</a:t>
            </a:r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souhrn projevů vnitřní energie planety, který se projevuje sopečnou činností, zemětřesením, tepelnou metamorfózou či případně dalšími projevy na povrchu i na mořském dně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Projevuje se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stoupáním teplejšího magmatu od spodních do svrchních částí planetárních obalů až dojde občas k jejich průniku na povrch, kde se magma vyvalí a začne ve formě lávy vytvářet nová tělesa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jako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například štítové sopky, stratovulkány, lávové proudy, lávová jezera, či výrony plynů ve formě fumarol či </a:t>
            </a:r>
            <a:r>
              <a:rPr lang="cs-CZ" b="1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solfatar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Vulkanismus je vždy spojen se vznikem magmatických hornin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054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C00000"/>
                </a:solidFill>
              </a:rPr>
              <a:t>Vulkanismus</a:t>
            </a:r>
            <a:endParaRPr lang="cs-CZ" i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Projevy sopečné činnosti na Zemi jsou nejčastěji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vázány na okraje litosférických desek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dochází k akumulaci energie a jejímu uvolňování, či na oblasti tzv. </a:t>
            </a:r>
            <a:r>
              <a:rPr lang="cs-CZ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hot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spot, nad kterými pak vznikají sopky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Horká skvrna (</a:t>
            </a:r>
            <a:r>
              <a:rPr lang="cs-CZ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hot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spot)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oblast zvýšeného toku tepla v zemském plášti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421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Soubor:Tectonic plate boundaries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6519" cy="6858000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179512" y="5517232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Projevy deskové tektoniky – rozpínání oceánského dna a 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kontinentální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rift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subdukce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 vulkanismus či oceánské horké skvrny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61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Vulkanismus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5400599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hlubinný vulkanismus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plutonický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(procesy probíhající ve větších hloubkách pod povrchem)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povrchový vulkanismus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cs-CZ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neptunický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(procesy probíhající na povrchu, nebo těsně pod ním)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Vulkanismus byl pozorován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na jiných planetách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než je Země a to například na Marsu, kde se nacházejí obrovské štítové sopky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Vulkanismus je spojen také se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vznikem terestrických planet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měsíců s pevným povrchem, kdy byl aktivní během rané fáze jejich formování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298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FF0000"/>
                </a:solidFill>
              </a:rPr>
              <a:t>Vulkán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5301207"/>
          </a:xfrm>
        </p:spPr>
        <p:txBody>
          <a:bodyPr>
            <a:normAutofit fontScale="92500" lnSpcReduction="20000"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Sopka neboli vulkán je místo na zemském povrchu, obvykle tvaru hory, kde roztavené magma vystupuje či vystupovalo z hlubin Země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Zemi se obvykle 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vyskytují podél hranic litosférických desek a v 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tzv. 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horkých skvrnách 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Jedním z horkých bodů jsou například 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Havajské ostrovy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jiným 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Kanárské ostrovy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oba případy sopek vznikajících na oceánském dně; příkladem sopek spojených s kolizemi tektonických desek je japonská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Fudžisan</a:t>
            </a:r>
            <a:endParaRPr lang="cs-CZ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851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Soubor:Intrusion types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76672"/>
            <a:ext cx="5334000" cy="61375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47752076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Soubor:FujiSunriseKawaguchiko2025WP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23528" y="620688"/>
            <a:ext cx="19223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i="1" dirty="0" smtClean="0">
                <a:solidFill>
                  <a:srgbClr val="FFC000"/>
                </a:solidFill>
              </a:rPr>
              <a:t>Fudžisan</a:t>
            </a:r>
            <a:endParaRPr lang="cs-CZ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46860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Soubor:MountfujiNAS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251520" y="188640"/>
            <a:ext cx="17283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i="1" dirty="0" smtClean="0">
                <a:solidFill>
                  <a:srgbClr val="FFC000"/>
                </a:solidFill>
              </a:rPr>
              <a:t>Fudžisan</a:t>
            </a:r>
            <a:endParaRPr lang="cs-CZ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99722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Vulkán</a:t>
            </a:r>
            <a:r>
              <a:rPr lang="cs-CZ" dirty="0" smtClean="0"/>
              <a:t> – </a:t>
            </a:r>
            <a:r>
              <a:rPr lang="cs-CZ" dirty="0" smtClean="0">
                <a:solidFill>
                  <a:srgbClr val="FF0000"/>
                </a:solidFill>
              </a:rPr>
              <a:t>štítová sopka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373216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druh sopky s velice </a:t>
            </a:r>
            <a:r>
              <a:rPr lang="cs-CZ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pomalu ukloněnými svahy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které jsou tvořeny mnoha vrstvami vysoce mobilními a tedy viskózními lávami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Oproti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stratovulkánům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nebývají štítové sopky explozivního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charakteru a jejich erupce se projevují výlevem značného množství lávy do okolí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Láva</a:t>
            </a:r>
            <a:r>
              <a:rPr lang="cs-CZ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v podstatě 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pouze vyvalí z trhliny a začne se rozšiřovat do okolí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kde může pohybující se láva napáchat značné materiální škody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716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Vulkán</a:t>
            </a:r>
            <a:r>
              <a:rPr lang="cs-CZ" dirty="0" smtClean="0"/>
              <a:t> – </a:t>
            </a:r>
            <a:r>
              <a:rPr lang="cs-CZ" dirty="0" smtClean="0">
                <a:solidFill>
                  <a:srgbClr val="FF0000"/>
                </a:solidFill>
              </a:rPr>
              <a:t>štítová sopka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3"/>
            <a:ext cx="8712968" cy="511256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Oproti stratovulkánům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mohou sopečné plyny snadno unikat na povrch a tak nezvyšují napětí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jejich uvolnění nevede k ničivé explozi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Zemi jsou nejznámější z oblasti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Havajských ostrovů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kde se nachází </a:t>
            </a:r>
            <a:r>
              <a:rPr lang="cs-CZ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Kilauea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či </a:t>
            </a:r>
            <a:r>
              <a:rPr lang="cs-CZ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Mauna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Loa</a:t>
            </a:r>
            <a:endParaRPr lang="cs-CZ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Mimo Zemi jsou 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známé i z jiných planet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Venuše či Marsu, kde se současně nachází i největší štítová sopka a hora v jednom v celé sluneční soustavě – </a:t>
            </a:r>
            <a:r>
              <a:rPr lang="cs-CZ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Olympus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Mons</a:t>
            </a:r>
            <a:endParaRPr lang="cs-CZ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19135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upload.wikimedia.org/wikipedia/commons/b/b4/Plate_tectonics_map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13" y="0"/>
            <a:ext cx="9136087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53269540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Olympus</a:t>
            </a:r>
            <a:r>
              <a:rPr lang="cs-CZ" dirty="0" smtClean="0"/>
              <a:t> </a:t>
            </a:r>
            <a:r>
              <a:rPr lang="cs-CZ" dirty="0" err="1" smtClean="0"/>
              <a:t>Mons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5301208"/>
          </a:xfrm>
        </p:spPr>
        <p:txBody>
          <a:bodyPr>
            <a:normAutofit fontScale="92500" lnSpcReduction="20000"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 známá hora sluneční soustavy, která se nachází na povrchu Marsu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Jedná se o klasickou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štítovou sopku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která má na vrcholku několikanásobnou kalderu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Ční se svojí výškou 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 km</a:t>
            </a:r>
            <a:r>
              <a:rPr lang="cs-CZ" b="1" i="1" baseline="30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 nulovou nadmořskou výškou Marsu</a:t>
            </a:r>
            <a:r>
              <a:rPr lang="cs-CZ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je přibližně třikrát vyšší než nejvyšší hora na Zemi Mount Everest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Její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základna zabírá plochu odpovídající přibližně území Francie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1590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Soubor:Olympus Mons-scale-white in km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974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32213860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Stratovulkán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5184575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neboli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navrstvená sopka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je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označení pro jeden z nejběžnějších typů sopky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Charakteristické je střídavé navrstvení pyroklastických hornin a výlevů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viskózní (málo tekuté) lávy, které vytváří relativně štíhlý kužel s vrcholovým kráterem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Je-li naopak magma málo viskózní, jinak řečeno velmi tekuté, a rozlévá se bez výrazných výbuchů do větší vzdálenosti, vzniká odlišný typ sopek – ploché a rozlehlé štítové sopky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546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Nejznámější sopky světa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4894169"/>
          </a:xfrm>
        </p:spPr>
        <p:txBody>
          <a:bodyPr>
            <a:normAutofit fontScale="85000" lnSpcReduction="20000"/>
          </a:bodyPr>
          <a:lstStyle/>
          <a:p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Etna (Itálie)</a:t>
            </a:r>
          </a:p>
          <a:p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Vesuv (Itálie)</a:t>
            </a:r>
          </a:p>
          <a:p>
            <a:r>
              <a:rPr lang="cs-CZ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Stromboli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(Itálie)</a:t>
            </a:r>
          </a:p>
          <a:p>
            <a:r>
              <a:rPr lang="cs-CZ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Pico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cs-CZ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Teide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(Kanárské ostrovy)</a:t>
            </a:r>
          </a:p>
          <a:p>
            <a:r>
              <a:rPr lang="cs-CZ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Fudži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(Japonsko)</a:t>
            </a:r>
          </a:p>
          <a:p>
            <a:r>
              <a:rPr lang="cs-CZ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Pinatubo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(Filipíny)</a:t>
            </a:r>
          </a:p>
          <a:p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Mount St. </a:t>
            </a:r>
            <a:r>
              <a:rPr lang="cs-CZ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Helens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(USA)</a:t>
            </a:r>
          </a:p>
          <a:p>
            <a:r>
              <a:rPr lang="cs-CZ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Soufriere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cs-CZ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Montserrat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Cotopaxi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(Ekvádor)</a:t>
            </a:r>
          </a:p>
          <a:p>
            <a:r>
              <a:rPr lang="cs-CZ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Aragac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(Arménie)</a:t>
            </a:r>
          </a:p>
          <a:p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Mount </a:t>
            </a:r>
            <a:r>
              <a:rPr lang="cs-CZ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Erebus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(Antarktida)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921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Soubor:EtnaAvió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66583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824134" y="5750004"/>
            <a:ext cx="231986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00B0F0"/>
                </a:solidFill>
              </a:rPr>
              <a:t>ETNA</a:t>
            </a:r>
            <a:endParaRPr lang="cs-CZ" sz="66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76334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01692" y="5934670"/>
            <a:ext cx="23423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</a:rPr>
              <a:t>VESUV</a:t>
            </a:r>
            <a:endParaRPr lang="cs-CZ" sz="5400" b="1" dirty="0">
              <a:solidFill>
                <a:srgbClr val="FFC000"/>
              </a:solidFill>
            </a:endParaRPr>
          </a:p>
        </p:txBody>
      </p:sp>
      <p:pic>
        <p:nvPicPr>
          <p:cNvPr id="1026" name="Picture 2" descr="Soubor:Vesuvius from pla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772"/>
            <a:ext cx="9123597" cy="6866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188640"/>
            <a:ext cx="24263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Vesuv </a:t>
            </a:r>
            <a:r>
              <a:rPr lang="cs-CZ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plane</a:t>
            </a:r>
          </a:p>
        </p:txBody>
      </p:sp>
    </p:spTree>
    <p:extLst>
      <p:ext uri="{BB962C8B-B14F-4D97-AF65-F5344CB8AC3E}">
        <p14:creationId xmlns:p14="http://schemas.microsoft.com/office/powerpoint/2010/main" val="267379370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Soubor:Sthelens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107504" y="4398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Mount St. </a:t>
            </a:r>
            <a:r>
              <a:rPr lang="cs-CZ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Helens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den před erupcí v roce1980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760915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MSH80 st helens from johnston ridge 09-10-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92"/>
            <a:ext cx="9191054" cy="6862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8094" y="301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Mount St. </a:t>
            </a:r>
            <a:r>
              <a:rPr lang="cs-CZ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Helens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čtyři měsíce po erupci, foceno zhruba ze stejného místa jako fotografie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výše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26552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Pahoeoe fountain 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427984" y="3012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 m vysoká lávová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fontána lávy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30154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Vulkány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4"/>
            <a:ext cx="8784976" cy="5373216"/>
          </a:xfrm>
        </p:spPr>
        <p:txBody>
          <a:bodyPr>
            <a:normAutofit fontScale="85000" lnSpcReduction="20000"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varují dost zjevnými úkazy</a:t>
            </a:r>
            <a:r>
              <a:rPr lang="cs-CZ" dirty="0" smtClean="0"/>
              <a:t>, kterými </a:t>
            </a:r>
            <a:r>
              <a:rPr lang="cs-CZ" b="1" i="1" dirty="0" smtClean="0">
                <a:solidFill>
                  <a:srgbClr val="FFC000"/>
                </a:solidFill>
              </a:rPr>
              <a:t>jsou slabší nebo silnější místní zemětřesení </a:t>
            </a:r>
            <a:r>
              <a:rPr lang="cs-CZ" dirty="0" smtClean="0"/>
              <a:t>(vulkanické zemětřesení v oblasti sopky) </a:t>
            </a:r>
            <a:r>
              <a:rPr lang="cs-CZ" b="1" i="1" dirty="0" smtClean="0">
                <a:solidFill>
                  <a:srgbClr val="FFC000"/>
                </a:solidFill>
              </a:rPr>
              <a:t>unikající kouř (fumaroly) </a:t>
            </a:r>
            <a:r>
              <a:rPr lang="cs-CZ" dirty="0" smtClean="0"/>
              <a:t>houstne a tmavne (zvyšuje se podíl sirných i dalších sopečných plynů, unikají nejdrobnější částice popelu), </a:t>
            </a:r>
            <a:r>
              <a:rPr lang="cs-CZ" b="1" i="1" dirty="0" smtClean="0">
                <a:solidFill>
                  <a:srgbClr val="FFC000"/>
                </a:solidFill>
              </a:rPr>
              <a:t>dochází i ke zvukovým efektům – dunění, změny tvaru vulkánu </a:t>
            </a:r>
            <a:r>
              <a:rPr lang="cs-CZ" dirty="0" smtClean="0"/>
              <a:t>(sklonu svahů), </a:t>
            </a:r>
            <a:r>
              <a:rPr lang="cs-CZ" b="1" i="1" dirty="0" smtClean="0">
                <a:solidFill>
                  <a:srgbClr val="FFC000"/>
                </a:solidFill>
              </a:rPr>
              <a:t>pokud je v blízkosti moře, může stoupnout i teplota vody</a:t>
            </a:r>
            <a:r>
              <a:rPr lang="cs-CZ" dirty="0" smtClean="0"/>
              <a:t>…</a:t>
            </a:r>
          </a:p>
          <a:p>
            <a:endParaRPr lang="cs-CZ" dirty="0" smtClean="0"/>
          </a:p>
          <a:p>
            <a:r>
              <a:rPr lang="cs-CZ" dirty="0" smtClean="0"/>
              <a:t>Jsou to jakési varovné signály, na </a:t>
            </a:r>
            <a:r>
              <a:rPr lang="cs-CZ" b="1" i="1" dirty="0" smtClean="0">
                <a:solidFill>
                  <a:srgbClr val="FFC000"/>
                </a:solidFill>
              </a:rPr>
              <a:t>které instinktivně reagují živočichové</a:t>
            </a:r>
            <a:r>
              <a:rPr lang="cs-CZ" dirty="0" smtClean="0"/>
              <a:t> a hromadně opouštějí místo, kde hrozí nebezpečí – zejména plazi jsou citliví i na malé </a:t>
            </a:r>
            <a:r>
              <a:rPr lang="cs-CZ" dirty="0" err="1" smtClean="0"/>
              <a:t>seismické</a:t>
            </a:r>
            <a:r>
              <a:rPr lang="cs-CZ" dirty="0" smtClean="0"/>
              <a:t> záchvěvy, odlétají ptáci a prchají i další živočichové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461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Vulkány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5"/>
            <a:ext cx="8712968" cy="5373216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Lidé v minulosti těmto úkazům nevěnovali mnoho pozornosti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Vesuv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varoval menšími i většími záchvěvy. K silnějšímu zemětřesení došlo v roce 79 n. l., kdy bylo v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Pompejích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pobořeno několik domů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Protože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Pompejané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od doby založení města (asi v 7. století př. n. l.) nepamatovali žádnou erupci Vesuvu, považovali vulkán za vyhaslý, </a:t>
            </a:r>
            <a:r>
              <a:rPr lang="cs-CZ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zemětřesení považovali za projev hněvu bohů a nedávali je do souvislosti s vulkánem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se jim stalo osudné….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390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00B0F0"/>
                </a:solidFill>
              </a:rPr>
              <a:t>Pompeje </a:t>
            </a:r>
            <a:endParaRPr lang="cs-CZ" i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8964488" cy="5301207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italské město v provincii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Napoli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Město je známé tím, že se stalo jedním ze tří starořímských měst v Neapolské zátoce v císařské provincii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která byla 24. srpna roku 79 našeho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letopočtu zničena výbuchem sopky Vesuv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roce 1997 byly Pompeje zapsány na Seznam světového dědictví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UNESCO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Vulkanický popel, který města zasypal, dokonale zakonzervoval budovy a předměty a umožnil nám tak poznat vzhled starořímského města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 velikosti a život jeho obyvatel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295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Soubor:Pompeii the last day 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107504" y="188640"/>
            <a:ext cx="23381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Pompeje </a:t>
            </a:r>
            <a:endParaRPr lang="cs-CZ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607827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00B0F0"/>
                </a:solidFill>
              </a:rPr>
              <a:t>Pompeje</a:t>
            </a:r>
            <a:endParaRPr lang="cs-CZ" i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5"/>
            <a:ext cx="8712968" cy="5373216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Obyvatelé Pompejí žili v přesvědčení, že Vesuv je vyhaslý, a varovným signálům nevěnovali pozornost</a:t>
            </a:r>
          </a:p>
          <a:p>
            <a:pPr>
              <a:buNone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Byli zvyklí na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drobné otřesy země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výrony plynů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Vesuvu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začátku října roku 79 vyschly všechny studny ve městě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ale varování stále nebylo dostatečně silné a celý starověký Řím strnul hrůzou, když 24. října došlo ke katastrofální vulkanické erupci, která pohřbila město a zaclonila slunce v pravé poledne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147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00B0F0"/>
                </a:solidFill>
              </a:rPr>
              <a:t>Pompeje</a:t>
            </a:r>
            <a:endParaRPr lang="cs-CZ" i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373215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Jediným hodnověrným očitým svědkem erupce byl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Plinius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který událost popsal v dopise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jeho slov, nejdříve z Vesuvu vyšlehly vysoké plameny a později velký černý mrak tvaru borovice, který zakryl slunce a den se změnil v noc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Pompeje dopadaly rozžhavené kameny, které bořily budovy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Obyvatele města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usmrtily jedovaté plyny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uvolněné při erupci (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současných výzkumů se jedná asi o 10 000 osob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24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00B0F0"/>
                </a:solidFill>
              </a:rPr>
              <a:t>Pompeje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5"/>
            <a:ext cx="8784976" cy="5184576"/>
          </a:xfrm>
        </p:spPr>
        <p:txBody>
          <a:bodyPr>
            <a:normAutofit fontScale="92500" lnSpcReduction="20000"/>
          </a:bodyPr>
          <a:lstStyle/>
          <a:p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Erupce trvala nepřetržitě 3 dny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 důsledku čehož bylo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město pokryto vrstvou popela o výšce asi 6 metrů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„Mrak“, o kterém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Plinius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Mladší píše, je dnes znám jako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pyroklastická vlna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což je mrak přehřátých plynů, popela a kamenů vyvrhnutých ze sopky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Plinius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rovněž popisuje, že erupce byla současně doprovázena zemětřesením a že 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moře bylo zemětřesením odsáváno pryč a znovu vraceno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dnes tento jev nazýváme „tsunami“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60537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Pompeje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5"/>
            <a:ext cx="8964488" cy="5373216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Silná vrstva popela pokryla dvě města na úpatí sopky a jejich poloha a jména byla zapomenuta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Herculaneum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bylo objeveno v roce 1738, Pompeje v roce 1748</a:t>
            </a:r>
          </a:p>
          <a:p>
            <a:pPr marL="118872" indent="0">
              <a:buNone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Během prvních vykopávek byly občas nalezeny dutiny ve vrstvě popela, které obsahovaly lidské pozůstatky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Giuseppe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Fiorelli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přišel s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nápadem vyplnit dutiny sádrou, což vedlo k získání věrných podob </a:t>
            </a:r>
            <a:r>
              <a:rPr lang="cs-CZ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Pompejanů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kteří nestihli utéct, v jejich posledním okamžiku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197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PompeiiStree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6804248" y="94719"/>
            <a:ext cx="21337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Pompeje</a:t>
            </a:r>
          </a:p>
        </p:txBody>
      </p:sp>
    </p:spTree>
    <p:extLst>
      <p:ext uri="{BB962C8B-B14F-4D97-AF65-F5344CB8AC3E}">
        <p14:creationId xmlns:p14="http://schemas.microsoft.com/office/powerpoint/2010/main" val="461760956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Orto dei Fuggiaschi (Photo 3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4887658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Vulkány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892480" cy="5373216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Vědě se podařilo mnohé o erupcích odhalit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Nedá se však přesně předpovědět, kdy k erupci dojde 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možné provádět pouze odhady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základě toho, jak se vulkán projevuje – některé se probouzejí častěji – např. Etna i několikrát během jednoho desetiletí, zatímco jiné mají mezi erupcemi delší intervaly, často i nepravidelné - například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Vesuv měl ve 20. století erupce v letech 1906, 1912, 1929, 1933 a 1944 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té doby je v klidu, takže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určité „zpoždění“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 v posledních letech dochází k častějším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seismickým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otřesům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Erupce je tedy v očekávání……</a:t>
            </a:r>
            <a:endParaRPr lang="cs-CZ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463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Vulkány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5"/>
          </a:xfrm>
        </p:spPr>
        <p:txBody>
          <a:bodyPr>
            <a:normAutofit fontScale="85000" lnSpcReduction="10000"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Dostatečně mohutná sopečná erupce může ovlivnit i oblasti mnohem vzdálenější 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Velké množství do vzduchu vymrštěného popela a nečistot totiž může vést k rozsáhlým podnebným změnám přetrvávajícím rok i déle na celé polokouli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Např. výbuch</a:t>
            </a:r>
            <a:r>
              <a:rPr lang="cs-CZ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islandského vulkánu </a:t>
            </a:r>
            <a:r>
              <a:rPr lang="cs-CZ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Laki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roce 1789 </a:t>
            </a:r>
            <a:r>
              <a:rPr lang="cs-CZ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obrovské množství aerosolů uniklých do atmosféry způsobilo v průběhu následujících let znatelné ochlazení atmosféry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severní polokoule Země; to se projevilo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extrémní zimou téhož roku a v následujících letech chladným létem s nepředvídatelným počasím, které způsobilo neúrodu s  hladomorem po celé Evropě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885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844152"/>
              </p:ext>
            </p:extLst>
          </p:nvPr>
        </p:nvGraphicFramePr>
        <p:xfrm>
          <a:off x="323528" y="260648"/>
          <a:ext cx="8568952" cy="6336705"/>
        </p:xfrm>
        <a:graphic>
          <a:graphicData uri="http://schemas.openxmlformats.org/drawingml/2006/table">
            <a:tbl>
              <a:tblPr/>
              <a:tblGrid>
                <a:gridCol w="2142238"/>
                <a:gridCol w="2142238"/>
                <a:gridCol w="2142238"/>
                <a:gridCol w="2142238"/>
              </a:tblGrid>
              <a:tr h="589461">
                <a:tc>
                  <a:txBody>
                    <a:bodyPr/>
                    <a:lstStyle/>
                    <a:p>
                      <a:r>
                        <a:rPr lang="cs-CZ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Sopka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Země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Rok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Počet obětí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89461">
                <a:tc>
                  <a:txBody>
                    <a:bodyPr/>
                    <a:lstStyle/>
                    <a:p>
                      <a:pPr algn="l"/>
                      <a:r>
                        <a:rPr lang="cs-CZ" sz="20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Tambora</a:t>
                      </a:r>
                      <a:endParaRPr lang="cs-CZ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1" i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Indonésie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i="1" dirty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1815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92 000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89461">
                <a:tc>
                  <a:txBody>
                    <a:bodyPr/>
                    <a:lstStyle/>
                    <a:p>
                      <a:pPr algn="l"/>
                      <a:r>
                        <a:rPr lang="cs-CZ" sz="20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Krakatoa</a:t>
                      </a:r>
                      <a:endParaRPr lang="cs-CZ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1" i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Indonésie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i="1" dirty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1883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36 000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89461">
                <a:tc>
                  <a:txBody>
                    <a:bodyPr/>
                    <a:lstStyle/>
                    <a:p>
                      <a:pPr algn="l"/>
                      <a:r>
                        <a:rPr lang="cs-CZ" sz="20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Mont</a:t>
                      </a:r>
                      <a:r>
                        <a:rPr lang="cs-CZ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20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Pelée</a:t>
                      </a:r>
                      <a:endParaRPr lang="cs-CZ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1" i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Martinik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i="1" dirty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1902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30 000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31556">
                <a:tc>
                  <a:txBody>
                    <a:bodyPr/>
                    <a:lstStyle/>
                    <a:p>
                      <a:pPr algn="l"/>
                      <a:r>
                        <a:rPr lang="cs-CZ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Nevado </a:t>
                      </a:r>
                      <a:r>
                        <a:rPr lang="cs-CZ" sz="20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del</a:t>
                      </a:r>
                      <a:r>
                        <a:rPr lang="cs-CZ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20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Ruiz</a:t>
                      </a:r>
                      <a:endParaRPr lang="cs-CZ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1" i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Kolumbie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i="1" dirty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1985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22 000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89461">
                <a:tc>
                  <a:txBody>
                    <a:bodyPr/>
                    <a:lstStyle/>
                    <a:p>
                      <a:pPr algn="l"/>
                      <a:r>
                        <a:rPr lang="cs-CZ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Etna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1" i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Sicílie, Itálie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i="1" dirty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1669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20 000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89461">
                <a:tc>
                  <a:txBody>
                    <a:bodyPr/>
                    <a:lstStyle/>
                    <a:p>
                      <a:pPr algn="l"/>
                      <a:r>
                        <a:rPr lang="cs-CZ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Vesuv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1" i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Itálie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i="1" dirty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16 000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89461">
                <a:tc>
                  <a:txBody>
                    <a:bodyPr/>
                    <a:lstStyle/>
                    <a:p>
                      <a:pPr algn="l"/>
                      <a:r>
                        <a:rPr lang="cs-CZ" sz="2000" b="1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Unzen</a:t>
                      </a:r>
                      <a:r>
                        <a:rPr lang="cs-CZ" sz="20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r>
                        <a:rPr lang="cs-CZ" sz="2000" b="1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Dake</a:t>
                      </a:r>
                      <a:endParaRPr lang="cs-CZ"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1" i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Japonsko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i="1" dirty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1792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10 400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89461">
                <a:tc>
                  <a:txBody>
                    <a:bodyPr/>
                    <a:lstStyle/>
                    <a:p>
                      <a:pPr algn="l"/>
                      <a:r>
                        <a:rPr lang="cs-CZ" sz="20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Laki</a:t>
                      </a:r>
                      <a:endParaRPr lang="cs-CZ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1" i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Island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i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1783</a:t>
                      </a:r>
                      <a:endParaRPr lang="cs-CZ" sz="2000" b="1" i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10 000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89461">
                <a:tc>
                  <a:txBody>
                    <a:bodyPr/>
                    <a:lstStyle/>
                    <a:p>
                      <a:pPr algn="l"/>
                      <a:r>
                        <a:rPr lang="cs-CZ" sz="20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Kelut</a:t>
                      </a:r>
                      <a:endParaRPr lang="cs-CZ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1" i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Indonésie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i="1" dirty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1919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460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Literatura:</a:t>
            </a:r>
            <a:endParaRPr lang="cs-CZ" sz="1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36576" indent="0">
              <a:buNone/>
            </a:pPr>
            <a:r>
              <a:rPr lang="cs-CZ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Bičík, I. et al. (2001): </a:t>
            </a:r>
            <a:r>
              <a:rPr lang="cs-CZ" sz="19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Příroda a lidé Země</a:t>
            </a:r>
            <a:r>
              <a:rPr lang="cs-CZ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Praha: Nakladatelství ČGS.</a:t>
            </a:r>
          </a:p>
          <a:p>
            <a:pPr marL="36576" indent="0">
              <a:buNone/>
            </a:pPr>
            <a:r>
              <a:rPr lang="cs-CZ" sz="1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(1999): Zeměpis I v kostce. Havlíčkův Brod: Fragment.</a:t>
            </a:r>
          </a:p>
          <a:p>
            <a:pPr marL="36576" indent="0">
              <a:buNone/>
            </a:pPr>
            <a:r>
              <a:rPr lang="cs-CZ" sz="1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(2008): Zeměpis I v kostce. Praha: Fragment.</a:t>
            </a:r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r>
              <a:rPr lang="cs-CZ" sz="1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zdroje:</a:t>
            </a:r>
          </a:p>
          <a:p>
            <a:pPr marL="0" indent="0">
              <a:buNone/>
            </a:pP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cs.wikipedia.org/wiki/Vulkanismus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cs.wikipedia.org/wiki/Sopka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5"/>
              </a:rPr>
              <a:t>http://cs.wikipedia.org/wiki/Pompeje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77084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32859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1800" u="sng" dirty="0" smtClean="0"/>
              <a:t>Obrazové materiály:</a:t>
            </a:r>
          </a:p>
          <a:p>
            <a:pPr marL="0" indent="0">
              <a:buNone/>
            </a:pPr>
            <a:r>
              <a:rPr lang="cs-CZ" sz="1800" dirty="0" smtClean="0"/>
              <a:t>MOTILLA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</a:t>
            </a:r>
            <a:r>
              <a:rPr lang="cs-CZ" sz="1800" dirty="0" smtClean="0"/>
              <a:t>12.12.2012].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cs.wikipedia.org/wiki/Soubor:Intrusion_types.svg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NASA.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12.12.2012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cs.wikipedia.org/wiki/Soubor:MountfujiNASA.jpg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RENALIAS, </a:t>
            </a:r>
            <a:r>
              <a:rPr lang="cs-CZ" sz="1800" dirty="0" err="1"/>
              <a:t>Josep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12.12.2012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cs.wikipedia.org/wiki/Soubor:EtnaAvi%C3%B3.JPG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PASTORIUS.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12.12.2012</a:t>
            </a:r>
            <a:r>
              <a:rPr lang="cs-CZ" sz="1800" dirty="0" smtClean="0"/>
              <a:t> ]. </a:t>
            </a:r>
            <a:r>
              <a:rPr lang="cs-CZ" sz="1800" dirty="0"/>
              <a:t>Dostupný na WWW: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cs.wikipedia.org/wiki/Soubor:Vesuvius_from_plane.jpg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GLICKEN, </a:t>
            </a:r>
            <a:r>
              <a:rPr lang="cs-CZ" sz="1800" dirty="0" err="1"/>
              <a:t>Harry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12.12.2012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cs.wikipedia.org/wiki/Soubor:Sthelens1.jpg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/>
              <a:t>GLICKEN, </a:t>
            </a:r>
            <a:r>
              <a:rPr lang="cs-CZ" sz="1800" dirty="0" err="1"/>
              <a:t>Harry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12.12.2012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cs.wikipedia.org/wiki/Soubor:MSH80_st_helens_from_johnston_ridge_09-10-80.jpg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/>
              <a:t>GRIGGS, Jim D..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12.12.2012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8"/>
              </a:rPr>
              <a:t>http://</a:t>
            </a:r>
            <a:r>
              <a:rPr lang="cs-CZ" sz="1800" dirty="0" smtClean="0">
                <a:hlinkClick r:id="rId8"/>
              </a:rPr>
              <a:t>cs.wikipedia.org/wiki/Soubor:Pahoeoe_fountain_original.jpg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/>
              <a:t>VOJNÍKOV, Juan De.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12.12.2012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9"/>
              </a:rPr>
              <a:t>http://</a:t>
            </a:r>
            <a:r>
              <a:rPr lang="cs-CZ" sz="1800" dirty="0" smtClean="0">
                <a:hlinkClick r:id="rId9"/>
              </a:rPr>
              <a:t>cs.wikipedia.org/wiki/Soubor:Olympus_Mons-scale-white_in_km.png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DANNY.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12.12.2012</a:t>
            </a:r>
            <a:r>
              <a:rPr lang="cs-CZ" sz="1800" dirty="0" smtClean="0"/>
              <a:t> ]. </a:t>
            </a:r>
            <a:r>
              <a:rPr lang="cs-CZ" sz="1800" dirty="0"/>
              <a:t>Dostupný na WWW: </a:t>
            </a:r>
            <a:r>
              <a:rPr lang="cs-CZ" sz="1800" dirty="0">
                <a:hlinkClick r:id="rId10"/>
              </a:rPr>
              <a:t>http://</a:t>
            </a:r>
            <a:r>
              <a:rPr lang="cs-CZ" sz="1800" dirty="0" smtClean="0">
                <a:hlinkClick r:id="rId10"/>
              </a:rPr>
              <a:t>cs.wikipedia.org/wiki/Soubor:Pompeii_the_last_day_1.jpg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17877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/>
              <a:t>VLAAR, Paul.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</a:t>
            </a:r>
            <a:r>
              <a:rPr lang="cs-CZ" sz="1800"/>
              <a:t>12.12.2012</a:t>
            </a:r>
            <a:r>
              <a:rPr lang="cs-CZ" sz="180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cs.wikipedia.org/wiki/Soubor:PompeiiStreet.jpg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424099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</TotalTime>
  <Words>1719</Words>
  <Application>Microsoft Office PowerPoint</Application>
  <PresentationFormat>Předvádění na obrazovce (4:3)</PresentationFormat>
  <Paragraphs>215</Paragraphs>
  <Slides>37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37</vt:i4>
      </vt:variant>
    </vt:vector>
  </HeadingPairs>
  <TitlesOfParts>
    <vt:vector size="38" baseType="lpstr">
      <vt:lpstr>Cesta</vt:lpstr>
      <vt:lpstr>Prezentace aplikace PowerPoint</vt:lpstr>
      <vt:lpstr>Vulkanismus</vt:lpstr>
      <vt:lpstr>Vulkanismus</vt:lpstr>
      <vt:lpstr>Prezentace aplikace PowerPoint</vt:lpstr>
      <vt:lpstr>Vulkanismus</vt:lpstr>
      <vt:lpstr>Vulkán</vt:lpstr>
      <vt:lpstr>Prezentace aplikace PowerPoint</vt:lpstr>
      <vt:lpstr>Prezentace aplikace PowerPoint</vt:lpstr>
      <vt:lpstr>Prezentace aplikace PowerPoint</vt:lpstr>
      <vt:lpstr>Vulkán – štítová sopka</vt:lpstr>
      <vt:lpstr>Vulkán – štítová sopka</vt:lpstr>
      <vt:lpstr>Prezentace aplikace PowerPoint</vt:lpstr>
      <vt:lpstr>Olympus Mons</vt:lpstr>
      <vt:lpstr>Prezentace aplikace PowerPoint</vt:lpstr>
      <vt:lpstr>Stratovulkán</vt:lpstr>
      <vt:lpstr>Nejznámější sopky světa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Vulkány</vt:lpstr>
      <vt:lpstr>Vulkány</vt:lpstr>
      <vt:lpstr>Pompeje </vt:lpstr>
      <vt:lpstr>Prezentace aplikace PowerPoint</vt:lpstr>
      <vt:lpstr>Pompeje</vt:lpstr>
      <vt:lpstr>Pompeje</vt:lpstr>
      <vt:lpstr>Pompeje</vt:lpstr>
      <vt:lpstr>Pompeje</vt:lpstr>
      <vt:lpstr>Prezentace aplikace PowerPoint</vt:lpstr>
      <vt:lpstr>Prezentace aplikace PowerPoint</vt:lpstr>
      <vt:lpstr>Vulkány</vt:lpstr>
      <vt:lpstr>Vulkány</vt:lpstr>
      <vt:lpstr>Prezentace aplikace PowerPoint</vt:lpstr>
      <vt:lpstr>Použité zdroje a literatura</vt:lpstr>
      <vt:lpstr>Použité zdroje a literatura</vt:lpstr>
      <vt:lpstr>Použité 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Kohoutek Jan</cp:lastModifiedBy>
  <cp:revision>14</cp:revision>
  <dcterms:created xsi:type="dcterms:W3CDTF">2013-04-28T23:15:13Z</dcterms:created>
  <dcterms:modified xsi:type="dcterms:W3CDTF">2013-04-29T02:07:15Z</dcterms:modified>
</cp:coreProperties>
</file>