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8" r:id="rId2"/>
    <p:sldId id="258" r:id="rId3"/>
    <p:sldId id="259" r:id="rId4"/>
    <p:sldId id="260" r:id="rId5"/>
    <p:sldId id="281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5" r:id="rId20"/>
    <p:sldId id="276" r:id="rId21"/>
    <p:sldId id="277" r:id="rId22"/>
    <p:sldId id="279" r:id="rId23"/>
    <p:sldId id="280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5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0/0e/Tsunami-vyvoj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e/e5/Sanfranciscoearthquake1906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6/6f/Pacifick%C3%BD_ohniv%C3%BD_kruh.pn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0/0f/Kinemetrics_seismograph.jp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1/1e/Chuetsu_earthquake-earthquake_liquefaction1.jpg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1948" TargetMode="External"/><Relationship Id="rId3" Type="http://schemas.openxmlformats.org/officeDocument/2006/relationships/hyperlink" Target="http://cs.wikipedia.org/wiki/1976" TargetMode="External"/><Relationship Id="rId7" Type="http://schemas.openxmlformats.org/officeDocument/2006/relationships/hyperlink" Target="http://cs.wikipedia.org/wiki/2010" TargetMode="External"/><Relationship Id="rId12" Type="http://schemas.openxmlformats.org/officeDocument/2006/relationships/hyperlink" Target="http://cs.wikipedia.org/wiki/2011" TargetMode="External"/><Relationship Id="rId2" Type="http://schemas.openxmlformats.org/officeDocument/2006/relationships/hyperlink" Target="http://cs.wikipedia.org/wiki/2004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1923" TargetMode="External"/><Relationship Id="rId11" Type="http://schemas.openxmlformats.org/officeDocument/2006/relationships/hyperlink" Target="http://cs.wikipedia.org/wiki/2005" TargetMode="External"/><Relationship Id="rId5" Type="http://schemas.openxmlformats.org/officeDocument/2006/relationships/hyperlink" Target="http://cs.wikipedia.org/wiki/1920" TargetMode="External"/><Relationship Id="rId10" Type="http://schemas.openxmlformats.org/officeDocument/2006/relationships/hyperlink" Target="http://cs.wikipedia.org/wiki/1970" TargetMode="External"/><Relationship Id="rId4" Type="http://schemas.openxmlformats.org/officeDocument/2006/relationships/hyperlink" Target="http://cs.wikipedia.org/wiki/1927" TargetMode="External"/><Relationship Id="rId9" Type="http://schemas.openxmlformats.org/officeDocument/2006/relationships/hyperlink" Target="http://cs.wikipedia.org/wiki/1908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em%C4%9Bt%C5%99esen%C3%AD" TargetMode="External"/><Relationship Id="rId7" Type="http://schemas.openxmlformats.org/officeDocument/2006/relationships/hyperlink" Target="http://cs.wikipedia.org/wiki/Richterova_stupnice" TargetMode="External"/><Relationship Id="rId2" Type="http://schemas.openxmlformats.org/officeDocument/2006/relationships/hyperlink" Target="http://cs.wikipedia.org/wiki/Hydrosf%C3%A9r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Makroseismick%C3%A1_intenzita" TargetMode="External"/><Relationship Id="rId5" Type="http://schemas.openxmlformats.org/officeDocument/2006/relationships/hyperlink" Target="http://cs.wikipedia.org/wiki/Seismick%C3%A1_vlna" TargetMode="External"/><Relationship Id="rId4" Type="http://schemas.openxmlformats.org/officeDocument/2006/relationships/hyperlink" Target="http://cs.wikipedia.org/wiki/Ohniv%C3%BD_kruh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2004_Indonesia_Tsunami_Complete.gif" TargetMode="External"/><Relationship Id="rId2" Type="http://schemas.openxmlformats.org/officeDocument/2006/relationships/hyperlink" Target="http://cs.wikipedia.org/wiki/Soubor:Tsunami-vyvoj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huetsu_earthquake-earthquake_liquefaction1.jpg" TargetMode="External"/><Relationship Id="rId5" Type="http://schemas.openxmlformats.org/officeDocument/2006/relationships/hyperlink" Target="http://cs.wikipedia.org/wiki/Soubor:Kinemetrics_seismograph.jpg" TargetMode="External"/><Relationship Id="rId4" Type="http://schemas.openxmlformats.org/officeDocument/2006/relationships/hyperlink" Target="http://cs.wikipedia.org/wiki/Soubor:Pacifick%C3%BD_ohniv%C3%BD_kruh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179511" y="1462087"/>
            <a:ext cx="8871195" cy="539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Gymnázium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Tanvald, Školní 305,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CZ.1.07/1.5.00/34.0434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Šablony 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   Jan KOHOUTEK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Fyzická geografie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Zemětřesení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ČÍSLO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JK_FYZ_GEO_18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13.12.2012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     Kvinta – DUM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obsahuje informace o zemětřesení – vznik, důsledky, výskyt</a:t>
            </a:r>
          </a:p>
          <a:p>
            <a:pPr algn="l">
              <a:lnSpc>
                <a:spcPct val="80000"/>
              </a:lnSpc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07314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22114"/>
          </a:xfrm>
        </p:spPr>
        <p:txBody>
          <a:bodyPr/>
          <a:lstStyle/>
          <a:p>
            <a:r>
              <a:rPr lang="cs-CZ" dirty="0" smtClean="0"/>
              <a:t>Zemětřesení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712968" cy="5544617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náhlý pohyb zemské kůry, vyvolaný uvolněním napětí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např. z neustálých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pohybů zemských desek – podél zlomů</a:t>
            </a:r>
          </a:p>
          <a:p>
            <a:endParaRPr lang="cs-CZ" b="1" i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Větší zemětřesení se proto obvykle vyskytují v těch oblastech světa, kterými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významné zlomy procházejí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(západní pobřeží Ameriky, východní Asie a ostrovy mezi ní a Austrálií, Kavkaz, Turecko a Írán, Středomoří atd.) 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Studiu zemětřesení se věnuje geofyzika konkrétně její součást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seismologie</a:t>
            </a:r>
            <a:endParaRPr lang="cs-CZ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49205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Zemětřesení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712968" cy="5373215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Místo vzniku zemětřesení - ohnisko (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hypocentrum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jeho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kolmý průmět na zemském povrchu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nazývá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epicentrum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vyjádření síly otřesů se používají dvě rozdílné veličiny,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magnitudo a </a:t>
            </a:r>
            <a:r>
              <a:rPr lang="cs-CZ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makroseismická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intenzita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Magnitudo se určuje z maximální výchylky seismometru, zatímco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makroseismická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intenzita se určuje ze statistického vyhodnocení účinků zemětřesení na osoby, budovy a krajinu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4747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Zemětřesení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712968" cy="5184575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Slabá zemětřesení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která člověk buď vůbec nepocítí, nebo která se projeví na nestabilních předmětech v domácnosti (skleničky na policích, lustr, hodiny na stole), jsou velmi častá i v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seismicky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klidnějších oblastech – např.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seismické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roje v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západních Čechách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mohou vést až k lehkému popraskání zdí, na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Ostravsku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dochází často k slabým otřesům v souvislosti s důlní činností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Silnější zemětřesení jsou pak vázána většinou na aktivní tektonické oblasti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jejich výskyt je méně častý, avšak celosvětově nejde o výjimečný úkaz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Podmořská zemětřesení pak mohou vyvolat také velmi ničivé vlny tsunami</a:t>
            </a:r>
          </a:p>
          <a:p>
            <a:endParaRPr lang="cs-CZ" dirty="0"/>
          </a:p>
        </p:txBody>
      </p:sp>
      <p:pic>
        <p:nvPicPr>
          <p:cNvPr id="1026" name="Picture 2" descr="Soubor:Tsunami-vyvoj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60647"/>
            <a:ext cx="4248472" cy="6270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8735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2004 Indonesia Tsunami Complete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2655"/>
            <a:ext cx="8496944" cy="6192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548680"/>
            <a:ext cx="43823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2004 </a:t>
            </a:r>
            <a:r>
              <a:rPr lang="cs-CZ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Indonesia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Tsunami</a:t>
            </a:r>
          </a:p>
        </p:txBody>
      </p:sp>
    </p:spTree>
    <p:extLst>
      <p:ext uri="{BB962C8B-B14F-4D97-AF65-F5344CB8AC3E}">
        <p14:creationId xmlns:p14="http://schemas.microsoft.com/office/powerpoint/2010/main" val="462113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podle původu: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3"/>
            <a:ext cx="8712968" cy="5112568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řítivá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přibližně 3 % všech zemětřesení - vznikají např. </a:t>
            </a: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zřícením stropů podzemních dutin v krasových nebo poddolovaných oblastech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Mají mělké hypocentrum a bývají lokálního charakteru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Mohou však způsobit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značné škody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18872" indent="0">
              <a:buNone/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sopečná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(vulkanická) – 7 %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Bývají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průvodním jevem sopečné činnosti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Hypocentra mají vázaná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přívodní dráhy vulkanického materiálu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nacházejí se v hloubkách do 10 km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Tato zemětřesení mívají lokální význam a malou intenzitu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Často se vyskytují v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rojích</a:t>
            </a:r>
          </a:p>
        </p:txBody>
      </p:sp>
    </p:spTree>
    <p:extLst>
      <p:ext uri="{BB962C8B-B14F-4D97-AF65-F5344CB8AC3E}">
        <p14:creationId xmlns:p14="http://schemas.microsoft.com/office/powerpoint/2010/main" val="3318301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Rozdělení podle původu: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28800"/>
            <a:ext cx="8784976" cy="5112568"/>
          </a:xfrm>
        </p:spPr>
        <p:txBody>
          <a:bodyPr>
            <a:normAutofit fontScale="92500"/>
          </a:bodyPr>
          <a:lstStyle/>
          <a:p>
            <a:pPr marL="118872" indent="0">
              <a:buNone/>
            </a:pP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tektonická</a:t>
            </a:r>
            <a:r>
              <a:rPr lang="cs-CZ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(dislokační) – </a:t>
            </a:r>
            <a:r>
              <a:rPr lang="cs-CZ" b="1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nejčastější a </a:t>
            </a:r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nejzhoubnější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Vznikají </a:t>
            </a:r>
            <a:r>
              <a:rPr lang="cs-CZ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náhlým uvolněním nahromaděné elastické energie v tektonicky aktivních oblastech, přičemž dochází ke smykovému pohybu ker podél zlomových </a:t>
            </a:r>
            <a:r>
              <a:rPr lang="cs-CZ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spár</a:t>
            </a: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Maximální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pohyby v horizontálním i vertikálním směru mohou dosáhnout i mnohametrových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hodnot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Horizontální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rozměr ohniska může dosahovat i </a:t>
            </a:r>
            <a:r>
              <a:rPr lang="cs-CZ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stovek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kilometrů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18872" indent="0">
              <a:buNone/>
            </a:pP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hloubky: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mělká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vyskytují se do 70 km, jedná se o 85 % všech zemětřesení</a:t>
            </a:r>
          </a:p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středně hluboká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vyskytují se mezi 70 až 300 km, 12 % všech zemětřesení</a:t>
            </a:r>
          </a:p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hluboká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hlouběji než 300 (nejčastěji do 700 km), 3 % všech zemětřesení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8985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anfranciscoearthquake1906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44000" cy="6884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116632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Následky zemětřesení v San Francisku v roce 1906</a:t>
            </a:r>
          </a:p>
        </p:txBody>
      </p:sp>
    </p:spTree>
    <p:extLst>
      <p:ext uri="{BB962C8B-B14F-4D97-AF65-F5344CB8AC3E}">
        <p14:creationId xmlns:p14="http://schemas.microsoft.com/office/powerpoint/2010/main" val="928636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Zemětřesení - výskyt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30120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 jak 75 % tektonických zemětřesení se odehrává v pásmu ohraničující Pacifik v oblasti nazývané Ohnivý kruh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Dalších </a:t>
            </a:r>
            <a:r>
              <a:rPr lang="cs-CZ" b="1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 až 20 % v zóně, která se táhne od Azor přes Severní Afriku, Středozemní moře, Apeninský poloostrov, Alpy, Dinárské hory, Turecko, Írán až po Himálaj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Ostatní tektonická zemětřesení připadají na oblast </a:t>
            </a:r>
            <a:r>
              <a:rPr lang="cs-CZ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středooceánských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hřbetů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v minimálním množství ještě na </a:t>
            </a:r>
            <a:r>
              <a:rPr lang="cs-CZ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vnitrodesková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zemětřesení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51481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Pacifický ohnivý kruh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6443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Seismická vlna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3"/>
            <a:ext cx="8784976" cy="5112568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Pokud napětí naroste příliš, dojde k tomu, že se zaklesnuté bloky nenávratně posunou do nové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Během pohybu dojde k emisi seismických vln, které vznikají po celé délce porušené oblasti </a:t>
            </a:r>
            <a:endParaRPr lang="cs-CZ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mezí původní a novou polohou se nazývá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diskontinuita</a:t>
            </a:r>
          </a:p>
          <a:p>
            <a:endParaRPr lang="cs-CZ" b="1" dirty="0" smtClean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Její velikost je řádově v několika metrech, při největších zemětřesení může dosahovat až 10 metrů</a:t>
            </a:r>
          </a:p>
        </p:txBody>
      </p:sp>
    </p:spTree>
    <p:extLst>
      <p:ext uri="{BB962C8B-B14F-4D97-AF65-F5344CB8AC3E}">
        <p14:creationId xmlns:p14="http://schemas.microsoft.com/office/powerpoint/2010/main" val="3003053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Seismická vlna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3"/>
            <a:ext cx="8784976" cy="5112568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Seismická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vlna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vlna, která vzniká jakoukoliv náhlou deformací horniny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Může být vyvolána zemětřesením, zřícením skalního masívu, umělým výbuchem a podobně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zemětřesení a nebo výbuchu dochází k uvolnění obrovského množství energie, což má za následek deformace v místě, kde se energie uvolnila</a:t>
            </a:r>
          </a:p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Prostředí vystavené deformaci má tendenci se elasticky snažit vrátit do původního stavu, což vyvolává seismickou vlnu nebo spíše celou sérii těchto vln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měření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seismických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vln slouží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seismografy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4679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8" name="Picture 2" descr="Soubor:Kinemetrics seismograph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179512" y="153506"/>
            <a:ext cx="24513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Seismograf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84318989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>
                <a:solidFill>
                  <a:srgbClr val="92D050"/>
                </a:solidFill>
              </a:rPr>
              <a:t>Seismická vlna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733256"/>
          </a:xfrm>
        </p:spPr>
        <p:txBody>
          <a:bodyPr>
            <a:normAutofit fontScale="92500" lnSpcReduction="20000"/>
          </a:bodyPr>
          <a:lstStyle/>
          <a:p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Seismické vlny se vyskytují ve 4 základních typech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P-vlny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Jedná se o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seismické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vlny, které dosahují nejvyšších rychlostí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seismickou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stanici dorazí jako první </a:t>
            </a:r>
            <a:r>
              <a:rPr lang="cs-CZ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primary</a:t>
            </a:r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Jedná se o podélné vlnění tj. o vlny, které průchozí těleso/hmotu stlačují a rozpínají ve směru šíření vln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schopny projít skrz celé zemské těleso, což nám přináší cenné poznatky o složení Země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Vlny mají tendenci na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přechodných oblastech měnit svojí rychlost a směr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z čehož se dá zpětně odvodit, jaké minerály/horniny se ve vrstvách nacházejí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S-vlny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Jedná se o příčné vlnění, jehož rychlost je nižší než u P-vln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Dorazí na pozorovací stanici až jako druhé, což jim dalo jejich název </a:t>
            </a:r>
            <a:r>
              <a:rPr lang="cs-CZ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secondary</a:t>
            </a:r>
            <a:endParaRPr lang="cs-CZ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jejich průchodu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začne těleso oscilovat (</a:t>
            </a:r>
            <a:r>
              <a:rPr lang="cs-CZ" b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kmitat,silné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destruktivní účinky</a:t>
            </a:r>
          </a:p>
        </p:txBody>
      </p:sp>
    </p:spTree>
    <p:extLst>
      <p:ext uri="{BB962C8B-B14F-4D97-AF65-F5344CB8AC3E}">
        <p14:creationId xmlns:p14="http://schemas.microsoft.com/office/powerpoint/2010/main" val="269768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>
                <a:solidFill>
                  <a:srgbClr val="00B0F0"/>
                </a:solidFill>
              </a:rPr>
              <a:t>Makroseismické</a:t>
            </a:r>
            <a:r>
              <a:rPr lang="cs-CZ" dirty="0" smtClean="0">
                <a:solidFill>
                  <a:srgbClr val="00B0F0"/>
                </a:solidFill>
              </a:rPr>
              <a:t> účinky zemětřesení</a:t>
            </a:r>
            <a:br>
              <a:rPr lang="cs-CZ" dirty="0" smtClean="0">
                <a:solidFill>
                  <a:srgbClr val="00B0F0"/>
                </a:solidFill>
              </a:rPr>
            </a:b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180" y="1268760"/>
            <a:ext cx="9036496" cy="5301208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účinky zemětřesení, které se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projevují v přírodě, na budovách a lidech v určité lokalitě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definované za pomoci tzv.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makroseismické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intenzity, které je určována škálou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makrosiesmické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stupnice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Jeden stupeň této stupnice je charakterizovaný souborem pozorovatelných projevů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Poslední dvanáctý stupeň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této stupnice se projevuje destrukcemi velkých staveb, zdvíháním či poklesáváním povrchu Země a vznikem trhlin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současnosti se využívají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dvanácti stupňové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stupnice (MCS, MM, EMS-98, MKS) a sedmistupňová stupnice JMA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Jednotlivé stupnice jsou využívány v různých státech, např. JMA je využívána v Japonsku a pro evropské státy EMS-98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8305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7666071"/>
              </p:ext>
            </p:extLst>
          </p:nvPr>
        </p:nvGraphicFramePr>
        <p:xfrm>
          <a:off x="1" y="1"/>
          <a:ext cx="9143999" cy="6862439"/>
        </p:xfrm>
        <a:graphic>
          <a:graphicData uri="http://schemas.openxmlformats.org/drawingml/2006/table">
            <a:tbl>
              <a:tblPr/>
              <a:tblGrid>
                <a:gridCol w="2443475"/>
                <a:gridCol w="6700524"/>
              </a:tblGrid>
              <a:tr h="240571"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I. Nepocítěno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Zemětřesení nebylo pocítěno.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5"/>
                    </a:solidFill>
                  </a:tcPr>
                </a:tc>
              </a:tr>
              <a:tr h="290088"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II. Stěží pocítěno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B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Pocítěno jen velmi málo jednotlivci v klidu v domech.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5"/>
                    </a:solidFill>
                  </a:tcPr>
                </a:tc>
              </a:tr>
              <a:tr h="454962"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III. Slabé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Pocítěno uvnitř budov některými osobami. Lidé v klidu pociťují jako houpání nebo lehké chvění.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5"/>
                    </a:solidFill>
                  </a:tcPr>
                </a:tc>
              </a:tr>
              <a:tr h="537825"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IV. Značně pozorované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8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Zemětřesení uvnitř budov cítí mnozí, venku jen výjimečně. Někteří lidé jsou probuzeni. Okna, dveře a nádobí drnčí.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5"/>
                    </a:solidFill>
                  </a:tcPr>
                </a:tc>
              </a:tr>
              <a:tr h="909430"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V. Silné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7DF89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Uvnitř budov cítí většina, venku někteří. Mnozí spící se probudí. Někteří jsou vystrašení. Budovy vibrují. Visící objekty se značně houpají. Malé předměty se posouvají. Dveře a okna se otvírají a zavírají.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5"/>
                    </a:solidFill>
                  </a:tcPr>
                </a:tc>
              </a:tr>
              <a:tr h="785563">
                <a:tc>
                  <a:txBody>
                    <a:bodyPr/>
                    <a:lstStyle/>
                    <a:p>
                      <a:pPr algn="l"/>
                      <a:r>
                        <a:rPr lang="cs-CZ" sz="14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VI. Mírně ničivé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Mnozí lidé jsou vystrašeni a vybíhají ven. Některé předměty padají. Mnohé budovy utrpí malé nestrukturální škody jako např. vlásečnicové trhliny nebo odpadnuté malé kousky omítky.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5"/>
                    </a:solidFill>
                  </a:tcPr>
                </a:tc>
              </a:tr>
              <a:tr h="1157167">
                <a:tc>
                  <a:txBody>
                    <a:bodyPr/>
                    <a:lstStyle/>
                    <a:p>
                      <a:pPr algn="l"/>
                      <a:r>
                        <a:rPr lang="cs-CZ" sz="14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VII. Ničivé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C8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Většina lidí je vystrašena a vybíhá ven. Nábytek se posouvá. Předměty padají z polic ve velkém množství. Mnohé dobře postavené běžné budovy utrpí střední škody: malé trhliny ve zdech, opadá omítka, padají časti komínů; ve stěnách starších budov jsou velké trhliny a příčky jsou zřícené.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5"/>
                    </a:solidFill>
                  </a:tcPr>
                </a:tc>
              </a:tr>
              <a:tr h="785563">
                <a:tc>
                  <a:txBody>
                    <a:bodyPr/>
                    <a:lstStyle/>
                    <a:p>
                      <a:pPr algn="l"/>
                      <a:r>
                        <a:rPr lang="cs-CZ" sz="14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VIII. Těžce ničivé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91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Mnozí lidé mají problémy udržet rovnováhu. Mnohé domy mají velké trhliny ve stěnách. Některé dobře postavené běžné budovy mají vážně poškozené stěny. Slabé starší struktury se mohou zřítit.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5"/>
                    </a:solidFill>
                  </a:tcPr>
                </a:tc>
              </a:tr>
              <a:tr h="661693">
                <a:tc>
                  <a:txBody>
                    <a:bodyPr/>
                    <a:lstStyle/>
                    <a:p>
                      <a:pPr algn="l"/>
                      <a:r>
                        <a:rPr lang="cs-CZ" sz="1400" b="1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IX. Destruktivní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Všeobecná panika. Mnoho slabých staveb se řítí. I dobře postavené běžné budovy utrpí velmi těžké škody: těžké poškození stěn a částečně i strukturální škody.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5"/>
                    </a:solidFill>
                  </a:tcPr>
                </a:tc>
              </a:tr>
              <a:tr h="290088">
                <a:tc>
                  <a:txBody>
                    <a:bodyPr/>
                    <a:lstStyle/>
                    <a:p>
                      <a:pPr algn="l"/>
                      <a:r>
                        <a:rPr lang="cs-CZ" sz="14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X. Velmi destruktivní</a:t>
                      </a:r>
                      <a:endParaRPr lang="cs-CZ" sz="14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Mnohé dobře postavené běžné budovy se řítí.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5"/>
                    </a:solidFill>
                  </a:tcPr>
                </a:tc>
              </a:tr>
              <a:tr h="454962">
                <a:tc>
                  <a:txBody>
                    <a:bodyPr/>
                    <a:lstStyle/>
                    <a:p>
                      <a:pPr algn="l"/>
                      <a:r>
                        <a:rPr lang="cs-CZ" sz="1400" b="1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XI. Devastující</a:t>
                      </a:r>
                      <a:endParaRPr lang="cs-CZ" sz="14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8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Většina dobře postavených běžných budov se řítí. I některé </a:t>
                      </a:r>
                      <a:r>
                        <a:rPr lang="cs-CZ" sz="1400" b="1" dirty="0" err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seismicky</a:t>
                      </a:r>
                      <a:r>
                        <a:rPr lang="cs-CZ" sz="14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 odolné budovy jsou zničeny.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5"/>
                    </a:solidFill>
                  </a:tcPr>
                </a:tc>
              </a:tr>
              <a:tr h="290088"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>
                          <a:solidFill>
                            <a:srgbClr val="FFFFFF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XII. Úplně devastující</a:t>
                      </a:r>
                      <a:endParaRPr lang="cs-CZ" sz="14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4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itchFamily="34" charset="0"/>
                          <a:cs typeface="Arial" pitchFamily="34" charset="0"/>
                        </a:rPr>
                        <a:t>Téměř všechny budovy jsou zničeny</a:t>
                      </a:r>
                    </a:p>
                  </a:txBody>
                  <a:tcPr marL="13026" marR="13026" marT="13026" marB="1302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5F5F5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6918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Magnitudo</a:t>
            </a:r>
            <a:br>
              <a:rPr lang="cs-CZ" dirty="0" smtClean="0">
                <a:solidFill>
                  <a:srgbClr val="FFC000"/>
                </a:solidFill>
              </a:rPr>
            </a:b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5589239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Definování síly zemětřesení pomocí stupnic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poměrně subjektivní, jelikož záleží na pozorovateli a jeho odhadu rozsahu škod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 se zavádí objektivnější popis zemětřesení v podobě magnituda, které je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funkcí dekadického logaritmu amplitudy vlny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Tato metoda měří tzv. lokální magnitudo (M</a:t>
            </a:r>
            <a:r>
              <a:rPr lang="cs-CZ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jako dekadický logaritmus poměru amplitudy a periody seismické vlny, veřejnosti známa jako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Richterova stupnice (</a:t>
            </a:r>
            <a:r>
              <a:rPr lang="cs-CZ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max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10)</a:t>
            </a:r>
          </a:p>
          <a:p>
            <a:endParaRPr lang="cs-CZ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souvislosti s Richterovou stupnicí je rozšířená častá chyba využívat tuto stupnici celosvětově</a:t>
            </a: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Samotná stupnice byla totiž vymyšlena pouze pro měření síly zemětřesení v jižní Kalifornii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9837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Chuetsu earthquake-earthquake liquefaction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52" y="0"/>
            <a:ext cx="914781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6237312"/>
            <a:ext cx="699903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Chodník poničený vlivem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zemětřesení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49705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5"/>
            <a:ext cx="8712968" cy="5184576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Citelná zemětřesení zaznamenána několikrát do roka, ale otřesy bývají jen slabé, </a:t>
            </a:r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obvykle do 4. stupně Richterovy škál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Nejaktivnějšími oblastmi jsou </a:t>
            </a:r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mariánskolázeňský zlom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zejména v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Karlovarském kraji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hronovsko-poříčský zlom v kraji Královéhradeckém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Zemětřesení se objevují v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zemětřesných rojích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Nejsilnějším zaznamenaným rojem na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Kraslicku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byl roj z října 2008 s epicentrem u vsi Nový Kostel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Nejsilnější otřes 14. října 2008 měl podle Richterovy stupnice magnitudo 4,8 až 5,0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4744"/>
            <a:ext cx="8229600" cy="643472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Zemětřesení v Česku</a:t>
            </a:r>
            <a:br>
              <a:rPr lang="cs-CZ" sz="4800" dirty="0" smtClean="0">
                <a:solidFill>
                  <a:srgbClr val="FF0000"/>
                </a:solidFill>
              </a:rPr>
            </a:b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0136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594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Zemětřesení v Česku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400601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Dalšími oblastmi s občasnou aktivitou jsou Český les, Opavsko a východní část Krušných hor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Kromě toho na Ostravsku, Kladensku a v Podkrušnohorské pánvi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dochází k otřesům v souvislosti s intenzivní důlní činností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území jižních Čech jsou také zaznamenávány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dozvuky alpských zemětřesení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8348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982327"/>
              </p:ext>
            </p:extLst>
          </p:nvPr>
        </p:nvGraphicFramePr>
        <p:xfrm>
          <a:off x="179512" y="188640"/>
          <a:ext cx="8640962" cy="6408715"/>
        </p:xfrm>
        <a:graphic>
          <a:graphicData uri="http://schemas.openxmlformats.org/drawingml/2006/table">
            <a:tbl>
              <a:tblPr/>
              <a:tblGrid>
                <a:gridCol w="3096344"/>
                <a:gridCol w="1584176"/>
                <a:gridCol w="1584176"/>
                <a:gridCol w="2376266"/>
              </a:tblGrid>
              <a:tr h="756249">
                <a:tc>
                  <a:txBody>
                    <a:bodyPr/>
                    <a:lstStyle/>
                    <a:p>
                      <a:r>
                        <a:rPr lang="cs-CZ" sz="2000" b="1" dirty="0">
                          <a:solidFill>
                            <a:srgbClr val="FF0000"/>
                          </a:solidFill>
                        </a:rPr>
                        <a:t>Postižená oblast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>
                          <a:solidFill>
                            <a:srgbClr val="FF0000"/>
                          </a:solidFill>
                        </a:rPr>
                        <a:t>Počet obětí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>
                          <a:solidFill>
                            <a:srgbClr val="FF0000"/>
                          </a:solidFill>
                        </a:rPr>
                        <a:t>Rok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>
                          <a:solidFill>
                            <a:srgbClr val="FF0000"/>
                          </a:solidFill>
                        </a:rPr>
                        <a:t>Stupeň Richterovy škály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2869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/>
                        <a:t>Sumatra, </a:t>
                      </a:r>
                      <a:r>
                        <a:rPr lang="cs-CZ" sz="2000" b="1" dirty="0" smtClean="0"/>
                        <a:t>Indonésie</a:t>
                      </a:r>
                      <a:endParaRPr lang="cs-CZ" sz="2000" b="1" dirty="0"/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/>
                        <a:t>283 106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>
                          <a:hlinkClick r:id="rId2" action="ppaction://hlinkfile" tooltip="2004"/>
                        </a:rPr>
                        <a:t>2004</a:t>
                      </a:r>
                      <a:endParaRPr lang="cs-CZ" sz="2000" b="1" dirty="0"/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/>
                        <a:t>9,1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1981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err="1"/>
                        <a:t>Ťan</a:t>
                      </a:r>
                      <a:r>
                        <a:rPr lang="cs-CZ" sz="2000" b="1" dirty="0"/>
                        <a:t>-</a:t>
                      </a:r>
                      <a:r>
                        <a:rPr lang="cs-CZ" sz="2000" b="1" dirty="0" err="1"/>
                        <a:t>šan</a:t>
                      </a:r>
                      <a:r>
                        <a:rPr lang="cs-CZ" sz="2000" b="1" dirty="0"/>
                        <a:t>, Čína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/>
                        <a:t>240 000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>
                          <a:hlinkClick r:id="rId3" action="ppaction://hlinkfile" tooltip="1976"/>
                        </a:rPr>
                        <a:t>1976</a:t>
                      </a:r>
                      <a:endParaRPr lang="cs-CZ" sz="2000" b="1" dirty="0"/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/>
                        <a:t>8,2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2669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err="1"/>
                        <a:t>Čching</a:t>
                      </a:r>
                      <a:r>
                        <a:rPr lang="cs-CZ" sz="2000" b="1" dirty="0"/>
                        <a:t>-</a:t>
                      </a:r>
                      <a:r>
                        <a:rPr lang="cs-CZ" sz="2000" b="1" dirty="0" err="1"/>
                        <a:t>chaj</a:t>
                      </a:r>
                      <a:r>
                        <a:rPr lang="cs-CZ" sz="2000" b="1" dirty="0"/>
                        <a:t>, Čína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/>
                        <a:t>200 000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>
                          <a:hlinkClick r:id="rId4" action="ppaction://hlinkfile" tooltip="1927"/>
                        </a:rPr>
                        <a:t>1927</a:t>
                      </a:r>
                      <a:endParaRPr lang="cs-CZ" sz="2000" b="1" dirty="0"/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/>
                        <a:t>7,9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1981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err="1"/>
                        <a:t>Kan</a:t>
                      </a:r>
                      <a:r>
                        <a:rPr lang="cs-CZ" sz="2000" b="1" dirty="0"/>
                        <a:t>-</a:t>
                      </a:r>
                      <a:r>
                        <a:rPr lang="cs-CZ" sz="2000" b="1" dirty="0" err="1"/>
                        <a:t>su</a:t>
                      </a:r>
                      <a:r>
                        <a:rPr lang="cs-CZ" sz="2000" b="1" dirty="0"/>
                        <a:t>, Čína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/>
                        <a:t>180 000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>
                          <a:hlinkClick r:id="rId5" action="ppaction://hlinkfile" tooltip="1920"/>
                        </a:rPr>
                        <a:t>1920</a:t>
                      </a:r>
                      <a:endParaRPr lang="cs-CZ" sz="2000" b="1" dirty="0"/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/>
                        <a:t>8,6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59433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err="1"/>
                        <a:t>Kantó</a:t>
                      </a:r>
                      <a:r>
                        <a:rPr lang="cs-CZ" sz="2000" b="1" dirty="0"/>
                        <a:t>, </a:t>
                      </a:r>
                      <a:r>
                        <a:rPr lang="cs-CZ" sz="2000" b="1" dirty="0" smtClean="0"/>
                        <a:t>Japonsko</a:t>
                      </a:r>
                      <a:endParaRPr lang="cs-CZ" sz="2000" b="1" dirty="0"/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/>
                        <a:t>143 000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>
                          <a:hlinkClick r:id="rId6" action="ppaction://hlinkfile" tooltip="1923"/>
                        </a:rPr>
                        <a:t>1923</a:t>
                      </a:r>
                      <a:endParaRPr lang="cs-CZ" sz="2000" b="1" dirty="0"/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/>
                        <a:t>8,3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0876">
                <a:tc>
                  <a:txBody>
                    <a:bodyPr/>
                    <a:lstStyle/>
                    <a:p>
                      <a:pPr algn="l"/>
                      <a:r>
                        <a:rPr lang="it-IT" sz="2000" b="1" dirty="0" smtClean="0"/>
                        <a:t>Haiti</a:t>
                      </a:r>
                      <a:endParaRPr lang="it-IT" sz="2000" b="1" dirty="0"/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/>
                        <a:t>200 000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>
                          <a:hlinkClick r:id="rId7" action="ppaction://hlinkfile" tooltip="2010"/>
                        </a:rPr>
                        <a:t>2010</a:t>
                      </a:r>
                      <a:endParaRPr lang="cs-CZ" sz="2000" b="1" dirty="0"/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/>
                        <a:t>7,1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2669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/>
                        <a:t>Ašchabad, Turkmenistán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/>
                        <a:t>110 000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hlinkClick r:id="rId8" action="ppaction://hlinkfile" tooltip="1948"/>
                        </a:rPr>
                        <a:t>1948</a:t>
                      </a:r>
                      <a:endParaRPr lang="cs-CZ" sz="2000" b="1"/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/>
                        <a:t>7,3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2669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 err="1"/>
                        <a:t>Messina</a:t>
                      </a:r>
                      <a:r>
                        <a:rPr lang="cs-CZ" sz="2000" b="1" dirty="0"/>
                        <a:t>, Itálie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/>
                        <a:t>83 000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hlinkClick r:id="rId9" action="ppaction://hlinkfile" tooltip="1908"/>
                        </a:rPr>
                        <a:t>1908</a:t>
                      </a:r>
                      <a:endParaRPr lang="cs-CZ" sz="2000" b="1"/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/>
                        <a:t>7,5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1981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/>
                        <a:t>Peru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/>
                        <a:t>50 000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hlinkClick r:id="rId10" action="ppaction://hlinkfile" tooltip="1970"/>
                        </a:rPr>
                        <a:t>1970</a:t>
                      </a:r>
                      <a:endParaRPr lang="cs-CZ" sz="2000" b="1"/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/>
                        <a:t>7,7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2669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/>
                        <a:t>Kašmír, Pákistán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/>
                        <a:t>86 000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hlinkClick r:id="rId11" action="ppaction://hlinkfile" tooltip="2005"/>
                        </a:rPr>
                        <a:t>2005</a:t>
                      </a:r>
                      <a:endParaRPr lang="cs-CZ" sz="2000" b="1"/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/>
                        <a:t>7,6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2669">
                <a:tc>
                  <a:txBody>
                    <a:bodyPr/>
                    <a:lstStyle/>
                    <a:p>
                      <a:pPr algn="l"/>
                      <a:r>
                        <a:rPr lang="cs-CZ" sz="2000" b="1" dirty="0"/>
                        <a:t>Japonsko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/>
                        <a:t>Zatím není známo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>
                          <a:hlinkClick r:id="rId12" action="ppaction://hlinkfile" tooltip="2011"/>
                        </a:rPr>
                        <a:t>2011</a:t>
                      </a:r>
                      <a:endParaRPr lang="cs-CZ" sz="2000" b="1"/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/>
                        <a:t>8,9</a:t>
                      </a:r>
                    </a:p>
                  </a:txBody>
                  <a:tcPr marL="41051" marR="41051" marT="20525" marB="20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7408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Bičík, I. et al. (2001):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Příroda a lidé Země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Nakladatelství ČGS.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(1999): Zeměpis I v kostce. Havlíčkův Brod: Fragment.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(2008): Zeměpis I v kostce. Praha: Fragment.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cs.wikipedia.org/wiki/Zem%C4%9Bt%C5%99esen%C3%AD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cs.wikipedia.org/wiki/Ohniv%C3%BD_kruh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cs.wikipedia.org/wiki/Seismick%C3%A1_vlna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cs.wikipedia.org/wiki/Makroseismick%C3%A1_intenzita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cs.wikipedia.org/wiki/Richterova_stupnice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8140130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u="sng" dirty="0" smtClean="0"/>
              <a:t>Obrazové materiály:</a:t>
            </a:r>
          </a:p>
          <a:p>
            <a:pPr marL="0" indent="0">
              <a:buNone/>
            </a:pPr>
            <a:r>
              <a:rPr lang="cs-CZ" sz="1800" dirty="0"/>
              <a:t>MIRACETI.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 smtClean="0"/>
              <a:t>13.12.2012].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cs.wikipedia.org/wiki/Soubor:Tsunami-vyvoj.png</a:t>
            </a:r>
            <a:endParaRPr lang="cs-CZ" sz="1800" dirty="0" smtClean="0"/>
          </a:p>
          <a:p>
            <a:pPr marL="0" indent="0">
              <a:buNone/>
            </a:pPr>
            <a:r>
              <a:rPr lang="it-IT" sz="1800" dirty="0"/>
              <a:t>TITOV, Vasily V.. </a:t>
            </a:r>
            <a:r>
              <a:rPr lang="it-IT" sz="1800" i="1" dirty="0"/>
              <a:t>wikipedia</a:t>
            </a:r>
            <a:r>
              <a:rPr lang="it-IT" sz="1800" dirty="0"/>
              <a:t> [online]. [cit</a:t>
            </a:r>
            <a:r>
              <a:rPr lang="it-IT" sz="1800" dirty="0" smtClean="0"/>
              <a:t>.</a:t>
            </a:r>
            <a:r>
              <a:rPr lang="cs-CZ" sz="1800" dirty="0"/>
              <a:t> 13.12.2012</a:t>
            </a:r>
            <a:r>
              <a:rPr lang="it-IT" sz="1800" dirty="0" smtClean="0"/>
              <a:t>]. </a:t>
            </a:r>
            <a:r>
              <a:rPr lang="it-IT" sz="1800" dirty="0"/>
              <a:t>Dostupný na WWW: </a:t>
            </a:r>
            <a:r>
              <a:rPr lang="it-IT" sz="1800" dirty="0">
                <a:hlinkClick r:id="rId3"/>
              </a:rPr>
              <a:t>http://</a:t>
            </a:r>
            <a:r>
              <a:rPr lang="it-IT" sz="1800" dirty="0" smtClean="0">
                <a:hlinkClick r:id="rId3"/>
              </a:rPr>
              <a:t>cs.wikipedia.org/wiki/Soubor:2004_Indonesia_Tsunami_Complete.gif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HANZS.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13.12.2012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cs.wikipedia.org/wiki/Soubor:Pacifick%C3%BD_ohniv%C3%BD_kruh.png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YAMAGUCHI</a:t>
            </a:r>
            <a:r>
              <a:rPr lang="ja-JP" altLang="en-US" sz="1800" dirty="0"/>
              <a:t>先生</a:t>
            </a:r>
            <a:r>
              <a:rPr lang="en-US" altLang="ja-JP" sz="1800" dirty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13.12.2012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cs.wikipedia.org/wiki/Soubor:Kinemetrics_seismograph.jpg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NIIGATA, </a:t>
            </a:r>
            <a:r>
              <a:rPr lang="cs-CZ" sz="1800" dirty="0" err="1"/>
              <a:t>Ojiya</a:t>
            </a:r>
            <a:r>
              <a:rPr lang="cs-CZ" sz="1800" dirty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13.12.2012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cs.wikipedia.org/wiki/Soubor:Chuetsu_earthquake-earthquake_liquefaction1.jpg</a:t>
            </a:r>
            <a:endParaRPr lang="cs-CZ" sz="1800" dirty="0" smtClean="0"/>
          </a:p>
          <a:p>
            <a:pPr marL="0" indent="0">
              <a:buNone/>
            </a:pPr>
            <a:endParaRPr lang="cs-CZ" sz="1800" u="sng" dirty="0"/>
          </a:p>
        </p:txBody>
      </p:sp>
    </p:spTree>
    <p:extLst>
      <p:ext uri="{BB962C8B-B14F-4D97-AF65-F5344CB8AC3E}">
        <p14:creationId xmlns:p14="http://schemas.microsoft.com/office/powerpoint/2010/main" val="3257010642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19</TotalTime>
  <Words>1636</Words>
  <Application>Microsoft Office PowerPoint</Application>
  <PresentationFormat>Předvádění na obrazovce (4:3)</PresentationFormat>
  <Paragraphs>207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Došky</vt:lpstr>
      <vt:lpstr>Prezentace aplikace PowerPoint</vt:lpstr>
      <vt:lpstr>Zemětřesení</vt:lpstr>
      <vt:lpstr>Zemětřesení</vt:lpstr>
      <vt:lpstr>Zemětřesení</vt:lpstr>
      <vt:lpstr>Prezentace aplikace PowerPoint</vt:lpstr>
      <vt:lpstr>Rozdělení podle původu:</vt:lpstr>
      <vt:lpstr>Rozdělení podle původu:</vt:lpstr>
      <vt:lpstr>Prezentace aplikace PowerPoint</vt:lpstr>
      <vt:lpstr>Zemětřesení - výskyt</vt:lpstr>
      <vt:lpstr>Prezentace aplikace PowerPoint</vt:lpstr>
      <vt:lpstr>Seismická vlna</vt:lpstr>
      <vt:lpstr>Seismická vlna</vt:lpstr>
      <vt:lpstr>Prezentace aplikace PowerPoint</vt:lpstr>
      <vt:lpstr>Seismická vlna</vt:lpstr>
      <vt:lpstr>Makroseismické účinky zemětřesení </vt:lpstr>
      <vt:lpstr>Prezentace aplikace PowerPoint</vt:lpstr>
      <vt:lpstr>Magnitudo </vt:lpstr>
      <vt:lpstr>Prezentace aplikace PowerPoint</vt:lpstr>
      <vt:lpstr>Zemětřesení v Česku </vt:lpstr>
      <vt:lpstr>Zemětřesení v Česku </vt:lpstr>
      <vt:lpstr>Prezentace aplikace PowerPoint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Kohoutek Jan</cp:lastModifiedBy>
  <cp:revision>9</cp:revision>
  <dcterms:created xsi:type="dcterms:W3CDTF">2013-04-28T23:15:28Z</dcterms:created>
  <dcterms:modified xsi:type="dcterms:W3CDTF">2013-04-29T02:26:27Z</dcterms:modified>
</cp:coreProperties>
</file>