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1" r:id="rId2"/>
    <p:sldId id="258" r:id="rId3"/>
    <p:sldId id="259" r:id="rId4"/>
    <p:sldId id="260" r:id="rId5"/>
    <p:sldId id="261" r:id="rId6"/>
    <p:sldId id="262" r:id="rId7"/>
    <p:sldId id="263" r:id="rId8"/>
    <p:sldId id="274" r:id="rId9"/>
    <p:sldId id="264" r:id="rId10"/>
    <p:sldId id="265" r:id="rId11"/>
    <p:sldId id="266" r:id="rId12"/>
    <p:sldId id="267" r:id="rId13"/>
    <p:sldId id="268" r:id="rId14"/>
    <p:sldId id="275" r:id="rId15"/>
    <p:sldId id="269" r:id="rId16"/>
    <p:sldId id="270" r:id="rId17"/>
    <p:sldId id="276" r:id="rId18"/>
    <p:sldId id="272" r:id="rId19"/>
    <p:sldId id="273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1086" y="1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13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95EC1D4A-A796-47C3-A63E-CE236FB377E2}" type="datetimeFigureOut">
              <a:rPr lang="cs-CZ" smtClean="0"/>
              <a:t>19.5.2013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9/97/-26_swiatoinos.JPG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Bajkal" TargetMode="External"/><Relationship Id="rId2" Type="http://schemas.openxmlformats.org/officeDocument/2006/relationships/hyperlink" Target="http://cs.wikipedia.org/wiki/Hydrosf%C3%A9ra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N%C3%AD%C5%BEina" TargetMode="External"/><Relationship Id="rId4" Type="http://schemas.openxmlformats.org/officeDocument/2006/relationships/hyperlink" Target="http://cs.wikipedia.org/wiki/Mrtv%C3%A9_mo%C5%99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Baikal-S1998162044804.jpg" TargetMode="External"/><Relationship Id="rId7" Type="http://schemas.openxmlformats.org/officeDocument/2006/relationships/hyperlink" Target="http://cs.wikipedia.org/wiki/Soubor:Gerlach_south_face_B.jpg" TargetMode="External"/><Relationship Id="rId2" Type="http://schemas.openxmlformats.org/officeDocument/2006/relationships/hyperlink" Target="http://cs.wikipedia.org/wiki/Soubor:-26_swiatoinos.JPG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Polabi_zemedelstvi.JPG" TargetMode="External"/><Relationship Id="rId5" Type="http://schemas.openxmlformats.org/officeDocument/2006/relationships/hyperlink" Target="http://cs.wikipedia.org/wiki/Soubor:Dead_sea_newspaper.jpg" TargetMode="External"/><Relationship Id="rId4" Type="http://schemas.openxmlformats.org/officeDocument/2006/relationships/hyperlink" Target="http://cs.wikipedia.org/wiki/Soubor:Dead_Sea_1920px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894" y="50727"/>
            <a:ext cx="5256212" cy="1325563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3" name="Rectangle 3"/>
          <p:cNvSpPr>
            <a:spLocks noGrp="1" noChangeArrowheads="1"/>
          </p:cNvSpPr>
          <p:nvPr/>
        </p:nvSpPr>
        <p:spPr bwMode="auto">
          <a:xfrm>
            <a:off x="179511" y="1462087"/>
            <a:ext cx="8871195" cy="5395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ŠKOLA:	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Gymnázium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Tanvald, Školní 305,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příspěvková organizace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CZ.1.07/1.5.00/34.0434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PROJEKTU:	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Šablony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Gymnázium Tanvald</a:t>
            </a: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ČÍSLO ŠABLONY:	III/2 Inovace a zkvalitnění výuky prostřednictvím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ICT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AUTOR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     Jan KOHOUTEK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TEMATICKÁ OBLAST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Fyzická geografie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NÁZEV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Vznik pevnin a oceánů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POŘADOVÉ ČÍSLO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</a:t>
            </a: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20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KÓD </a:t>
            </a:r>
            <a:r>
              <a:rPr lang="cs-CZ" sz="16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DUMu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         JK_FYZ_GEO_20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DATUM TVORBY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                        20.12.2012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 (ROČNÍK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):                  Kvinta – DUM seznamuje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žáky </a:t>
            </a:r>
            <a:r>
              <a:rPr lang="cs-CZ" sz="1600" b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svrchní částí zemské kůry - georeliéfem </a:t>
            </a:r>
          </a:p>
          <a:p>
            <a:pPr algn="l">
              <a:lnSpc>
                <a:spcPct val="80000"/>
              </a:lnSpc>
            </a:pPr>
            <a:endParaRPr lang="cs-CZ" sz="16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algn="l">
              <a:lnSpc>
                <a:spcPct val="80000"/>
              </a:lnSpc>
            </a:pPr>
            <a:r>
              <a:rPr lang="cs-CZ" sz="16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METODICKÝ POKYN</a:t>
            </a:r>
            <a:r>
              <a:rPr lang="cs-CZ" sz="1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:</a:t>
            </a:r>
            <a:endParaRPr lang="cs-CZ" sz="1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5380556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82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Geomorfologie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838200"/>
            <a:ext cx="8363272" cy="6019800"/>
          </a:xfrm>
        </p:spPr>
        <p:txBody>
          <a:bodyPr>
            <a:normAutofit/>
          </a:bodyPr>
          <a:lstStyle/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věda zabývající se studiem tvarů, vznikem a stářím zemského povrchu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Termín geomorfologie v dnešním smyslu poprvé v literatuře použil americký geolog W. J.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McGee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 roce </a:t>
            </a:r>
            <a:r>
              <a:rPr lang="cs-CZ" b="1" dirty="0" smtClean="0">
                <a:solidFill>
                  <a:schemeClr val="accent5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1893</a:t>
            </a:r>
          </a:p>
          <a:p>
            <a:r>
              <a:rPr lang="cs-CZ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Objektem geomorfologie je reliéf povrchu planety Země – reliéf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Předmětem geomorfologie je pak řešení vztahů v rámci objektu tj. vazeb mezi složkami reliéfu</a:t>
            </a:r>
          </a:p>
          <a:p>
            <a:r>
              <a:rPr lang="cs-CZ" b="1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Farského (2008) 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geomorfologie „</a:t>
            </a:r>
            <a:r>
              <a:rPr lang="cs-CZ" i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vědní disciplinou, která se z pohledu objektu a předmětu zabývá georeliéfem, jeho jednotlivými tvary a způsoby jejich vzniku, tedy procesy vedoucími ke změně materiálního základu těchto tvarů</a:t>
            </a:r>
            <a:r>
              <a:rPr lang="cs-CZ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“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83720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0"/>
            <a:ext cx="7772400" cy="990600"/>
          </a:xfrm>
        </p:spPr>
        <p:txBody>
          <a:bodyPr/>
          <a:lstStyle/>
          <a:p>
            <a:r>
              <a:rPr lang="cs-CZ" dirty="0" err="1" smtClean="0">
                <a:solidFill>
                  <a:srgbClr val="C00000"/>
                </a:solidFill>
              </a:rPr>
              <a:t>Georeliéf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90600"/>
            <a:ext cx="8663880" cy="5867400"/>
          </a:xfrm>
        </p:spPr>
        <p:txBody>
          <a:bodyPr>
            <a:normAutofit/>
          </a:bodyPr>
          <a:lstStyle/>
          <a:p>
            <a:r>
              <a:rPr lang="cs-CZ" b="1" dirty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</a:t>
            </a:r>
            <a:r>
              <a:rPr lang="cs-CZ" b="1" dirty="0" smtClean="0">
                <a:solidFill>
                  <a:srgbClr val="92D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vrchní plocha zemské kůry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Sám o sobě je nehmotný, hmotným nositelem jsou horniny zemské kůry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 zemského povrchu ovšem úzce souvisí s vlastnostmi hornin zemské kůry, jejich uložením, stářím apod.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Reliéf vzniká v důsledku působení endogenních a exogenních geomorfologických pochodů</a:t>
            </a:r>
          </a:p>
          <a:p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Endogenní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pochody vedou zejména k vytváření nerovností povrchu, </a:t>
            </a:r>
            <a:r>
              <a:rPr lang="cs-CZ" b="1" i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exogenní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pochody směřují k zarovnávání povrchu a zmenšování výškových rozdílů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784247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20762"/>
          </a:xfrm>
        </p:spPr>
        <p:txBody>
          <a:bodyPr>
            <a:normAutofit/>
          </a:bodyPr>
          <a:lstStyle/>
          <a:p>
            <a:r>
              <a:rPr lang="cs-CZ" dirty="0" err="1" smtClean="0">
                <a:solidFill>
                  <a:srgbClr val="C00000"/>
                </a:solidFill>
              </a:rPr>
              <a:t>Georeliéf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52400" y="990600"/>
            <a:ext cx="8763000" cy="5791200"/>
          </a:xfrm>
        </p:spPr>
        <p:txBody>
          <a:bodyPr>
            <a:normAutofit/>
          </a:bodyPr>
          <a:lstStyle/>
          <a:p>
            <a:r>
              <a:rPr lang="cs-CZ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Podmořský </a:t>
            </a:r>
            <a:r>
              <a:rPr lang="cs-CZ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georeliéf</a:t>
            </a:r>
            <a:r>
              <a:rPr lang="cs-CZ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georeliéf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 úrovní mořské hladiny</a:t>
            </a:r>
          </a:p>
          <a:p>
            <a:r>
              <a:rPr lang="cs-CZ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Pevninský </a:t>
            </a:r>
            <a:r>
              <a:rPr lang="cs-CZ" u="sng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georeliéf</a:t>
            </a:r>
            <a:r>
              <a:rPr lang="cs-CZ" u="sng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je tvořen podle nadmořské výšky: 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nížinami do 200 m </a:t>
            </a:r>
            <a:r>
              <a:rPr lang="cs-CZ" dirty="0" err="1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n.m</a:t>
            </a:r>
            <a:r>
              <a:rPr lang="cs-CZ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</a:t>
            </a:r>
            <a:r>
              <a:rPr lang="cs-CZ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vysočinami nad 200 m n.m.</a:t>
            </a:r>
          </a:p>
          <a:p>
            <a:endParaRPr lang="cs-CZ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Nížiny zaujímají ¼ souše, vysočiny ¾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pod 0 m </a:t>
            </a:r>
            <a:r>
              <a:rPr lang="cs-CZ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n.m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–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proláklina (deprese)</a:t>
            </a:r>
          </a:p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Skrytá proláklina (</a:t>
            </a:r>
            <a:r>
              <a:rPr lang="cs-CZ" b="1" i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kryptodeprese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jestliže je dno jezera pod úrovní hladiny světového oceánu a jezerní hladina leží v nadmořské výšce</a:t>
            </a:r>
          </a:p>
        </p:txBody>
      </p:sp>
    </p:spTree>
    <p:extLst>
      <p:ext uri="{BB962C8B-B14F-4D97-AF65-F5344CB8AC3E}">
        <p14:creationId xmlns:p14="http://schemas.microsoft.com/office/powerpoint/2010/main" val="1239027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639762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Bajkalské jezero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305800" cy="543684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Nejhlubší skrytá proláklina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Průměrná nadmořská výška hladiny jezera je 456 m</a:t>
            </a:r>
          </a:p>
          <a:p>
            <a:r>
              <a:rPr lang="cs-CZ" i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Bajkal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je tvořen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hlubokou příkopovou propadlinou na rozhraní dvou tektonických desek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(eurasijské a amurské), které se každým rokem rozestupují zhruba o 2 cm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Jde o </a:t>
            </a:r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nejstarší jezero na Zemi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jeho stáří se odhaduje na 25 až 30 milionů let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Průměrnou hloubku má 730 m a maximální 1680 m (ve střední části, kotliny)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Dno je tak v nadmořské výšce 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-1182 m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1028" name="Picture 4" descr="Soubor:Baikal-S19981620448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908720"/>
            <a:ext cx="8393252" cy="5256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41198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2" name="Picture 2" descr="Soubor:-26 swiatoinos.JPG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-1" y="0"/>
            <a:ext cx="9149717" cy="6858000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381000" y="381000"/>
            <a:ext cx="396294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Bajkalské jezero</a:t>
            </a:r>
            <a:endParaRPr lang="cs-CZ" sz="4000" b="1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50572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5105400" cy="792162"/>
          </a:xfrm>
        </p:spPr>
        <p:txBody>
          <a:bodyPr/>
          <a:lstStyle/>
          <a:p>
            <a:r>
              <a:rPr lang="cs-CZ" dirty="0" smtClean="0">
                <a:solidFill>
                  <a:srgbClr val="002060"/>
                </a:solidFill>
              </a:rPr>
              <a:t>Mrtvé moře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3581400" cy="57150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Nachází se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420 metrů pod hladinou světového oceánu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je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nejníže položeným odkrytým místem na zemském povrchu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nejníže položeným slaným jezerem na světě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http://upload.wikimedia.org/wikipedia/commons/b/b1/Dead_Sea_1920p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48400" y="457200"/>
            <a:ext cx="2667000" cy="6162675"/>
          </a:xfrm>
          <a:prstGeom prst="rect">
            <a:avLst/>
          </a:prstGeom>
          <a:noFill/>
        </p:spPr>
      </p:pic>
      <p:pic>
        <p:nvPicPr>
          <p:cNvPr id="1028" name="Picture 4" descr="Mrtvé moře (Izrael)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67200" y="914400"/>
            <a:ext cx="1752600" cy="5314951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11799881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Dead sea newspape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37" y="2526"/>
            <a:ext cx="9140632" cy="6855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9512" y="188640"/>
            <a:ext cx="4572000" cy="1200329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Vysoká hustota vody umožňuje pohodlné sezení na hladině Mrtvého moře</a:t>
            </a:r>
          </a:p>
        </p:txBody>
      </p:sp>
    </p:spTree>
    <p:extLst>
      <p:ext uri="{BB962C8B-B14F-4D97-AF65-F5344CB8AC3E}">
        <p14:creationId xmlns:p14="http://schemas.microsoft.com/office/powerpoint/2010/main" val="1935448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Jan Kohoutek\Pictures\Jordánsko 2011\PC20081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2" name="TextovéPole 1"/>
          <p:cNvSpPr txBox="1"/>
          <p:nvPr/>
        </p:nvSpPr>
        <p:spPr>
          <a:xfrm>
            <a:off x="228600" y="87868"/>
            <a:ext cx="485261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Vstup do hotelu </a:t>
            </a:r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Dead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sea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resort (Jordánsko)</a:t>
            </a:r>
            <a:endParaRPr lang="cs-CZ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427704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Jan Kohoutek\Pictures\Jordánsko - červenec 2010\P101095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152400" y="152400"/>
            <a:ext cx="3114955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Mrtvé moře</a:t>
            </a:r>
            <a:endParaRPr lang="cs-CZ" sz="4400" b="1" i="1" dirty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876800" y="1295400"/>
            <a:ext cx="165782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Izrael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95400" y="5562600"/>
            <a:ext cx="281840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Jordánsko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Šipka doprava 4"/>
          <p:cNvSpPr/>
          <p:nvPr/>
        </p:nvSpPr>
        <p:spPr>
          <a:xfrm>
            <a:off x="7968449" y="2492896"/>
            <a:ext cx="978408" cy="4846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5430798" y="2512617"/>
            <a:ext cx="220765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Řeka Jordán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575282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Jan Kohoutek\Pictures\Jordánsko 2011\PC20083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</p:spPr>
      </p:pic>
      <p:sp>
        <p:nvSpPr>
          <p:cNvPr id="3" name="TextovéPole 2"/>
          <p:cNvSpPr txBox="1"/>
          <p:nvPr/>
        </p:nvSpPr>
        <p:spPr>
          <a:xfrm>
            <a:off x="228600" y="228600"/>
            <a:ext cx="4442242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b="1" i="1" dirty="0" smtClean="0">
                <a:solidFill>
                  <a:srgbClr val="002060"/>
                </a:solidFill>
              </a:rPr>
              <a:t>Řeka Jordán</a:t>
            </a:r>
            <a:endParaRPr lang="cs-CZ" sz="6000" b="1" i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514861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0"/>
            <a:ext cx="8229600" cy="884238"/>
          </a:xfrm>
        </p:spPr>
        <p:txBody>
          <a:bodyPr/>
          <a:lstStyle/>
          <a:p>
            <a:r>
              <a:rPr lang="cs-CZ" i="1" dirty="0" smtClean="0">
                <a:solidFill>
                  <a:srgbClr val="C00000"/>
                </a:solidFill>
              </a:rPr>
              <a:t>Nížina</a:t>
            </a:r>
            <a:endParaRPr lang="cs-CZ" i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838200"/>
            <a:ext cx="8305800" cy="60198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část zemského povrchu o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nadmořské výšce 0 – 200 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tvořená nezpevněnými nebo málo zpevněnými sedimentárními horninami, plochá nebo jen málo zvlněná, s </a:t>
            </a:r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relativní výškovou členitostí do 75 m</a:t>
            </a:r>
          </a:p>
          <a:p>
            <a:endParaRPr lang="cs-CZ" b="1" i="1" dirty="0" smtClean="0">
              <a:solidFill>
                <a:srgbClr val="FFC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Existuje řada typů s charakteristickými tvary: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 pobřežní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bývalá část mořského dna s mírně zvlněným reliéfem, který se od mořské hladiny zvolna zvedá</a:t>
            </a:r>
          </a:p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 plážích je výskyt mysů, kos a přesypů (např. nížina na Floridě, na východním pobřeží Brazílie, Kaspická nížina)</a:t>
            </a:r>
          </a:p>
        </p:txBody>
      </p:sp>
    </p:spTree>
    <p:extLst>
      <p:ext uri="{BB962C8B-B14F-4D97-AF65-F5344CB8AC3E}">
        <p14:creationId xmlns:p14="http://schemas.microsoft.com/office/powerpoint/2010/main" val="25679033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052736"/>
          </a:xfrm>
        </p:spPr>
        <p:txBody>
          <a:bodyPr/>
          <a:lstStyle/>
          <a:p>
            <a:r>
              <a:rPr lang="cs-CZ" b="1" i="1" dirty="0" smtClean="0">
                <a:solidFill>
                  <a:srgbClr val="C00000"/>
                </a:solidFill>
              </a:rPr>
              <a:t>Nížina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/>
          </a:bodyPr>
          <a:lstStyle/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 jezerní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tvořena vynořeným dnem jezera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 deltová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představuje rovinu při ústí řeky do moře s četnými rameny a lagunami (např. nížina deltová řeky Amazonky, 100 000 km</a:t>
            </a:r>
            <a:r>
              <a:rPr lang="cs-CZ" baseline="30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 </a:t>
            </a:r>
            <a:r>
              <a:rPr lang="cs-CZ" b="1" i="1" dirty="0" err="1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piedmontová</a:t>
            </a:r>
            <a:r>
              <a:rPr lang="cs-CZ" b="1" i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vzniká spojením říčních náplavových kuželů při vyústění toku z pohoří do nížiny</a:t>
            </a:r>
          </a:p>
          <a:p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i="1" dirty="0" smtClean="0">
                <a:solidFill>
                  <a:schemeClr val="accent5">
                    <a:lumMod val="60000"/>
                    <a:lumOff val="4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Nížina říční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tvořena sedimenty vodních toků, údolními nivami a říčními terasami; výskyt meandrů, mrtvých ramen, břehových valů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8542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olabi zemedelstvi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" y="0"/>
            <a:ext cx="9168341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251520" y="188640"/>
            <a:ext cx="484459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Zemědělská výroba v Polabí</a:t>
            </a:r>
          </a:p>
        </p:txBody>
      </p:sp>
    </p:spTree>
    <p:extLst>
      <p:ext uri="{BB962C8B-B14F-4D97-AF65-F5344CB8AC3E}">
        <p14:creationId xmlns:p14="http://schemas.microsoft.com/office/powerpoint/2010/main" val="71534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0"/>
            <a:ext cx="8229600" cy="1143000"/>
          </a:xfrm>
        </p:spPr>
        <p:txBody>
          <a:bodyPr/>
          <a:lstStyle/>
          <a:p>
            <a:r>
              <a:rPr lang="cs-CZ" b="1" dirty="0" smtClean="0">
                <a:solidFill>
                  <a:srgbClr val="C00000"/>
                </a:solidFill>
              </a:rPr>
              <a:t>Vysočina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5334000"/>
          </a:xfrm>
        </p:spPr>
        <p:txBody>
          <a:bodyPr>
            <a:normAutofit/>
          </a:bodyPr>
          <a:lstStyle/>
          <a:p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území v nadmořské výšce </a:t>
            </a:r>
            <a:r>
              <a:rPr lang="cs-CZ" b="1" i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200 m se zvlněným až členitým reliéfem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tvořeným různými typy hornin (sedimentární,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metamorfované, vyvřelé)</a:t>
            </a:r>
          </a:p>
          <a:p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137160" indent="0">
              <a:buNone/>
            </a:pPr>
            <a:r>
              <a:rPr lang="cs-CZ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Podle výškové členitosti se dělí na:</a:t>
            </a:r>
          </a:p>
          <a:p>
            <a:r>
              <a:rPr lang="cs-CZ" b="1" i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pahorkatiny</a:t>
            </a:r>
          </a:p>
          <a:p>
            <a:r>
              <a:rPr lang="cs-CZ" b="1" i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vrchoviny</a:t>
            </a:r>
          </a:p>
          <a:p>
            <a:r>
              <a:rPr lang="cs-CZ" b="1" i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hornatiny</a:t>
            </a:r>
          </a:p>
          <a:p>
            <a:r>
              <a:rPr lang="cs-CZ" b="1" i="1" dirty="0" err="1" smtClean="0">
                <a:solidFill>
                  <a:srgbClr val="7030A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velehornatiny</a:t>
            </a:r>
            <a:endParaRPr lang="cs-CZ" b="1" i="1" dirty="0" smtClean="0">
              <a:solidFill>
                <a:srgbClr val="7030A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18671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14400"/>
          </a:xfrm>
        </p:spPr>
        <p:txBody>
          <a:bodyPr/>
          <a:lstStyle/>
          <a:p>
            <a:r>
              <a:rPr lang="cs-CZ" dirty="0" smtClean="0">
                <a:solidFill>
                  <a:srgbClr val="C00000"/>
                </a:solidFill>
              </a:rPr>
              <a:t>Morfologické typy reliéfu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14400"/>
            <a:ext cx="8305800" cy="5715000"/>
          </a:xfrm>
        </p:spPr>
        <p:txBody>
          <a:bodyPr>
            <a:norm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určují podle relativního výškového rozdílu mezi nejvýše a nejníže položenými částmi georeliéfu v metrech na určité ploše (zpravidla 16 km²)</a:t>
            </a:r>
          </a:p>
          <a:p>
            <a:endParaRPr lang="cs-CZ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 smtClean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b="1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Roviny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území s výškovou členitostí do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m</a:t>
            </a:r>
          </a:p>
          <a:p>
            <a:r>
              <a:rPr lang="cs-CZ" b="1" dirty="0" smtClean="0">
                <a:solidFill>
                  <a:schemeClr val="bg2">
                    <a:lumMod val="1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Pahorkatiny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s výškovou členitostí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 – 150 m</a:t>
            </a:r>
          </a:p>
          <a:p>
            <a:r>
              <a:rPr lang="cs-CZ" b="1" dirty="0" smtClean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Vrchoviny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s výškovou členitostí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150 – 300 m</a:t>
            </a:r>
          </a:p>
          <a:p>
            <a:r>
              <a:rPr lang="cs-CZ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Hornatiny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s výškovou členitostí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300 – 600 m</a:t>
            </a:r>
          </a:p>
          <a:p>
            <a:r>
              <a:rPr lang="cs-CZ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Velehornatiny</a:t>
            </a:r>
            <a:r>
              <a:rPr lang="cs-CZ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</a:t>
            </a:r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území s výškovou členitostí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 600 m 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926417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0" name="Picture 4" descr="Soubor:Gerlach south face B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3124"/>
            <a:ext cx="9144000" cy="6861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691680" y="47181"/>
            <a:ext cx="6131807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Gerlachovský</a:t>
            </a:r>
            <a:r>
              <a:rPr lang="cs-CZ" sz="3200" b="1" dirty="0" smtClean="0">
                <a:solidFill>
                  <a:schemeClr val="accent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štít - 2 655 m n.m.</a:t>
            </a:r>
            <a:endParaRPr lang="cs-CZ" sz="3200" b="1" dirty="0">
              <a:solidFill>
                <a:schemeClr val="accent3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9789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850106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Literatura:</a:t>
            </a:r>
            <a:endParaRPr lang="cs-CZ" sz="1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hlinkClick r:id="rId2"/>
            </a:endParaRPr>
          </a:p>
          <a:p>
            <a:pPr marL="36576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Bičík, I. et al. (2001): </a:t>
            </a:r>
            <a:r>
              <a:rPr lang="cs-CZ" sz="1800" i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Příroda a lidé Země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Praha: Nakladatelství ČGS.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(1999): Zeměpis I v kostce. Havlíčkův Brod: Fragment.</a:t>
            </a:r>
          </a:p>
          <a:p>
            <a:pPr marL="36576" indent="0">
              <a:buNone/>
            </a:pPr>
            <a:r>
              <a:rPr lang="cs-CZ" sz="1800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Kašparovský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K. (2008): Zeměpis I v kostce. Praha: Fragment.</a:t>
            </a:r>
          </a:p>
          <a:p>
            <a:pPr marL="0" indent="0">
              <a:buNone/>
            </a:pPr>
            <a:endParaRPr lang="cs-CZ" sz="1800" dirty="0"/>
          </a:p>
          <a:p>
            <a:pPr marL="0" indent="0">
              <a:buNone/>
            </a:pPr>
            <a:r>
              <a:rPr lang="cs-CZ" sz="1800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Internetové zdroje:</a:t>
            </a:r>
          </a:p>
          <a:p>
            <a:pPr marL="0" indent="0">
              <a:buNone/>
            </a:pPr>
            <a:r>
              <a:rPr lang="cs-CZ" sz="1800" dirty="0">
                <a:hlinkClick r:id="rId3"/>
              </a:rPr>
              <a:t>http://</a:t>
            </a:r>
            <a:r>
              <a:rPr lang="cs-CZ" sz="1800" dirty="0" smtClean="0">
                <a:hlinkClick r:id="rId3"/>
              </a:rPr>
              <a:t>cs.wikipedia.org/wiki/Bajkal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4"/>
              </a:rPr>
              <a:t>http://</a:t>
            </a:r>
            <a:r>
              <a:rPr lang="cs-CZ" sz="1800" dirty="0" smtClean="0">
                <a:hlinkClick r:id="rId4"/>
              </a:rPr>
              <a:t>cs.wikipedia.org/wiki/Mrtv%C3%A9_mo%C5%99e</a:t>
            </a:r>
            <a:endParaRPr lang="cs-CZ" sz="1800" dirty="0" smtClean="0"/>
          </a:p>
          <a:p>
            <a:pPr marL="0" indent="0">
              <a:buNone/>
            </a:pPr>
            <a:r>
              <a:rPr lang="cs-CZ" sz="1800" dirty="0">
                <a:hlinkClick r:id="rId5"/>
              </a:rPr>
              <a:t>http://</a:t>
            </a:r>
            <a:r>
              <a:rPr lang="cs-CZ" sz="1800" dirty="0" smtClean="0">
                <a:hlinkClick r:id="rId5"/>
              </a:rPr>
              <a:t>cs.wikipedia.org/wiki/N%C3%AD%C5%BEina</a:t>
            </a:r>
            <a:endParaRPr lang="cs-CZ" sz="1800" dirty="0" smtClean="0"/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4247488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r>
              <a:rPr lang="cs-CZ" dirty="0">
                <a:solidFill>
                  <a:srgbClr val="00B0F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 a literatura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18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Obrazové materiály: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Fotografické materiály autora.</a:t>
            </a:r>
          </a:p>
          <a:p>
            <a:pPr marL="0" indent="0">
              <a:buNone/>
            </a:pP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SANSCULOTTE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20.12.2012].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http://cs.wikipedia.org/wiki/Soubor:-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2"/>
              </a:rPr>
              <a:t>26_swiatoinos.JPG.JPG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NASA.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20.12.2012].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cs.wikipedia.org/wiki/Soubor:Baikal-S1998162044804.jpg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NASA.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20.12.2012].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4"/>
              </a:rPr>
              <a:t>cs.wikipedia.org/wiki/Soubor:Dead_Sea_1920px.jpg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PETE.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20.12.2012]. 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5"/>
              </a:rPr>
              <a:t>cs.wikipedia.org/wiki/Soubor:Dead_sea_newspaper.jpg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VILGUS, Petr.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20.12.2012]. Dostupný na WWW: 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http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6"/>
              </a:rPr>
              <a:t>cs.wikipedia.org/wiki/Soubor:Polabi_zemedelstvi.JPG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GSOUTHFACE. </a:t>
            </a:r>
            <a:r>
              <a:rPr lang="cs-CZ" sz="1800" i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wikipedia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[online]. [cit. </a:t>
            </a:r>
            <a:r>
              <a:rPr lang="cs-CZ" sz="18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20.12.2012].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Dostupný na WWW: </a:t>
            </a:r>
            <a:r>
              <a:rPr lang="cs-CZ" sz="18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http://</a:t>
            </a:r>
            <a:r>
              <a:rPr lang="cs-CZ" sz="1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7"/>
              </a:rPr>
              <a:t>cs.wikipedia.org/wiki/Soubor:Gerlach_south_face_B.jpg</a:t>
            </a:r>
            <a:endParaRPr lang="cs-CZ" sz="1800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4261774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27</TotalTime>
  <Words>838</Words>
  <Application>Microsoft Office PowerPoint</Application>
  <PresentationFormat>Předvádění na obrazovce (4:3)</PresentationFormat>
  <Paragraphs>103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Exekutivní</vt:lpstr>
      <vt:lpstr>Prezentace aplikace PowerPoint</vt:lpstr>
      <vt:lpstr>Geomorfologie</vt:lpstr>
      <vt:lpstr>Georeliéf</vt:lpstr>
      <vt:lpstr>Georeliéf</vt:lpstr>
      <vt:lpstr>Bajkalské jezero</vt:lpstr>
      <vt:lpstr>Prezentace aplikace PowerPoint</vt:lpstr>
      <vt:lpstr>Mrtvé moře</vt:lpstr>
      <vt:lpstr>Prezentace aplikace PowerPoint</vt:lpstr>
      <vt:lpstr>Prezentace aplikace PowerPoint</vt:lpstr>
      <vt:lpstr>Prezentace aplikace PowerPoint</vt:lpstr>
      <vt:lpstr>Prezentace aplikace PowerPoint</vt:lpstr>
      <vt:lpstr>Nížina</vt:lpstr>
      <vt:lpstr>Nížina</vt:lpstr>
      <vt:lpstr>Prezentace aplikace PowerPoint</vt:lpstr>
      <vt:lpstr>Vysočina</vt:lpstr>
      <vt:lpstr>Morfologické typy reliéfu</vt:lpstr>
      <vt:lpstr>Prezentace aplikace PowerPoint</vt:lpstr>
      <vt:lpstr>Použité zdroje a literatura</vt:lpstr>
      <vt:lpstr>Použité zdroje a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Kohoutek Jan</dc:creator>
  <cp:lastModifiedBy>Kohoutek Jan</cp:lastModifiedBy>
  <cp:revision>13</cp:revision>
  <dcterms:created xsi:type="dcterms:W3CDTF">2013-04-28T23:15:43Z</dcterms:created>
  <dcterms:modified xsi:type="dcterms:W3CDTF">2013-05-18T23:28:39Z</dcterms:modified>
</cp:coreProperties>
</file>