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8" r:id="rId3"/>
    <p:sldId id="267" r:id="rId4"/>
    <p:sldId id="259" r:id="rId5"/>
    <p:sldId id="262" r:id="rId6"/>
    <p:sldId id="263" r:id="rId7"/>
    <p:sldId id="257" r:id="rId8"/>
    <p:sldId id="26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  <a:srgbClr val="FFFF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2A6B-131D-4DB5-BF04-C74CF7F5ECC9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A9E5B-9770-4CCC-9AFA-6FBFAF8576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4"/>
          <p:cNvSpPr>
            <a:spLocks noChangeArrowheads="1"/>
          </p:cNvSpPr>
          <p:nvPr/>
        </p:nvSpPr>
        <p:spPr bwMode="auto">
          <a:xfrm>
            <a:off x="755577" y="2285992"/>
            <a:ext cx="748883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12" name="Obdélník 5"/>
          <p:cNvSpPr>
            <a:spLocks noChangeArrowheads="1"/>
          </p:cNvSpPr>
          <p:nvPr/>
        </p:nvSpPr>
        <p:spPr bwMode="auto">
          <a:xfrm>
            <a:off x="748520" y="3071810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13" name="Obdélník 6"/>
          <p:cNvSpPr>
            <a:spLocks noChangeArrowheads="1"/>
          </p:cNvSpPr>
          <p:nvPr/>
        </p:nvSpPr>
        <p:spPr bwMode="auto">
          <a:xfrm>
            <a:off x="748520" y="3571876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endParaRPr lang="cs-CZ" sz="2200" b="1" dirty="0" smtClean="0"/>
          </a:p>
          <a:p>
            <a:r>
              <a:rPr lang="cs-CZ" sz="2200" dirty="0" smtClean="0"/>
              <a:t>VY_32_INOVACE_05_ANGLICKÝ_JAZYK – SLOVESO TO BE V PŘÍTOMNÉM ČASE</a:t>
            </a:r>
            <a:endParaRPr lang="cs-CZ" sz="2200" dirty="0"/>
          </a:p>
        </p:txBody>
      </p:sp>
      <p:sp>
        <p:nvSpPr>
          <p:cNvPr id="14" name="Obdélník 8"/>
          <p:cNvSpPr>
            <a:spLocks noChangeArrowheads="1"/>
          </p:cNvSpPr>
          <p:nvPr/>
        </p:nvSpPr>
        <p:spPr bwMode="auto">
          <a:xfrm>
            <a:off x="748548" y="5641319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15" name="TextovéPole 9"/>
          <p:cNvSpPr txBox="1">
            <a:spLocks noChangeArrowheads="1"/>
          </p:cNvSpPr>
          <p:nvPr/>
        </p:nvSpPr>
        <p:spPr bwMode="auto">
          <a:xfrm>
            <a:off x="748548" y="4712625"/>
            <a:ext cx="492922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 smtClean="0"/>
              <a:t>Téma: </a:t>
            </a:r>
            <a:r>
              <a:rPr lang="cs-CZ" sz="2200" dirty="0"/>
              <a:t>S</a:t>
            </a:r>
            <a:r>
              <a:rPr lang="cs-CZ" sz="2200" dirty="0" smtClean="0"/>
              <a:t>loveso to </a:t>
            </a:r>
            <a:r>
              <a:rPr lang="cs-CZ" sz="2200" dirty="0" err="1" smtClean="0"/>
              <a:t>be</a:t>
            </a:r>
            <a:r>
              <a:rPr lang="cs-CZ" sz="2200" dirty="0" smtClean="0"/>
              <a:t> v přítomném čase</a:t>
            </a:r>
          </a:p>
          <a:p>
            <a:endParaRPr lang="cs-CZ" sz="2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8548" y="5141253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7" name="Obrázek 16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 výklad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sešit, pastelky</a:t>
            </a:r>
          </a:p>
          <a:p>
            <a:pPr marL="457200" indent="-457200">
              <a:lnSpc>
                <a:spcPct val="150000"/>
              </a:lnSpc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zopakují tvary slovesa </a:t>
            </a:r>
            <a:r>
              <a:rPr lang="cs-CZ" sz="2200" b="1" dirty="0" smtClean="0"/>
              <a:t>to </a:t>
            </a:r>
            <a:r>
              <a:rPr lang="cs-CZ" sz="2200" b="1" dirty="0" err="1" smtClean="0"/>
              <a:t>be</a:t>
            </a:r>
            <a:r>
              <a:rPr lang="cs-CZ" sz="2200" b="1" dirty="0" smtClean="0"/>
              <a:t> </a:t>
            </a:r>
            <a:r>
              <a:rPr lang="cs-CZ" sz="2200" dirty="0" smtClean="0"/>
              <a:t>v přítomném čase.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čtou věty se slovesem </a:t>
            </a:r>
            <a:r>
              <a:rPr lang="cs-CZ" sz="2200" b="1" dirty="0" smtClean="0"/>
              <a:t>to </a:t>
            </a:r>
            <a:r>
              <a:rPr lang="cs-CZ" sz="2200" b="1" dirty="0" err="1" smtClean="0"/>
              <a:t>be</a:t>
            </a:r>
            <a:r>
              <a:rPr lang="cs-CZ" sz="2200" b="1" dirty="0" smtClean="0"/>
              <a:t> </a:t>
            </a:r>
            <a:r>
              <a:rPr lang="cs-CZ" sz="2200" dirty="0" smtClean="0"/>
              <a:t>a překládají je do českého jazyka.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do vět tvary slovesa </a:t>
            </a:r>
            <a:r>
              <a:rPr lang="cs-CZ" sz="2200" b="1" dirty="0" smtClean="0"/>
              <a:t>to </a:t>
            </a:r>
            <a:r>
              <a:rPr lang="cs-CZ" sz="2200" b="1" dirty="0" err="1" smtClean="0"/>
              <a:t>be</a:t>
            </a:r>
            <a:r>
              <a:rPr lang="cs-CZ" sz="2200" b="1" dirty="0" smtClean="0"/>
              <a:t>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642910" y="571481"/>
            <a:ext cx="7772400" cy="78581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to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be</a:t>
            </a:r>
            <a:r>
              <a:rPr kumimoji="0" lang="cs-CZ" sz="4400" b="0" i="0" u="none" strike="noStrike" kern="1200" cap="none" spc="0" normalizeH="0" baseline="0" noProof="0" dirty="0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 - 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bý</a:t>
            </a:r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latin typeface="Arial Black" pitchFamily="34" charset="0"/>
                <a:ea typeface="+mj-ea"/>
                <a:cs typeface="+mj-cs"/>
              </a:rPr>
              <a:t>t</a:t>
            </a:r>
            <a:endParaRPr kumimoji="0" lang="cs-CZ" sz="44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FF0066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8662" y="285749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2857496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I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am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5008" y="2857496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(já) jsem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50043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350043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endParaRPr lang="cs-CZ" sz="28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350043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(ty) jsi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28662" y="414338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3240" y="4143380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He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5008" y="414338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(on) je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43240" y="4714884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15008" y="471488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(ona) je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43240" y="5357826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15008" y="5357826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(ono) je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28860" y="1643050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číslo jednotné</a:t>
            </a:r>
            <a:endParaRPr lang="cs-CZ" sz="32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642910" y="1048393"/>
            <a:ext cx="7772400" cy="92869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solidFill>
                    <a:srgbClr val="C00000"/>
                  </a:solidFill>
                </a:ln>
                <a:solidFill>
                  <a:srgbClr val="FF0066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to be - být</a:t>
            </a:r>
            <a:endParaRPr kumimoji="0" lang="cs-CZ" sz="44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FF0066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340584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4678" y="3405846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endParaRPr lang="cs-CZ" sz="28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3405846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(my) jsme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00100" y="404878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14678" y="4048788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endParaRPr lang="cs-CZ" sz="28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86446" y="404878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(vy) jste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00100" y="469173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14678" y="469173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endParaRPr lang="cs-CZ" sz="28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86446" y="4691730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(oni) jsou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4546" y="2262838"/>
            <a:ext cx="4357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číslo množné</a:t>
            </a:r>
            <a:endParaRPr lang="cs-CZ" sz="3200" b="1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928662" y="185736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71736" y="1857364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I </a:t>
            </a:r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am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 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8662" y="2857496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28662" y="383447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85984" y="3786190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He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4547" y="4548854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71736" y="5334672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85852" y="857232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6699"/>
                </a:solidFill>
                <a:latin typeface="Arial Black" pitchFamily="34" charset="0"/>
              </a:rPr>
              <a:t> </a:t>
            </a:r>
            <a:r>
              <a:rPr lang="cs-CZ" sz="4000" b="1" dirty="0" smtClean="0">
                <a:solidFill>
                  <a:srgbClr val="FF6699"/>
                </a:solidFill>
                <a:latin typeface="Arial Black" pitchFamily="34" charset="0"/>
              </a:rPr>
              <a:t>Číslo jednotné – to </a:t>
            </a:r>
            <a:r>
              <a:rPr lang="cs-CZ" sz="4000" b="1" dirty="0" err="1" smtClean="0">
                <a:solidFill>
                  <a:srgbClr val="FF6699"/>
                </a:solidFill>
                <a:latin typeface="Arial Black" pitchFamily="34" charset="0"/>
              </a:rPr>
              <a:t>be</a:t>
            </a:r>
            <a:endParaRPr lang="cs-CZ" sz="4000" b="1" dirty="0">
              <a:solidFill>
                <a:srgbClr val="FF669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1857364"/>
            <a:ext cx="3420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    (Já) jsem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2857496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 Black" pitchFamily="34" charset="0"/>
              </a:rPr>
              <a:t>   (Ty) jsi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28860" y="2857496"/>
            <a:ext cx="30718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 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3786190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(On) je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0695" y="4572008"/>
            <a:ext cx="3000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(Ona) je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00694" y="5334672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(Ono) je tady.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20" grpId="0"/>
      <p:bldP spid="21" grpId="0"/>
      <p:bldP spid="22" grpId="0"/>
      <p:bldP spid="23" grpId="0"/>
      <p:bldP spid="11" grpId="0"/>
      <p:bldP spid="12" grpId="0"/>
      <p:bldP spid="13" grpId="0"/>
      <p:bldP spid="18" grpId="0"/>
      <p:bldP spid="19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071538" y="192880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86116" y="1928802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1538" y="328612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86116" y="3286124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71538" y="4548854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00364" y="4548854"/>
            <a:ext cx="5072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here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857232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66"/>
                </a:solidFill>
                <a:latin typeface="Arial Black" pitchFamily="34" charset="0"/>
              </a:rPr>
              <a:t> </a:t>
            </a:r>
            <a:r>
              <a:rPr lang="cs-CZ" sz="4000" b="1" dirty="0" smtClean="0">
                <a:solidFill>
                  <a:srgbClr val="FF0066"/>
                </a:solidFill>
                <a:latin typeface="Arial Black" pitchFamily="34" charset="0"/>
              </a:rPr>
              <a:t>Číslo množné – to </a:t>
            </a:r>
            <a:r>
              <a:rPr lang="cs-CZ" sz="4000" b="1" dirty="0" err="1" smtClean="0">
                <a:solidFill>
                  <a:srgbClr val="FF0066"/>
                </a:solidFill>
                <a:latin typeface="Arial Black" pitchFamily="34" charset="0"/>
              </a:rPr>
              <a:t>be</a:t>
            </a:r>
            <a:endParaRPr lang="cs-CZ" sz="4000" b="1" dirty="0">
              <a:solidFill>
                <a:srgbClr val="FF0066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86116" y="2477152"/>
            <a:ext cx="4357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(My) jsme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57554" y="3834474"/>
            <a:ext cx="4286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(Vy) jste tady.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1802" y="5120358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(Oni) jsou tady.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8" grpId="0"/>
      <p:bldP spid="19" grpId="0"/>
      <p:bldP spid="24" grpId="0"/>
      <p:bldP spid="25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Nadpis 1"/>
          <p:cNvSpPr txBox="1">
            <a:spLocks/>
          </p:cNvSpPr>
          <p:nvPr/>
        </p:nvSpPr>
        <p:spPr>
          <a:xfrm>
            <a:off x="1643042" y="428604"/>
            <a:ext cx="6786610" cy="785817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n>
                  <a:solidFill>
                    <a:srgbClr val="C00000"/>
                  </a:solidFill>
                </a:ln>
                <a:solidFill>
                  <a:srgbClr val="FFFF00"/>
                </a:solidFill>
                <a:latin typeface="Arial Black" pitchFamily="34" charset="0"/>
                <a:ea typeface="+mj-ea"/>
                <a:cs typeface="+mj-cs"/>
              </a:rPr>
              <a:t>are </a:t>
            </a:r>
            <a:r>
              <a:rPr lang="cs-CZ" sz="3200" dirty="0" smtClean="0">
                <a:ln>
                  <a:solidFill>
                    <a:srgbClr val="C00000"/>
                  </a:solidFill>
                </a:ln>
                <a:solidFill>
                  <a:srgbClr val="FFFF00"/>
                </a:solidFill>
                <a:latin typeface="Arial Black" pitchFamily="34" charset="0"/>
                <a:ea typeface="+mj-ea"/>
                <a:cs typeface="+mj-cs"/>
              </a:rPr>
              <a:t>/jsme, jste, jsou/ </a:t>
            </a:r>
            <a:endParaRPr kumimoji="0" lang="cs-CZ" sz="3200" b="0" i="0" u="none" strike="noStrike" kern="1200" cap="none" spc="0" normalizeH="0" baseline="0" noProof="0" dirty="0">
              <a:ln>
                <a:solidFill>
                  <a:srgbClr val="C00000"/>
                </a:solidFill>
              </a:ln>
              <a:solidFill>
                <a:srgbClr val="FFFF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28662" y="1500174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on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farm</a:t>
            </a:r>
            <a:r>
              <a:rPr lang="cs-CZ" sz="2800" dirty="0" smtClean="0">
                <a:latin typeface="Arial Black" pitchFamily="34" charset="0"/>
              </a:rPr>
              <a:t>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28662" y="2214555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in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plane.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28662" y="2928934"/>
            <a:ext cx="7143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My </a:t>
            </a:r>
            <a:r>
              <a:rPr lang="cs-CZ" sz="2800" dirty="0" err="1" smtClean="0">
                <a:latin typeface="Arial Black" pitchFamily="34" charset="0"/>
              </a:rPr>
              <a:t>parents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latin typeface="Arial Black" pitchFamily="34" charset="0"/>
              </a:rPr>
              <a:t>in </a:t>
            </a:r>
            <a:r>
              <a:rPr lang="cs-CZ" sz="2800" b="1" dirty="0" err="1" smtClean="0">
                <a:latin typeface="Arial Black" pitchFamily="34" charset="0"/>
              </a:rPr>
              <a:t>the</a:t>
            </a:r>
            <a:r>
              <a:rPr lang="cs-CZ" sz="2800" b="1" dirty="0" smtClean="0">
                <a:latin typeface="Arial Black" pitchFamily="34" charset="0"/>
              </a:rPr>
              <a:t> car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28662" y="3643314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My </a:t>
            </a:r>
            <a:r>
              <a:rPr lang="cs-CZ" sz="2800" dirty="0" err="1" smtClean="0">
                <a:latin typeface="Arial Black" pitchFamily="34" charset="0"/>
              </a:rPr>
              <a:t>friends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latin typeface="Arial Black" pitchFamily="34" charset="0"/>
              </a:rPr>
              <a:t>happy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28662" y="5072074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 </a:t>
            </a:r>
            <a:r>
              <a:rPr lang="cs-CZ" sz="2800" b="1" dirty="0" smtClean="0">
                <a:latin typeface="Arial Black" pitchFamily="34" charset="0"/>
              </a:rPr>
              <a:t>in </a:t>
            </a:r>
            <a:r>
              <a:rPr lang="cs-CZ" sz="2800" b="1" dirty="0" err="1" smtClean="0">
                <a:latin typeface="Arial Black" pitchFamily="34" charset="0"/>
              </a:rPr>
              <a:t>the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pond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.</a:t>
            </a:r>
            <a:endParaRPr lang="cs-CZ" sz="2800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928662" y="4357694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latin typeface="Arial Black" pitchFamily="34" charset="0"/>
              </a:rPr>
              <a:t>  </a:t>
            </a:r>
            <a:r>
              <a:rPr lang="cs-CZ" sz="2800" b="1" dirty="0" smtClean="0">
                <a:solidFill>
                  <a:srgbClr val="FFFF00"/>
                </a:solidFill>
                <a:latin typeface="Arial Black" pitchFamily="34" charset="0"/>
              </a:rPr>
              <a:t>are </a:t>
            </a:r>
            <a:r>
              <a:rPr lang="cs-CZ" sz="2800" b="1" dirty="0" smtClean="0">
                <a:latin typeface="Arial Black" pitchFamily="34" charset="0"/>
              </a:rPr>
              <a:t>a </a:t>
            </a:r>
            <a:r>
              <a:rPr lang="cs-CZ" sz="2800" b="1" dirty="0" err="1" smtClean="0">
                <a:latin typeface="Arial Black" pitchFamily="34" charset="0"/>
              </a:rPr>
              <a:t>big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clown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57356" y="2786059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       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571612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Helen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latin typeface="Arial Black" pitchFamily="34" charset="0"/>
              </a:rPr>
              <a:t>a girl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2357430"/>
            <a:ext cx="628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My dog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black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071810"/>
            <a:ext cx="7143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Tom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latin typeface="Arial Black" pitchFamily="34" charset="0"/>
              </a:rPr>
              <a:t>a boy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28662" y="3786190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My </a:t>
            </a:r>
            <a:r>
              <a:rPr lang="cs-CZ" sz="2800" dirty="0" err="1" smtClean="0">
                <a:latin typeface="Arial Black" pitchFamily="34" charset="0"/>
              </a:rPr>
              <a:t>friend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smtClean="0">
                <a:latin typeface="Arial Black" pitchFamily="34" charset="0"/>
              </a:rPr>
              <a:t>on </a:t>
            </a:r>
            <a:r>
              <a:rPr lang="cs-CZ" sz="2800" b="1" dirty="0" err="1" smtClean="0">
                <a:latin typeface="Arial Black" pitchFamily="34" charset="0"/>
              </a:rPr>
              <a:t>the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farm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8662" y="5357826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Grandpa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old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8662" y="4572008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My </a:t>
            </a:r>
            <a:r>
              <a:rPr lang="cs-CZ" sz="2800" dirty="0" err="1" smtClean="0">
                <a:latin typeface="Arial Black" pitchFamily="34" charset="0"/>
              </a:rPr>
              <a:t>cat</a:t>
            </a:r>
            <a:r>
              <a:rPr lang="cs-CZ" sz="2800" dirty="0" smtClean="0">
                <a:latin typeface="Arial Black" pitchFamily="34" charset="0"/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800" b="1" dirty="0" err="1" smtClean="0">
                <a:latin typeface="Arial Black" pitchFamily="34" charset="0"/>
              </a:rPr>
              <a:t>white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7224" y="714356"/>
            <a:ext cx="7358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is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/je/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1000108"/>
            <a:ext cx="4786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We</a:t>
            </a:r>
            <a:r>
              <a:rPr lang="cs-CZ" sz="2800" dirty="0" smtClean="0">
                <a:latin typeface="Arial Black" pitchFamily="34" charset="0"/>
              </a:rPr>
              <a:t>             on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farm</a:t>
            </a:r>
            <a:r>
              <a:rPr lang="cs-CZ" sz="2800" dirty="0" smtClean="0">
                <a:latin typeface="Arial Black" pitchFamily="34" charset="0"/>
              </a:rPr>
              <a:t> 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1571612"/>
            <a:ext cx="5929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latin typeface="Arial Black" pitchFamily="34" charset="0"/>
              </a:rPr>
              <a:t>               in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pond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8662" y="2143116"/>
            <a:ext cx="5429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She</a:t>
            </a:r>
            <a:r>
              <a:rPr lang="cs-CZ" sz="2800" dirty="0" smtClean="0">
                <a:latin typeface="Arial Black" pitchFamily="34" charset="0"/>
              </a:rPr>
              <a:t>               in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car.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28662" y="2714620"/>
            <a:ext cx="4357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I             happy.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28662" y="3286124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              in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park.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905912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You</a:t>
            </a:r>
            <a:r>
              <a:rPr lang="cs-CZ" sz="2800" dirty="0" smtClean="0">
                <a:latin typeface="Arial Black" pitchFamily="34" charset="0"/>
              </a:rPr>
              <a:t>            in </a:t>
            </a:r>
            <a:r>
              <a:rPr lang="cs-CZ" sz="2800" dirty="0" err="1" smtClean="0">
                <a:latin typeface="Arial Black" pitchFamily="34" charset="0"/>
              </a:rPr>
              <a:t>the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err="1" smtClean="0">
                <a:latin typeface="Arial Black" pitchFamily="34" charset="0"/>
              </a:rPr>
              <a:t>boat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28662" y="4477416"/>
            <a:ext cx="5643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It</a:t>
            </a:r>
            <a:r>
              <a:rPr lang="cs-CZ" sz="2800" dirty="0" smtClean="0">
                <a:latin typeface="Arial Black" pitchFamily="34" charset="0"/>
              </a:rPr>
              <a:t>             a </a:t>
            </a:r>
            <a:r>
              <a:rPr lang="cs-CZ" sz="2800" dirty="0" err="1" smtClean="0">
                <a:latin typeface="Arial Black" pitchFamily="34" charset="0"/>
              </a:rPr>
              <a:t>kitten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28662" y="5120358"/>
            <a:ext cx="5643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They</a:t>
            </a:r>
            <a:r>
              <a:rPr lang="cs-CZ" sz="2800" dirty="0" smtClean="0">
                <a:latin typeface="Arial Black" pitchFamily="34" charset="0"/>
              </a:rPr>
              <a:t>             green.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00892" y="3929066"/>
            <a:ext cx="12858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are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00892" y="3929066"/>
            <a:ext cx="12858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are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00892" y="2357430"/>
            <a:ext cx="1285884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 Black" pitchFamily="34" charset="0"/>
              </a:rPr>
              <a:t>am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3143248"/>
            <a:ext cx="1285884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 Black" pitchFamily="34" charset="0"/>
              </a:rPr>
              <a:t>is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00892" y="3929066"/>
            <a:ext cx="12858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are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00892" y="3929066"/>
            <a:ext cx="128588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are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00892" y="3143248"/>
            <a:ext cx="1285884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 Black" pitchFamily="34" charset="0"/>
              </a:rPr>
              <a:t>is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000892" y="3143248"/>
            <a:ext cx="1285884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Arial Black" pitchFamily="34" charset="0"/>
              </a:rPr>
              <a:t>is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02 0.00439 L -0.57222 -0.436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00" y="-2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9 0.00439 L -0.53281 -0.352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82 0.00347 L -0.54063 -0.1433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00" y="-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45 -0.00786 L -0.62726 0.0550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82 0.00347 L -0.58004 0.0245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0.00439 L -0.57222 -0.006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00" y="-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-0.00694 L -0.61163 0.1921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00" y="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2951E-7 L -0.54323 0.167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0" y="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412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48</cp:revision>
  <dcterms:created xsi:type="dcterms:W3CDTF">2012-04-07T16:46:16Z</dcterms:created>
  <dcterms:modified xsi:type="dcterms:W3CDTF">2013-04-23T05:19:15Z</dcterms:modified>
</cp:coreProperties>
</file>