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8" r:id="rId3"/>
    <p:sldId id="267" r:id="rId4"/>
    <p:sldId id="259" r:id="rId5"/>
    <p:sldId id="269" r:id="rId6"/>
    <p:sldId id="262" r:id="rId7"/>
    <p:sldId id="263" r:id="rId8"/>
    <p:sldId id="257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CFF66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D2A6B-131D-4DB5-BF04-C74CF7F5ECC9}" type="datetimeFigureOut">
              <a:rPr lang="cs-CZ" smtClean="0"/>
              <a:pPr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3A9E5B-9770-4CCC-9AFA-6FBFAF857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img.vo.msecnd.net/en-us/images/MB900440452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4"/>
          <p:cNvSpPr>
            <a:spLocks noChangeArrowheads="1"/>
          </p:cNvSpPr>
          <p:nvPr/>
        </p:nvSpPr>
        <p:spPr bwMode="auto">
          <a:xfrm>
            <a:off x="500034" y="2285992"/>
            <a:ext cx="807243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200" b="1" dirty="0"/>
              <a:t>Název školy:  </a:t>
            </a:r>
            <a:r>
              <a:rPr lang="cs-CZ" sz="2200" dirty="0"/>
              <a:t>Speciální základní škola Louny</a:t>
            </a:r>
            <a:r>
              <a:rPr lang="cs-CZ" sz="2200" dirty="0" smtClean="0"/>
              <a:t>, </a:t>
            </a:r>
            <a:r>
              <a:rPr lang="cs-CZ" sz="2200" dirty="0" err="1" smtClean="0"/>
              <a:t>Poděbradova</a:t>
            </a:r>
            <a:r>
              <a:rPr lang="cs-CZ" sz="2200" dirty="0" smtClean="0"/>
              <a:t> 640,</a:t>
            </a:r>
            <a:endParaRPr lang="cs-CZ" sz="2200" dirty="0"/>
          </a:p>
          <a:p>
            <a:r>
              <a:rPr lang="cs-CZ" sz="2200" dirty="0"/>
              <a:t>                        příspěvková organizace</a:t>
            </a:r>
          </a:p>
        </p:txBody>
      </p:sp>
      <p:sp>
        <p:nvSpPr>
          <p:cNvPr id="12" name="Obdélník 5"/>
          <p:cNvSpPr>
            <a:spLocks noChangeArrowheads="1"/>
          </p:cNvSpPr>
          <p:nvPr/>
        </p:nvSpPr>
        <p:spPr bwMode="auto">
          <a:xfrm>
            <a:off x="428568" y="3228958"/>
            <a:ext cx="727392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200" b="1" dirty="0"/>
              <a:t>Autor: </a:t>
            </a:r>
            <a:r>
              <a:rPr lang="cs-CZ" sz="2200" dirty="0"/>
              <a:t>Mgr. Jana Stehlíková</a:t>
            </a:r>
          </a:p>
        </p:txBody>
      </p:sp>
      <p:sp>
        <p:nvSpPr>
          <p:cNvPr id="13" name="Obdélník 6"/>
          <p:cNvSpPr>
            <a:spLocks noChangeArrowheads="1"/>
          </p:cNvSpPr>
          <p:nvPr/>
        </p:nvSpPr>
        <p:spPr bwMode="auto">
          <a:xfrm>
            <a:off x="428568" y="3729025"/>
            <a:ext cx="814396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200" b="1" dirty="0"/>
              <a:t>Název: </a:t>
            </a:r>
            <a:r>
              <a:rPr lang="cs-CZ" sz="2200" dirty="0" smtClean="0"/>
              <a:t>VY_32_INOVACE_08_Anglický_ jazyk – SLOVESO TO HAVE, přítomný čas   (procvičování)</a:t>
            </a:r>
          </a:p>
          <a:p>
            <a:endParaRPr lang="cs-CZ" sz="2200" dirty="0"/>
          </a:p>
        </p:txBody>
      </p:sp>
      <p:sp>
        <p:nvSpPr>
          <p:cNvPr id="14" name="Obdélník 8"/>
          <p:cNvSpPr>
            <a:spLocks noChangeArrowheads="1"/>
          </p:cNvSpPr>
          <p:nvPr/>
        </p:nvSpPr>
        <p:spPr bwMode="auto">
          <a:xfrm>
            <a:off x="500034" y="5715016"/>
            <a:ext cx="600079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200" b="1" dirty="0"/>
              <a:t>Číslo projektu</a:t>
            </a:r>
            <a:r>
              <a:rPr lang="cs-CZ" sz="2200" b="1" dirty="0" smtClean="0"/>
              <a:t>: </a:t>
            </a:r>
            <a:r>
              <a:rPr lang="cs-CZ" sz="2200" dirty="0"/>
              <a:t>CZ.1.07/1.4.00/21.3407</a:t>
            </a:r>
          </a:p>
        </p:txBody>
      </p:sp>
      <p:sp>
        <p:nvSpPr>
          <p:cNvPr id="15" name="TextovéPole 9"/>
          <p:cNvSpPr txBox="1">
            <a:spLocks noChangeArrowheads="1"/>
          </p:cNvSpPr>
          <p:nvPr/>
        </p:nvSpPr>
        <p:spPr bwMode="auto">
          <a:xfrm>
            <a:off x="428596" y="4569749"/>
            <a:ext cx="60325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200" b="1" dirty="0"/>
              <a:t>Téma: </a:t>
            </a:r>
            <a:r>
              <a:rPr lang="cs-CZ" sz="2200" dirty="0" smtClean="0"/>
              <a:t>Sloveso to </a:t>
            </a:r>
            <a:r>
              <a:rPr lang="cs-CZ" sz="2200" dirty="0" err="1" smtClean="0"/>
              <a:t>have</a:t>
            </a:r>
            <a:r>
              <a:rPr lang="cs-CZ" sz="2200" dirty="0" smtClean="0"/>
              <a:t>, přítomný čas ( procvičování)</a:t>
            </a:r>
            <a:endParaRPr lang="cs-CZ" sz="2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0034" y="5143512"/>
            <a:ext cx="62865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Název sady: </a:t>
            </a:r>
            <a:r>
              <a:rPr lang="cs-CZ" sz="2200" dirty="0" smtClean="0"/>
              <a:t>Anglický jazyk – praktická škola</a:t>
            </a:r>
            <a:endParaRPr lang="cs-CZ" sz="2200" dirty="0"/>
          </a:p>
        </p:txBody>
      </p:sp>
      <p:pic>
        <p:nvPicPr>
          <p:cNvPr id="17" name="Obrázek 1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85794"/>
            <a:ext cx="7000924" cy="1228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900057" y="476233"/>
            <a:ext cx="7719795" cy="576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Anotace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471430" y="1119155"/>
            <a:ext cx="8143932" cy="511505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  <a:defRPr/>
            </a:pPr>
            <a:r>
              <a:rPr lang="cs-CZ" sz="2200" dirty="0" smtClean="0"/>
              <a:t>  </a:t>
            </a:r>
            <a:endParaRPr lang="cs-CZ" sz="2200" dirty="0"/>
          </a:p>
          <a:p>
            <a:pPr>
              <a:defRPr/>
            </a:pPr>
            <a:endParaRPr lang="cs-CZ" sz="2200" dirty="0"/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500034" y="1214422"/>
            <a:ext cx="8143932" cy="511505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  <a:defRPr/>
            </a:pPr>
            <a:r>
              <a:rPr lang="cs-CZ" sz="2200" dirty="0" smtClean="0"/>
              <a:t>  </a:t>
            </a:r>
            <a:endParaRPr lang="cs-CZ" sz="2200" dirty="0"/>
          </a:p>
          <a:p>
            <a:pPr>
              <a:defRPr/>
            </a:pPr>
            <a:endParaRPr lang="cs-CZ" sz="2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8554" y="1190593"/>
            <a:ext cx="8483322" cy="434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200" dirty="0"/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471430" y="1119155"/>
            <a:ext cx="8143932" cy="5095927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defRPr/>
            </a:pPr>
            <a:r>
              <a:rPr lang="cs-CZ" sz="2200" b="1" dirty="0" smtClean="0"/>
              <a:t>Jazyk: </a:t>
            </a:r>
            <a:r>
              <a:rPr lang="cs-CZ" sz="2200" dirty="0" smtClean="0"/>
              <a:t>Anglický jazyk</a:t>
            </a:r>
          </a:p>
          <a:p>
            <a:pPr marL="457200" indent="-457200">
              <a:lnSpc>
                <a:spcPct val="150000"/>
              </a:lnSpc>
              <a:defRPr/>
            </a:pPr>
            <a:r>
              <a:rPr lang="cs-CZ" sz="2200" b="1" dirty="0" smtClean="0"/>
              <a:t>Cílová skupina: </a:t>
            </a:r>
            <a:r>
              <a:rPr lang="cs-CZ" sz="2200" dirty="0" smtClean="0"/>
              <a:t>žáci 9. ročníku praktické školy, procvičování učiva.</a:t>
            </a:r>
          </a:p>
          <a:p>
            <a:pPr marL="457200" indent="-457200">
              <a:lnSpc>
                <a:spcPct val="150000"/>
              </a:lnSpc>
              <a:defRPr/>
            </a:pPr>
            <a:r>
              <a:rPr lang="cs-CZ" sz="2200" b="1" dirty="0" smtClean="0"/>
              <a:t>Inovace: </a:t>
            </a:r>
            <a:r>
              <a:rPr lang="cs-CZ" sz="2200" dirty="0" smtClean="0"/>
              <a:t>interaktivní způsob výuky</a:t>
            </a:r>
          </a:p>
          <a:p>
            <a:pPr marL="457200" indent="-457200">
              <a:lnSpc>
                <a:spcPct val="150000"/>
              </a:lnSpc>
              <a:defRPr/>
            </a:pPr>
            <a:r>
              <a:rPr lang="cs-CZ" sz="2200" b="1" dirty="0" smtClean="0"/>
              <a:t>Druh pracovního materiálu: </a:t>
            </a:r>
            <a:r>
              <a:rPr lang="cs-CZ" sz="2200" dirty="0" smtClean="0"/>
              <a:t>prezentace – PowerPoint</a:t>
            </a:r>
          </a:p>
          <a:p>
            <a:pPr marL="457200" indent="-457200">
              <a:lnSpc>
                <a:spcPct val="150000"/>
              </a:lnSpc>
              <a:defRPr/>
            </a:pPr>
            <a:endParaRPr lang="cs-CZ" sz="2200" dirty="0" smtClean="0"/>
          </a:p>
          <a:p>
            <a:pPr marL="457200" indent="-457200" algn="just">
              <a:defRPr/>
            </a:pPr>
            <a:r>
              <a:rPr lang="cs-CZ" sz="2200" dirty="0" smtClean="0"/>
              <a:t>Žáci si zopakují používání  tvarů slovesa to </a:t>
            </a:r>
            <a:r>
              <a:rPr lang="cs-CZ" sz="2200" dirty="0" err="1" smtClean="0"/>
              <a:t>have</a:t>
            </a:r>
            <a:r>
              <a:rPr lang="cs-CZ" sz="2200" dirty="0" smtClean="0"/>
              <a:t> v přítomném čase a </a:t>
            </a:r>
          </a:p>
          <a:p>
            <a:pPr marL="457200" indent="-457200" algn="just">
              <a:defRPr/>
            </a:pPr>
            <a:r>
              <a:rPr lang="cs-CZ" sz="2200" dirty="0" smtClean="0"/>
              <a:t>čtení vět s překladem.</a:t>
            </a:r>
          </a:p>
          <a:p>
            <a:pPr marL="457200" indent="-457200" algn="just">
              <a:defRPr/>
            </a:pPr>
            <a:r>
              <a:rPr lang="cs-CZ" sz="2200" dirty="0" smtClean="0"/>
              <a:t>Žáci dopisují do vět tvary </a:t>
            </a:r>
            <a:r>
              <a:rPr lang="cs-CZ" sz="2200" dirty="0" err="1" smtClean="0"/>
              <a:t>have</a:t>
            </a:r>
            <a:r>
              <a:rPr lang="cs-CZ" sz="2200" dirty="0" smtClean="0"/>
              <a:t> a zdůvodňují.</a:t>
            </a:r>
          </a:p>
          <a:p>
            <a:pPr marL="457200" indent="-457200" algn="just">
              <a:defRPr/>
            </a:pPr>
            <a:r>
              <a:rPr lang="cs-CZ" sz="2200" dirty="0" smtClean="0"/>
              <a:t>Žáci dopisují do vět tvary has a zdůvodňují.</a:t>
            </a:r>
          </a:p>
          <a:p>
            <a:pPr marL="457200" indent="-457200" algn="just">
              <a:defRPr/>
            </a:pPr>
            <a:r>
              <a:rPr lang="cs-CZ" sz="2200" dirty="0" smtClean="0"/>
              <a:t>Žáci dopisují do vět tvary </a:t>
            </a:r>
            <a:r>
              <a:rPr lang="cs-CZ" sz="2200" dirty="0" err="1" smtClean="0"/>
              <a:t>have</a:t>
            </a:r>
            <a:r>
              <a:rPr lang="cs-CZ" sz="2200" dirty="0" smtClean="0"/>
              <a:t> nebo has a zdůvodňují.</a:t>
            </a:r>
          </a:p>
          <a:p>
            <a:pPr marL="457200" indent="-457200" algn="just">
              <a:defRPr/>
            </a:pPr>
            <a:r>
              <a:rPr lang="cs-CZ" sz="2200" dirty="0" smtClean="0"/>
              <a:t>Žáci si přepíší věty do sešitu a následně provedou kontrolu (výběr</a:t>
            </a:r>
          </a:p>
          <a:p>
            <a:pPr marL="457200" indent="-457200" algn="just">
              <a:defRPr/>
            </a:pPr>
            <a:r>
              <a:rPr lang="cs-CZ" sz="2200" dirty="0" smtClean="0"/>
              <a:t>některé ze s. 6 - 8).</a:t>
            </a:r>
          </a:p>
          <a:p>
            <a:pPr marL="457200" indent="-457200" algn="just">
              <a:defRPr/>
            </a:pPr>
            <a:endParaRPr lang="cs-CZ" sz="2200" dirty="0" smtClean="0"/>
          </a:p>
          <a:p>
            <a:pPr marL="457200" indent="-457200" algn="just">
              <a:defRPr/>
            </a:pPr>
            <a:endParaRPr lang="cs-CZ" sz="2200" dirty="0" smtClean="0"/>
          </a:p>
          <a:p>
            <a:pPr marL="457200" indent="-457200">
              <a:buFont typeface="Arial" pitchFamily="34" charset="0"/>
              <a:buChar char="•"/>
              <a:defRPr/>
            </a:pPr>
            <a:endParaRPr lang="cs-CZ" sz="2200" dirty="0" smtClean="0"/>
          </a:p>
          <a:p>
            <a:pPr marL="457200" indent="-457200">
              <a:buFont typeface="Arial" pitchFamily="34" charset="0"/>
              <a:buChar char="•"/>
              <a:defRPr/>
            </a:pPr>
            <a:endParaRPr lang="cs-CZ" sz="2200" dirty="0"/>
          </a:p>
          <a:p>
            <a:pPr>
              <a:defRPr/>
            </a:pPr>
            <a:endParaRPr lang="cs-CZ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42976" y="64291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My </a:t>
            </a:r>
            <a:r>
              <a:rPr lang="cs-CZ" sz="2800" dirty="0" err="1" smtClean="0">
                <a:latin typeface="Arial Black" pitchFamily="34" charset="0"/>
              </a:rPr>
              <a:t>brothers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u="sng" dirty="0" err="1" smtClean="0">
                <a:latin typeface="Arial Black" pitchFamily="34" charset="0"/>
              </a:rPr>
              <a:t>have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dirty="0" err="1" smtClean="0">
                <a:latin typeface="Arial Black" pitchFamily="34" charset="0"/>
              </a:rPr>
              <a:t>two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dirty="0" err="1" smtClean="0">
                <a:latin typeface="Arial Black" pitchFamily="34" charset="0"/>
              </a:rPr>
              <a:t>sisters</a:t>
            </a:r>
            <a:r>
              <a:rPr lang="cs-CZ" sz="2800" dirty="0" smtClean="0">
                <a:latin typeface="Arial Black" pitchFamily="34" charset="0"/>
              </a:rPr>
              <a:t>.   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42976" y="1500174"/>
            <a:ext cx="36433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 Black" pitchFamily="34" charset="0"/>
              </a:rPr>
              <a:t>Cat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u="sng" dirty="0" smtClean="0">
                <a:latin typeface="Arial Black" pitchFamily="34" charset="0"/>
              </a:rPr>
              <a:t>has</a:t>
            </a:r>
            <a:r>
              <a:rPr lang="cs-CZ" sz="2800" dirty="0" smtClean="0">
                <a:latin typeface="Arial Black" pitchFamily="34" charset="0"/>
              </a:rPr>
              <a:t> 5 </a:t>
            </a:r>
            <a:r>
              <a:rPr lang="cs-CZ" sz="2800" dirty="0" err="1" smtClean="0">
                <a:latin typeface="Arial Black" pitchFamily="34" charset="0"/>
              </a:rPr>
              <a:t>kittens</a:t>
            </a:r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42976" y="3429000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 Black" pitchFamily="34" charset="0"/>
              </a:rPr>
              <a:t>Mrs</a:t>
            </a:r>
            <a:r>
              <a:rPr lang="cs-CZ" sz="2800" dirty="0" smtClean="0">
                <a:latin typeface="Arial Black" pitchFamily="34" charset="0"/>
              </a:rPr>
              <a:t>. </a:t>
            </a:r>
            <a:r>
              <a:rPr lang="cs-CZ" sz="2800" dirty="0" err="1" smtClean="0">
                <a:latin typeface="Arial Black" pitchFamily="34" charset="0"/>
              </a:rPr>
              <a:t>Black</a:t>
            </a:r>
            <a:r>
              <a:rPr lang="cs-CZ" sz="2800" dirty="0" smtClean="0">
                <a:latin typeface="Arial Black" pitchFamily="34" charset="0"/>
              </a:rPr>
              <a:t>  </a:t>
            </a:r>
            <a:r>
              <a:rPr lang="cs-CZ" sz="2800" u="sng" dirty="0" smtClean="0">
                <a:latin typeface="Arial Black" pitchFamily="34" charset="0"/>
              </a:rPr>
              <a:t>has</a:t>
            </a:r>
            <a:r>
              <a:rPr lang="cs-CZ" sz="2800" dirty="0" smtClean="0">
                <a:latin typeface="Arial Black" pitchFamily="34" charset="0"/>
              </a:rPr>
              <a:t> a </a:t>
            </a:r>
            <a:r>
              <a:rPr lang="cs-CZ" sz="2800" dirty="0" err="1" smtClean="0">
                <a:latin typeface="Arial Black" pitchFamily="34" charset="0"/>
              </a:rPr>
              <a:t>large</a:t>
            </a:r>
            <a:r>
              <a:rPr lang="cs-CZ" sz="2800" dirty="0" smtClean="0">
                <a:latin typeface="Arial Black" pitchFamily="34" charset="0"/>
              </a:rPr>
              <a:t> house. 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42976" y="2500306"/>
            <a:ext cx="4357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 Black" pitchFamily="34" charset="0"/>
              </a:rPr>
              <a:t>You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u="sng" dirty="0" err="1" smtClean="0">
                <a:latin typeface="Arial Black" pitchFamily="34" charset="0"/>
              </a:rPr>
              <a:t>have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dirty="0" err="1" smtClean="0">
                <a:latin typeface="Arial Black" pitchFamily="34" charset="0"/>
              </a:rPr>
              <a:t>two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dirty="0" err="1" smtClean="0">
                <a:latin typeface="Arial Black" pitchFamily="34" charset="0"/>
              </a:rPr>
              <a:t>sisters</a:t>
            </a:r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42975" y="4334540"/>
            <a:ext cx="57864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Eva </a:t>
            </a:r>
            <a:r>
              <a:rPr lang="cs-CZ" sz="2800" dirty="0" err="1" smtClean="0">
                <a:latin typeface="Arial Black" pitchFamily="34" charset="0"/>
              </a:rPr>
              <a:t>and</a:t>
            </a:r>
            <a:r>
              <a:rPr lang="cs-CZ" sz="2800" dirty="0" smtClean="0">
                <a:latin typeface="Arial Black" pitchFamily="34" charset="0"/>
              </a:rPr>
              <a:t> Tom </a:t>
            </a:r>
            <a:r>
              <a:rPr lang="cs-CZ" sz="2800" u="sng" dirty="0" err="1" smtClean="0">
                <a:latin typeface="Arial Black" pitchFamily="34" charset="0"/>
              </a:rPr>
              <a:t>have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dirty="0" err="1" smtClean="0">
                <a:latin typeface="Arial Black" pitchFamily="34" charset="0"/>
              </a:rPr>
              <a:t>two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dirty="0" err="1" smtClean="0">
                <a:latin typeface="Arial Black" pitchFamily="34" charset="0"/>
              </a:rPr>
              <a:t>dogs</a:t>
            </a:r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142976" y="5263234"/>
            <a:ext cx="6786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 Black" pitchFamily="34" charset="0"/>
              </a:rPr>
              <a:t>The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dirty="0" err="1" smtClean="0">
                <a:latin typeface="Arial Black" pitchFamily="34" charset="0"/>
              </a:rPr>
              <a:t>flowers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u="sng" dirty="0" err="1" smtClean="0">
                <a:latin typeface="Arial Black" pitchFamily="34" charset="0"/>
              </a:rPr>
              <a:t>have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dirty="0" err="1" smtClean="0">
                <a:latin typeface="Arial Black" pitchFamily="34" charset="0"/>
              </a:rPr>
              <a:t>eyllow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dirty="0" err="1" smtClean="0">
                <a:latin typeface="Arial Black" pitchFamily="34" charset="0"/>
              </a:rPr>
              <a:t>colour</a:t>
            </a:r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2643174" y="428604"/>
            <a:ext cx="3643338" cy="785817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baseline="0" noProof="0" dirty="0" err="1" smtClean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have</a:t>
            </a:r>
            <a:endParaRPr kumimoji="0" lang="cs-CZ" sz="4400" b="0" i="0" u="none" strike="noStrike" kern="1200" cap="none" spc="0" normalizeH="0" baseline="0" noProof="0" dirty="0">
              <a:ln>
                <a:solidFill>
                  <a:srgbClr val="C00000"/>
                </a:solidFill>
              </a:ln>
              <a:solidFill>
                <a:srgbClr val="0070C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4348" y="1538575"/>
            <a:ext cx="7637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My </a:t>
            </a:r>
            <a:r>
              <a:rPr lang="cs-CZ" sz="2400" dirty="0" err="1" smtClean="0">
                <a:latin typeface="Arial Black" pitchFamily="34" charset="0"/>
              </a:rPr>
              <a:t>brothers</a:t>
            </a:r>
            <a:r>
              <a:rPr lang="cs-CZ" sz="2400" dirty="0" smtClean="0">
                <a:latin typeface="Arial Black" pitchFamily="34" charset="0"/>
              </a:rPr>
              <a:t>  __________ </a:t>
            </a:r>
            <a:r>
              <a:rPr lang="cs-CZ" sz="2400" dirty="0" err="1" smtClean="0">
                <a:latin typeface="Arial Black" pitchFamily="34" charset="0"/>
              </a:rPr>
              <a:t>two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sisters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14347" y="2038641"/>
            <a:ext cx="4286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Cats</a:t>
            </a:r>
            <a:r>
              <a:rPr lang="cs-CZ" sz="2400" dirty="0" smtClean="0">
                <a:latin typeface="Arial Black" pitchFamily="34" charset="0"/>
              </a:rPr>
              <a:t> _________ 5 </a:t>
            </a:r>
            <a:r>
              <a:rPr lang="cs-CZ" sz="2400" dirty="0" err="1" smtClean="0">
                <a:latin typeface="Arial Black" pitchFamily="34" charset="0"/>
              </a:rPr>
              <a:t>kittens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14348" y="3038773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Mr</a:t>
            </a:r>
            <a:r>
              <a:rPr lang="cs-CZ" sz="2400" dirty="0" smtClean="0">
                <a:latin typeface="Arial Black" pitchFamily="34" charset="0"/>
              </a:rPr>
              <a:t>. </a:t>
            </a:r>
            <a:r>
              <a:rPr lang="cs-CZ" sz="2400" dirty="0" err="1" smtClean="0">
                <a:latin typeface="Arial Black" pitchFamily="34" charset="0"/>
              </a:rPr>
              <a:t>and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Mrs</a:t>
            </a:r>
            <a:r>
              <a:rPr lang="cs-CZ" sz="2400" dirty="0" smtClean="0">
                <a:latin typeface="Arial Black" pitchFamily="34" charset="0"/>
              </a:rPr>
              <a:t>. </a:t>
            </a:r>
            <a:r>
              <a:rPr lang="cs-CZ" sz="2400" dirty="0" err="1" smtClean="0">
                <a:latin typeface="Arial Black" pitchFamily="34" charset="0"/>
              </a:rPr>
              <a:t>Black</a:t>
            </a:r>
            <a:r>
              <a:rPr lang="cs-CZ" sz="2400" dirty="0" smtClean="0">
                <a:latin typeface="Arial Black" pitchFamily="34" charset="0"/>
              </a:rPr>
              <a:t>  ___________ a </a:t>
            </a:r>
            <a:r>
              <a:rPr lang="cs-CZ" sz="2400" dirty="0" err="1" smtClean="0">
                <a:latin typeface="Arial Black" pitchFamily="34" charset="0"/>
              </a:rPr>
              <a:t>large</a:t>
            </a:r>
            <a:r>
              <a:rPr lang="cs-CZ" sz="2400" dirty="0" smtClean="0">
                <a:latin typeface="Arial Black" pitchFamily="34" charset="0"/>
              </a:rPr>
              <a:t> house. 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4347" y="2538707"/>
            <a:ext cx="5286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You</a:t>
            </a:r>
            <a:r>
              <a:rPr lang="cs-CZ" sz="2400" dirty="0" smtClean="0">
                <a:latin typeface="Arial Black" pitchFamily="34" charset="0"/>
              </a:rPr>
              <a:t>   ___________  </a:t>
            </a:r>
            <a:r>
              <a:rPr lang="cs-CZ" sz="2400" dirty="0" err="1" smtClean="0">
                <a:latin typeface="Arial Black" pitchFamily="34" charset="0"/>
              </a:rPr>
              <a:t>two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sisters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4347" y="3538839"/>
            <a:ext cx="6072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Eva </a:t>
            </a:r>
            <a:r>
              <a:rPr lang="cs-CZ" sz="2400" dirty="0" err="1" smtClean="0">
                <a:latin typeface="Arial Black" pitchFamily="34" charset="0"/>
              </a:rPr>
              <a:t>and</a:t>
            </a:r>
            <a:r>
              <a:rPr lang="cs-CZ" sz="2400" dirty="0" smtClean="0">
                <a:latin typeface="Arial Black" pitchFamily="34" charset="0"/>
              </a:rPr>
              <a:t> Tom ____________ </a:t>
            </a:r>
            <a:r>
              <a:rPr lang="cs-CZ" sz="2400" dirty="0" err="1" smtClean="0">
                <a:latin typeface="Arial Black" pitchFamily="34" charset="0"/>
              </a:rPr>
              <a:t>two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dogs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5786" y="4538971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The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hens</a:t>
            </a:r>
            <a:r>
              <a:rPr lang="cs-CZ" sz="2400" dirty="0" smtClean="0">
                <a:latin typeface="Arial Black" pitchFamily="34" charset="0"/>
              </a:rPr>
              <a:t>  _________ </a:t>
            </a:r>
            <a:r>
              <a:rPr lang="cs-CZ" sz="2400" dirty="0" err="1" smtClean="0">
                <a:latin typeface="Arial Black" pitchFamily="34" charset="0"/>
              </a:rPr>
              <a:t>yellow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chickens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4348" y="4071942"/>
            <a:ext cx="6702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My </a:t>
            </a:r>
            <a:r>
              <a:rPr lang="cs-CZ" sz="2400" dirty="0" err="1" smtClean="0">
                <a:latin typeface="Arial Black" pitchFamily="34" charset="0"/>
              </a:rPr>
              <a:t>friends</a:t>
            </a:r>
            <a:r>
              <a:rPr lang="cs-CZ" sz="2400" dirty="0" smtClean="0">
                <a:latin typeface="Arial Black" pitchFamily="34" charset="0"/>
              </a:rPr>
              <a:t> _____________ a </a:t>
            </a:r>
            <a:r>
              <a:rPr lang="cs-CZ" sz="2400" dirty="0" err="1" smtClean="0">
                <a:latin typeface="Arial Black" pitchFamily="34" charset="0"/>
              </a:rPr>
              <a:t>big</a:t>
            </a:r>
            <a:r>
              <a:rPr lang="cs-CZ" sz="2400" dirty="0" smtClean="0">
                <a:latin typeface="Arial Black" pitchFamily="34" charset="0"/>
              </a:rPr>
              <a:t> car.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85785" y="5039037"/>
            <a:ext cx="7429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You</a:t>
            </a:r>
            <a:r>
              <a:rPr lang="cs-CZ" sz="2400" dirty="0" smtClean="0">
                <a:latin typeface="Arial Black" pitchFamily="34" charset="0"/>
              </a:rPr>
              <a:t> ___________ </a:t>
            </a:r>
            <a:r>
              <a:rPr lang="cs-CZ" sz="2400" dirty="0" err="1" smtClean="0">
                <a:latin typeface="Arial Black" pitchFamily="34" charset="0"/>
              </a:rPr>
              <a:t>your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grandpa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and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grandma</a:t>
            </a:r>
            <a:r>
              <a:rPr lang="cs-CZ" sz="2400" dirty="0" smtClean="0">
                <a:latin typeface="Arial Black" pitchFamily="34" charset="0"/>
              </a:rPr>
              <a:t>.                  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85785" y="5539103"/>
            <a:ext cx="7215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The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flowers</a:t>
            </a:r>
            <a:r>
              <a:rPr lang="cs-CZ" sz="2400" dirty="0" smtClean="0">
                <a:latin typeface="Arial Black" pitchFamily="34" charset="0"/>
              </a:rPr>
              <a:t>  _____________</a:t>
            </a:r>
            <a:r>
              <a:rPr lang="cs-CZ" sz="2400" dirty="0" err="1" smtClean="0">
                <a:latin typeface="Arial Black" pitchFamily="34" charset="0"/>
              </a:rPr>
              <a:t>eyllow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colour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2643174" y="428604"/>
            <a:ext cx="3643338" cy="785817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has</a:t>
            </a:r>
            <a:endParaRPr kumimoji="0" lang="cs-CZ" sz="4400" b="0" i="0" u="none" strike="noStrike" kern="1200" cap="none" spc="0" normalizeH="0" baseline="0" noProof="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14348" y="1538575"/>
            <a:ext cx="7637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My </a:t>
            </a:r>
            <a:r>
              <a:rPr lang="cs-CZ" sz="2400" dirty="0" err="1" smtClean="0">
                <a:latin typeface="Arial Black" pitchFamily="34" charset="0"/>
              </a:rPr>
              <a:t>brother</a:t>
            </a:r>
            <a:r>
              <a:rPr lang="cs-CZ" sz="2400" dirty="0" smtClean="0">
                <a:latin typeface="Arial Black" pitchFamily="34" charset="0"/>
              </a:rPr>
              <a:t>  __________ </a:t>
            </a:r>
            <a:r>
              <a:rPr lang="cs-CZ" sz="2400" dirty="0" err="1" smtClean="0">
                <a:latin typeface="Arial Black" pitchFamily="34" charset="0"/>
              </a:rPr>
              <a:t>two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sisters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14347" y="2038641"/>
            <a:ext cx="5000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The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cat</a:t>
            </a:r>
            <a:r>
              <a:rPr lang="cs-CZ" sz="2400" dirty="0" smtClean="0">
                <a:latin typeface="Arial Black" pitchFamily="34" charset="0"/>
              </a:rPr>
              <a:t>  _________ 5 </a:t>
            </a:r>
            <a:r>
              <a:rPr lang="cs-CZ" sz="2400" dirty="0" err="1" smtClean="0">
                <a:latin typeface="Arial Black" pitchFamily="34" charset="0"/>
              </a:rPr>
              <a:t>kittens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14348" y="3038773"/>
            <a:ext cx="628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Mrs</a:t>
            </a:r>
            <a:r>
              <a:rPr lang="cs-CZ" sz="2400" dirty="0" smtClean="0">
                <a:latin typeface="Arial Black" pitchFamily="34" charset="0"/>
              </a:rPr>
              <a:t>. </a:t>
            </a:r>
            <a:r>
              <a:rPr lang="cs-CZ" sz="2400" dirty="0" err="1" smtClean="0">
                <a:latin typeface="Arial Black" pitchFamily="34" charset="0"/>
              </a:rPr>
              <a:t>Black</a:t>
            </a:r>
            <a:r>
              <a:rPr lang="cs-CZ" sz="2400" dirty="0" smtClean="0">
                <a:latin typeface="Arial Black" pitchFamily="34" charset="0"/>
              </a:rPr>
              <a:t>  ___________ a  house. 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14347" y="2538707"/>
            <a:ext cx="5286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He   ___________  </a:t>
            </a:r>
            <a:r>
              <a:rPr lang="cs-CZ" sz="2400" dirty="0" err="1" smtClean="0">
                <a:latin typeface="Arial Black" pitchFamily="34" charset="0"/>
              </a:rPr>
              <a:t>two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cars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14347" y="3538839"/>
            <a:ext cx="5429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Eva  ____________ </a:t>
            </a:r>
            <a:r>
              <a:rPr lang="cs-CZ" sz="2400" dirty="0" err="1" smtClean="0">
                <a:latin typeface="Arial Black" pitchFamily="34" charset="0"/>
              </a:rPr>
              <a:t>two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horses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14348" y="4538971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The</a:t>
            </a:r>
            <a:r>
              <a:rPr lang="cs-CZ" sz="2400" dirty="0" smtClean="0">
                <a:latin typeface="Arial Black" pitchFamily="34" charset="0"/>
              </a:rPr>
              <a:t> hen  _________ </a:t>
            </a:r>
            <a:r>
              <a:rPr lang="cs-CZ" sz="2400" dirty="0" err="1" smtClean="0">
                <a:latin typeface="Arial Black" pitchFamily="34" charset="0"/>
              </a:rPr>
              <a:t>yellow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chickens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14348" y="4071942"/>
            <a:ext cx="6702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My </a:t>
            </a:r>
            <a:r>
              <a:rPr lang="cs-CZ" sz="2400" dirty="0" err="1" smtClean="0">
                <a:latin typeface="Arial Black" pitchFamily="34" charset="0"/>
              </a:rPr>
              <a:t>friend</a:t>
            </a:r>
            <a:r>
              <a:rPr lang="cs-CZ" sz="2400" dirty="0" smtClean="0">
                <a:latin typeface="Arial Black" pitchFamily="34" charset="0"/>
              </a:rPr>
              <a:t> _____________ a </a:t>
            </a:r>
            <a:r>
              <a:rPr lang="cs-CZ" sz="2400" dirty="0" err="1" smtClean="0">
                <a:latin typeface="Arial Black" pitchFamily="34" charset="0"/>
              </a:rPr>
              <a:t>big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farm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14348" y="5000636"/>
            <a:ext cx="7215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 Black" pitchFamily="34" charset="0"/>
              </a:rPr>
              <a:t>The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flower</a:t>
            </a:r>
            <a:r>
              <a:rPr lang="cs-CZ" sz="2400" dirty="0" smtClean="0">
                <a:latin typeface="Arial Black" pitchFamily="34" charset="0"/>
              </a:rPr>
              <a:t>  _____________</a:t>
            </a:r>
            <a:r>
              <a:rPr lang="cs-CZ" sz="2400" dirty="0" err="1" smtClean="0">
                <a:latin typeface="Arial Black" pitchFamily="34" charset="0"/>
              </a:rPr>
              <a:t>red</a:t>
            </a:r>
            <a:r>
              <a:rPr lang="cs-CZ" sz="2400" dirty="0" smtClean="0">
                <a:latin typeface="Arial Black" pitchFamily="34" charset="0"/>
              </a:rPr>
              <a:t> </a:t>
            </a:r>
            <a:r>
              <a:rPr lang="cs-CZ" sz="2400" dirty="0" err="1" smtClean="0">
                <a:latin typeface="Arial Black" pitchFamily="34" charset="0"/>
              </a:rPr>
              <a:t>colour</a:t>
            </a:r>
            <a:r>
              <a:rPr lang="cs-CZ" sz="2400" dirty="0" smtClean="0">
                <a:latin typeface="Arial Black" pitchFamily="34" charset="0"/>
              </a:rPr>
              <a:t>.</a:t>
            </a:r>
            <a:endParaRPr lang="cs-CZ" sz="24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14348" y="428604"/>
            <a:ext cx="6858048" cy="135732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</a:t>
            </a:r>
            <a:r>
              <a:rPr kumimoji="0" lang="cs-CZ" sz="4400" b="1" i="0" u="none" strike="noStrike" kern="1200" cap="none" spc="0" normalizeH="0" baseline="0" noProof="0" dirty="0" err="1" smtClean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have</a:t>
            </a:r>
            <a:r>
              <a:rPr kumimoji="0" lang="cs-CZ" sz="4400" b="1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  </a:t>
            </a:r>
            <a:r>
              <a:rPr kumimoji="0" lang="cs-CZ" sz="4400" b="1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–     </a:t>
            </a:r>
            <a:r>
              <a:rPr kumimoji="0" lang="cs-CZ" sz="4400" b="0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has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400" dirty="0" smtClean="0">
                <a:ln>
                  <a:solidFill>
                    <a:srgbClr val="C00000"/>
                  </a:solidFill>
                </a:ln>
                <a:ea typeface="+mj-ea"/>
                <a:cs typeface="+mj-cs"/>
              </a:rPr>
              <a:t>(I, YOU, WE, THEY)               (HE, SHE, IT)</a:t>
            </a:r>
            <a:endParaRPr kumimoji="0" lang="cs-CZ" sz="2400" b="0" i="0" u="none" strike="noStrike" kern="1200" cap="none" spc="0" normalizeH="0" noProof="0" dirty="0" smtClean="0">
              <a:ln>
                <a:solidFill>
                  <a:srgbClr val="C00000"/>
                </a:solidFill>
              </a:ln>
              <a:effectLst/>
              <a:uLnTx/>
              <a:uFillTx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400" b="0" i="0" u="none" strike="noStrike" kern="1200" cap="none" spc="0" normalizeH="0" noProof="0" dirty="0" smtClean="0">
              <a:ln>
                <a:solidFill>
                  <a:srgbClr val="C00000"/>
                </a:solidFill>
              </a:ln>
              <a:solidFill>
                <a:srgbClr val="FF66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400" b="0" i="0" u="none" strike="noStrike" kern="1200" cap="none" spc="0" normalizeH="0" baseline="0" noProof="0" dirty="0">
              <a:ln>
                <a:solidFill>
                  <a:srgbClr val="C00000"/>
                </a:solidFill>
              </a:ln>
              <a:solidFill>
                <a:srgbClr val="FF66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28894" y="3000372"/>
            <a:ext cx="600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/>
              <a:t>They</a:t>
            </a:r>
            <a:r>
              <a:rPr lang="cs-CZ" sz="3600" b="1" dirty="0" smtClean="0"/>
              <a:t>               a </a:t>
            </a:r>
            <a:r>
              <a:rPr lang="cs-CZ" sz="3600" b="1" dirty="0" err="1" smtClean="0"/>
              <a:t>little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cat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28894" y="2214554"/>
            <a:ext cx="5320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I               a </a:t>
            </a:r>
            <a:r>
              <a:rPr lang="cs-CZ" sz="3600" b="1" dirty="0" err="1" smtClean="0"/>
              <a:t>big</a:t>
            </a:r>
            <a:r>
              <a:rPr lang="cs-CZ" sz="3600" b="1" dirty="0" smtClean="0"/>
              <a:t> dog.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00364" y="3714752"/>
            <a:ext cx="5815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He               a </a:t>
            </a:r>
            <a:r>
              <a:rPr lang="cs-CZ" sz="3600" b="1" dirty="0" err="1" smtClean="0"/>
              <a:t>large</a:t>
            </a:r>
            <a:r>
              <a:rPr lang="cs-CZ" sz="3600" b="1" dirty="0" smtClean="0"/>
              <a:t> house.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28926" y="5357826"/>
            <a:ext cx="600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/>
              <a:t>S</a:t>
            </a:r>
            <a:r>
              <a:rPr lang="cs-CZ" sz="3600" b="1" dirty="0" err="1" smtClean="0"/>
              <a:t>he</a:t>
            </a:r>
            <a:r>
              <a:rPr lang="cs-CZ" sz="3600" b="1" dirty="0" smtClean="0"/>
              <a:t>              a </a:t>
            </a:r>
            <a:r>
              <a:rPr lang="cs-CZ" sz="3600" b="1" dirty="0" err="1" smtClean="0"/>
              <a:t>brown</a:t>
            </a:r>
            <a:r>
              <a:rPr lang="cs-CZ" sz="3600" b="1" dirty="0" smtClean="0"/>
              <a:t> hen.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28894" y="4572008"/>
            <a:ext cx="5815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/>
              <a:t>We</a:t>
            </a:r>
            <a:r>
              <a:rPr lang="cs-CZ" sz="3600" b="1" dirty="0" smtClean="0"/>
              <a:t>             a </a:t>
            </a:r>
            <a:r>
              <a:rPr lang="cs-CZ" sz="3600" b="1" dirty="0" err="1" smtClean="0"/>
              <a:t>red</a:t>
            </a:r>
            <a:r>
              <a:rPr lang="cs-CZ" sz="3600" b="1" dirty="0" smtClean="0"/>
              <a:t> car.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214382" y="3786190"/>
            <a:ext cx="11430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has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214382" y="2928934"/>
            <a:ext cx="1143008" cy="46166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tx1"/>
                  </a:solidFill>
                </a:ln>
                <a:latin typeface="Arial Black" pitchFamily="34" charset="0"/>
              </a:rPr>
              <a:t>have</a:t>
            </a:r>
            <a:endParaRPr lang="cs-CZ" sz="2400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214382" y="3786190"/>
            <a:ext cx="11430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has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214382" y="2928934"/>
            <a:ext cx="1143008" cy="46166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tx1"/>
                  </a:solidFill>
                </a:ln>
                <a:latin typeface="Arial Black" pitchFamily="34" charset="0"/>
              </a:rPr>
              <a:t>have</a:t>
            </a:r>
            <a:endParaRPr lang="cs-CZ" sz="2400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214382" y="2928934"/>
            <a:ext cx="1143008" cy="46166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tx1"/>
                  </a:solidFill>
                </a:ln>
                <a:latin typeface="Arial Black" pitchFamily="34" charset="0"/>
              </a:rPr>
              <a:t>have</a:t>
            </a:r>
            <a:endParaRPr lang="cs-CZ" sz="2400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192" y="2571744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4.85549E-6 L 0.23351 -0.086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0" y="-4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02 -0.00254 L 0.32535 0.0263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00" y="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0.00902 L 0.2809 0.019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0" y="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4.85549E-6 L 0.27292 0.249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71676E-6 L 0.28333 0.24116 " pathEditMode="relative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5" grpId="0" animBg="1"/>
      <p:bldP spid="27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14348" y="428604"/>
            <a:ext cx="6858048" cy="135732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</a:t>
            </a:r>
            <a:r>
              <a:rPr kumimoji="0" lang="cs-CZ" sz="4400" b="1" i="0" u="none" strike="noStrike" kern="1200" cap="none" spc="0" normalizeH="0" baseline="0" noProof="0" dirty="0" err="1" smtClean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have</a:t>
            </a:r>
            <a:r>
              <a:rPr kumimoji="0" lang="cs-CZ" sz="4400" b="1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  </a:t>
            </a:r>
            <a:r>
              <a:rPr kumimoji="0" lang="cs-CZ" sz="4400" b="1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–     </a:t>
            </a:r>
            <a:r>
              <a:rPr kumimoji="0" lang="cs-CZ" sz="4400" b="0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has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400" dirty="0" smtClean="0">
                <a:ln>
                  <a:solidFill>
                    <a:srgbClr val="C00000"/>
                  </a:solidFill>
                </a:ln>
                <a:ea typeface="+mj-ea"/>
                <a:cs typeface="+mj-cs"/>
              </a:rPr>
              <a:t>(I, YOU, WE, THEY)               (HE, SHE, IT)</a:t>
            </a:r>
            <a:endParaRPr kumimoji="0" lang="cs-CZ" sz="2400" b="0" i="0" u="none" strike="noStrike" kern="1200" cap="none" spc="0" normalizeH="0" noProof="0" dirty="0" smtClean="0">
              <a:ln>
                <a:solidFill>
                  <a:srgbClr val="C00000"/>
                </a:solidFill>
              </a:ln>
              <a:effectLst/>
              <a:uLnTx/>
              <a:uFillTx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400" b="0" i="0" u="none" strike="noStrike" kern="1200" cap="none" spc="0" normalizeH="0" noProof="0" dirty="0" smtClean="0">
              <a:ln>
                <a:solidFill>
                  <a:srgbClr val="C00000"/>
                </a:solidFill>
              </a:ln>
              <a:solidFill>
                <a:srgbClr val="FF66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400" b="0" i="0" u="none" strike="noStrike" kern="1200" cap="none" spc="0" normalizeH="0" baseline="0" noProof="0" dirty="0">
              <a:ln>
                <a:solidFill>
                  <a:srgbClr val="C00000"/>
                </a:solidFill>
              </a:ln>
              <a:solidFill>
                <a:srgbClr val="FF66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57224" y="2211165"/>
            <a:ext cx="628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My </a:t>
            </a:r>
            <a:r>
              <a:rPr lang="cs-CZ" sz="3600" b="1" dirty="0" err="1" smtClean="0"/>
              <a:t>brother</a:t>
            </a:r>
            <a:r>
              <a:rPr lang="cs-CZ" sz="3600" b="1" dirty="0" smtClean="0"/>
              <a:t>                 </a:t>
            </a:r>
            <a:r>
              <a:rPr lang="cs-CZ" sz="3600" b="1" dirty="0" err="1" smtClean="0"/>
              <a:t>two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sisters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57224" y="2996983"/>
            <a:ext cx="5043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/>
              <a:t>Cat</a:t>
            </a:r>
            <a:r>
              <a:rPr lang="cs-CZ" sz="3600" b="1" dirty="0" smtClean="0"/>
              <a:t>                 5 </a:t>
            </a:r>
            <a:r>
              <a:rPr lang="cs-CZ" sz="3600" b="1" dirty="0" err="1" smtClean="0"/>
              <a:t>kittens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57224" y="5429264"/>
            <a:ext cx="7572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/>
              <a:t>Mrs</a:t>
            </a:r>
            <a:r>
              <a:rPr lang="cs-CZ" sz="3600" b="1" dirty="0" smtClean="0"/>
              <a:t>. </a:t>
            </a:r>
            <a:r>
              <a:rPr lang="cs-CZ" sz="3600" b="1" dirty="0" err="1" smtClean="0"/>
              <a:t>Black</a:t>
            </a:r>
            <a:r>
              <a:rPr lang="cs-CZ" sz="3600" b="1" dirty="0" smtClean="0"/>
              <a:t>                  a </a:t>
            </a:r>
            <a:r>
              <a:rPr lang="cs-CZ" sz="3600" b="1" dirty="0" err="1" smtClean="0"/>
              <a:t>large</a:t>
            </a:r>
            <a:r>
              <a:rPr lang="cs-CZ" sz="3600" b="1" dirty="0" smtClean="0"/>
              <a:t> house. </a:t>
            </a:r>
            <a:endParaRPr lang="cs-CZ" sz="3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57224" y="4572008"/>
            <a:ext cx="7496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/>
              <a:t>You</a:t>
            </a:r>
            <a:r>
              <a:rPr lang="cs-CZ" sz="3600" b="1" dirty="0" smtClean="0"/>
              <a:t>                   </a:t>
            </a:r>
            <a:r>
              <a:rPr lang="cs-CZ" sz="3600" b="1" dirty="0" err="1" smtClean="0"/>
              <a:t>two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sisters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857224" y="3782801"/>
            <a:ext cx="7775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Eva </a:t>
            </a:r>
            <a:r>
              <a:rPr lang="cs-CZ" sz="3600" b="1" dirty="0" err="1" smtClean="0"/>
              <a:t>and</a:t>
            </a:r>
            <a:r>
              <a:rPr lang="cs-CZ" sz="3600" b="1" dirty="0" smtClean="0"/>
              <a:t> Tom                 </a:t>
            </a:r>
            <a:r>
              <a:rPr lang="cs-CZ" sz="3600" b="1" dirty="0" err="1" smtClean="0"/>
              <a:t>two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dogs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857356" y="4568619"/>
            <a:ext cx="143540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err="1" smtClean="0">
                <a:solidFill>
                  <a:srgbClr val="0070C0"/>
                </a:solidFill>
              </a:rPr>
              <a:t>have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714480" y="2928934"/>
            <a:ext cx="135732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has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500430" y="3768684"/>
            <a:ext cx="1357322" cy="66044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err="1" smtClean="0">
                <a:solidFill>
                  <a:srgbClr val="0070C0"/>
                </a:solidFill>
              </a:rPr>
              <a:t>have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357554" y="2214554"/>
            <a:ext cx="138888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has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143240" y="5429264"/>
            <a:ext cx="138888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has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31" grpId="0" animBg="1"/>
      <p:bldP spid="3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2786050" y="357166"/>
            <a:ext cx="3643338" cy="785817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solidFill>
                    <a:srgbClr val="C00000"/>
                  </a:solidFill>
                </a:ln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baseline="0" noProof="0" dirty="0" err="1" smtClean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have</a:t>
            </a:r>
            <a:r>
              <a:rPr kumimoji="0" lang="cs-CZ" sz="4400" b="0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-</a:t>
            </a:r>
            <a:r>
              <a:rPr kumimoji="0" lang="cs-CZ" sz="4400" b="0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solidFill>
                  <a:srgbClr val="FF66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noProof="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has</a:t>
            </a:r>
            <a:endParaRPr kumimoji="0" lang="cs-CZ" sz="4400" b="0" i="0" u="none" strike="noStrike" kern="1200" cap="none" spc="0" normalizeH="0" baseline="0" noProof="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42910" y="2601392"/>
            <a:ext cx="67866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My </a:t>
            </a:r>
            <a:r>
              <a:rPr lang="cs-CZ" sz="3600" b="1" dirty="0" err="1" smtClean="0"/>
              <a:t>parets</a:t>
            </a:r>
            <a:r>
              <a:rPr lang="cs-CZ" sz="3600" b="1" dirty="0" smtClean="0"/>
              <a:t>               a </a:t>
            </a:r>
            <a:r>
              <a:rPr lang="cs-CZ" sz="3600" b="1" dirty="0" err="1" smtClean="0"/>
              <a:t>little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cat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2910" y="1785926"/>
            <a:ext cx="5519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John              a </a:t>
            </a:r>
            <a:r>
              <a:rPr lang="cs-CZ" sz="3600" b="1" dirty="0" err="1" smtClean="0"/>
              <a:t>big</a:t>
            </a:r>
            <a:r>
              <a:rPr lang="cs-CZ" sz="3600" b="1" dirty="0" smtClean="0"/>
              <a:t> dog.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09" y="3387210"/>
            <a:ext cx="64294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/>
              <a:t>Mr</a:t>
            </a:r>
            <a:r>
              <a:rPr lang="cs-CZ" sz="3600" b="1" dirty="0" smtClean="0"/>
              <a:t>. </a:t>
            </a:r>
            <a:r>
              <a:rPr lang="cs-CZ" sz="3600" b="1" dirty="0" err="1" smtClean="0"/>
              <a:t>White</a:t>
            </a:r>
            <a:r>
              <a:rPr lang="cs-CZ" sz="3600" b="1" dirty="0" smtClean="0"/>
              <a:t>               a </a:t>
            </a:r>
            <a:r>
              <a:rPr lang="cs-CZ" sz="3600" b="1" dirty="0" err="1" smtClean="0"/>
              <a:t>large</a:t>
            </a:r>
            <a:r>
              <a:rPr lang="cs-CZ" sz="3600" b="1" dirty="0" smtClean="0"/>
              <a:t> house.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910" y="5030284"/>
            <a:ext cx="561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Linda               a </a:t>
            </a:r>
            <a:r>
              <a:rPr lang="cs-CZ" sz="3600" b="1" dirty="0" err="1" smtClean="0"/>
              <a:t>large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garden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2909" y="4214818"/>
            <a:ext cx="69294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My </a:t>
            </a:r>
            <a:r>
              <a:rPr lang="cs-CZ" sz="3600" b="1" dirty="0" err="1" smtClean="0"/>
              <a:t>friends</a:t>
            </a:r>
            <a:r>
              <a:rPr lang="cs-CZ" sz="3600" b="1" dirty="0" smtClean="0"/>
              <a:t>                a </a:t>
            </a:r>
            <a:r>
              <a:rPr lang="cs-CZ" sz="3600" b="1" dirty="0" err="1" smtClean="0"/>
              <a:t>white</a:t>
            </a:r>
            <a:r>
              <a:rPr lang="cs-CZ" sz="3600" b="1" dirty="0" smtClean="0"/>
              <a:t> plane.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85918" y="1714488"/>
            <a:ext cx="114300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has</a:t>
            </a:r>
            <a:endParaRPr lang="cs-CZ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28794" y="5000636"/>
            <a:ext cx="114300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has</a:t>
            </a:r>
            <a:endParaRPr lang="cs-CZ" sz="3600" b="1" dirty="0">
              <a:ln>
                <a:solidFill>
                  <a:schemeClr val="tx1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000364" y="4143380"/>
            <a:ext cx="1143008" cy="646331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err="1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have</a:t>
            </a:r>
            <a:endParaRPr lang="cs-CZ" sz="3600" b="1" dirty="0">
              <a:ln>
                <a:solidFill>
                  <a:schemeClr val="tx1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857488" y="2500306"/>
            <a:ext cx="1143008" cy="646331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err="1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</a:rPr>
              <a:t>have</a:t>
            </a:r>
            <a:endParaRPr lang="cs-CZ" sz="3600" b="1" dirty="0">
              <a:ln>
                <a:solidFill>
                  <a:schemeClr val="tx1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857488" y="3286124"/>
            <a:ext cx="114300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has</a:t>
            </a:r>
            <a:endParaRPr lang="cs-CZ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4348" y="571480"/>
            <a:ext cx="6858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Vše citováno[2012-03-31].</a:t>
            </a:r>
            <a:endParaRPr lang="cs-CZ" b="1" dirty="0" smtClean="0"/>
          </a:p>
          <a:p>
            <a:r>
              <a:rPr lang="cs-CZ" dirty="0" smtClean="0"/>
              <a:t>SMAJLÍK</a:t>
            </a:r>
          </a:p>
          <a:p>
            <a:r>
              <a:rPr lang="cs-CZ" dirty="0" smtClean="0">
                <a:hlinkClick r:id="rId2"/>
              </a:rPr>
              <a:t>http://officeimg.vo.msecnd.net/en-us/images/MB900440452.jpg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451</Words>
  <Application>Microsoft Office PowerPoint</Application>
  <PresentationFormat>Předvádění na obrazovce (4:3)</PresentationFormat>
  <Paragraphs>88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5963</dc:creator>
  <cp:lastModifiedBy>zak</cp:lastModifiedBy>
  <cp:revision>50</cp:revision>
  <dcterms:created xsi:type="dcterms:W3CDTF">2012-04-07T16:46:16Z</dcterms:created>
  <dcterms:modified xsi:type="dcterms:W3CDTF">2013-04-23T05:23:55Z</dcterms:modified>
</cp:coreProperties>
</file>