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5" autoAdjust="0"/>
    <p:restoredTop sz="94660"/>
  </p:normalViewPr>
  <p:slideViewPr>
    <p:cSldViewPr>
      <p:cViewPr varScale="1">
        <p:scale>
          <a:sx n="69" d="100"/>
          <a:sy n="69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475A19-2607-4631-972F-1C75B99D2F1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CD36C-43EE-4907-9367-73497B7605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tajicisen.cz/fotky1276/fotos/_vyr_54740500.jpg" TargetMode="External"/><Relationship Id="rId3" Type="http://schemas.openxmlformats.org/officeDocument/2006/relationships/hyperlink" Target="http://www.jps.cz/novinky/PanenkaChouChou.JPG" TargetMode="External"/><Relationship Id="rId7" Type="http://schemas.openxmlformats.org/officeDocument/2006/relationships/hyperlink" Target="http://www.czechimage.cz/pictures/09050686-34-hi.jpg" TargetMode="External"/><Relationship Id="rId2" Type="http://schemas.openxmlformats.org/officeDocument/2006/relationships/hyperlink" Target="http://www.prales.cz/images/dino/65936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movhrou.cz/imgshop/big/667_Auto_Buggy.jpg" TargetMode="External"/><Relationship Id="rId5" Type="http://schemas.openxmlformats.org/officeDocument/2006/relationships/hyperlink" Target="http://www.hrackarna.cz/fotky/rybarska-lod-kutr-1003421-44442.jpg" TargetMode="External"/><Relationship Id="rId4" Type="http://schemas.openxmlformats.org/officeDocument/2006/relationships/hyperlink" Target="http://www.houpacikonicek.cz/132-171-large/parnik-oceansky.jpg" TargetMode="External"/><Relationship Id="rId9" Type="http://schemas.openxmlformats.org/officeDocument/2006/relationships/hyperlink" Target="http://www.modelfun.cz/40-320-large/art-tech-cessna-182-rc-letad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512785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4" name="Obdélník 6"/>
          <p:cNvSpPr>
            <a:spLocks noChangeArrowheads="1"/>
          </p:cNvSpPr>
          <p:nvPr/>
        </p:nvSpPr>
        <p:spPr bwMode="auto">
          <a:xfrm>
            <a:off x="500006" y="3786190"/>
            <a:ext cx="81439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200" dirty="0" smtClean="0"/>
              <a:t>VY_32_INOVACE_11_ANGLICKÝ JAZYK – PŘIVLASTŇOVACÍ ZÁJMENA MY,YOUR</a:t>
            </a:r>
          </a:p>
          <a:p>
            <a:endParaRPr lang="cs-CZ" sz="2200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428596" y="4641187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Přivlastňovací zájmena my, </a:t>
            </a:r>
            <a:r>
              <a:rPr lang="cs-CZ" sz="2200" dirty="0" err="1" smtClean="0"/>
              <a:t>your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212691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57223" y="428625"/>
            <a:ext cx="7801001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28596" y="1071546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142984"/>
            <a:ext cx="85725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28596" y="1071546"/>
            <a:ext cx="8229600" cy="5240337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 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</a:t>
            </a:r>
          </a:p>
          <a:p>
            <a:pPr marL="457200" indent="-457200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r>
              <a:rPr lang="cs-CZ" sz="2200" dirty="0" smtClean="0"/>
              <a:t>Žáci si nejprve seznámí s přivlastňovacím zájmenem </a:t>
            </a:r>
            <a:r>
              <a:rPr lang="cs-CZ" sz="2200" b="1" dirty="0" smtClean="0"/>
              <a:t>my</a:t>
            </a:r>
            <a:r>
              <a:rPr lang="cs-CZ" sz="2200" dirty="0" smtClean="0"/>
              <a:t> a procvičují ho ve slovních spojeních.</a:t>
            </a:r>
          </a:p>
          <a:p>
            <a:pPr marL="457200" indent="-457200">
              <a:defRPr/>
            </a:pPr>
            <a:r>
              <a:rPr lang="cs-CZ" sz="2200" dirty="0" smtClean="0"/>
              <a:t>Žáci si nejprve seznámí s přivlastňovacím zájmenem </a:t>
            </a:r>
            <a:r>
              <a:rPr lang="cs-CZ" sz="2200" b="1" dirty="0" err="1" smtClean="0"/>
              <a:t>your</a:t>
            </a:r>
            <a:r>
              <a:rPr lang="cs-CZ" sz="2200" dirty="0" smtClean="0"/>
              <a:t> a procvičují ho ve slovních spojeních.</a:t>
            </a:r>
          </a:p>
          <a:p>
            <a:pPr marL="457200" indent="-457200">
              <a:defRPr/>
            </a:pPr>
            <a:r>
              <a:rPr lang="cs-CZ" sz="2200" dirty="0" smtClean="0"/>
              <a:t>Žáci vytvářejí dvojice slovních spojení – v anglickém a českém jazyce.</a:t>
            </a:r>
          </a:p>
          <a:p>
            <a:pPr marL="457200" indent="-457200">
              <a:defRPr/>
            </a:pPr>
            <a:r>
              <a:rPr lang="cs-CZ" sz="2200" dirty="0" smtClean="0"/>
              <a:t>Žáci využívají přídavných jmen my – </a:t>
            </a:r>
            <a:r>
              <a:rPr lang="cs-CZ" sz="2200" dirty="0" err="1" smtClean="0"/>
              <a:t>your</a:t>
            </a:r>
            <a:r>
              <a:rPr lang="cs-CZ" sz="2200" dirty="0" smtClean="0"/>
              <a:t> ve větách.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143240" y="785794"/>
            <a:ext cx="2000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[</a:t>
            </a:r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Arial Black" pitchFamily="34" charset="0"/>
              </a:rPr>
              <a:t>maj</a:t>
            </a:r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]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500664" y="785794"/>
            <a:ext cx="36433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ů</a:t>
            </a:r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j, </a:t>
            </a:r>
            <a:r>
              <a:rPr lang="en-US" sz="4000" b="1" dirty="0" err="1">
                <a:solidFill>
                  <a:srgbClr val="FF0000"/>
                </a:solidFill>
                <a:latin typeface="Arial Black" pitchFamily="34" charset="0"/>
              </a:rPr>
              <a:t>moje</a:t>
            </a:r>
            <a:endParaRPr lang="cs-CZ" sz="40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14414" y="844536"/>
            <a:ext cx="16430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my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2910" y="3487742"/>
            <a:ext cx="1785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my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00430" y="1857364"/>
            <a:ext cx="192882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ball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doll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car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teddy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ship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plane</a:t>
            </a:r>
            <a:endParaRPr lang="cs-CZ" sz="32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1928794" y="2285992"/>
            <a:ext cx="1500198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1928794" y="2928934"/>
            <a:ext cx="1500198" cy="78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1928794" y="3571876"/>
            <a:ext cx="1500198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928794" y="3786190"/>
            <a:ext cx="157163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928794" y="3857628"/>
            <a:ext cx="1571636" cy="1071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1821637" y="3964785"/>
            <a:ext cx="1785950" cy="1571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357818" y="1857364"/>
            <a:ext cx="292895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můj míč</a:t>
            </a:r>
          </a:p>
          <a:p>
            <a:endParaRPr lang="cs-CZ" sz="1400" dirty="0" smtClean="0"/>
          </a:p>
          <a:p>
            <a:r>
              <a:rPr lang="cs-CZ" sz="3200" dirty="0" smtClean="0"/>
              <a:t>moje panenka</a:t>
            </a:r>
          </a:p>
          <a:p>
            <a:endParaRPr lang="cs-CZ" sz="1400" dirty="0" smtClean="0"/>
          </a:p>
          <a:p>
            <a:r>
              <a:rPr lang="cs-CZ" sz="3200" dirty="0" smtClean="0"/>
              <a:t>moje auto</a:t>
            </a:r>
          </a:p>
          <a:p>
            <a:endParaRPr lang="cs-CZ" sz="1400" dirty="0" smtClean="0"/>
          </a:p>
          <a:p>
            <a:r>
              <a:rPr lang="cs-CZ" sz="3200" dirty="0" smtClean="0"/>
              <a:t>můj medvídek</a:t>
            </a:r>
          </a:p>
          <a:p>
            <a:endParaRPr lang="cs-CZ" sz="1400" dirty="0" smtClean="0"/>
          </a:p>
          <a:p>
            <a:r>
              <a:rPr lang="cs-CZ" sz="3200" dirty="0" smtClean="0"/>
              <a:t>můj parník</a:t>
            </a:r>
          </a:p>
          <a:p>
            <a:endParaRPr lang="cs-CZ" sz="1400" dirty="0" smtClean="0"/>
          </a:p>
          <a:p>
            <a:r>
              <a:rPr lang="cs-CZ" sz="3200" dirty="0" smtClean="0"/>
              <a:t>moje letadlo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857875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plane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57875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ship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929313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boat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57875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doll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715000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ball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643563" y="5429250"/>
            <a:ext cx="200025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teddy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857875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car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786438" y="5429250"/>
            <a:ext cx="171450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my horse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1285875"/>
            <a:ext cx="1366837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857250"/>
            <a:ext cx="1328737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50" y="1285875"/>
            <a:ext cx="1643063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10313" y="1285875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86063" y="3500438"/>
            <a:ext cx="1214437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6350" y="3071813"/>
            <a:ext cx="2020888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38" y="3071813"/>
            <a:ext cx="1785937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1" name="TextovéPole 33"/>
          <p:cNvSpPr txBox="1">
            <a:spLocks noChangeArrowheads="1"/>
          </p:cNvSpPr>
          <p:nvPr/>
        </p:nvSpPr>
        <p:spPr bwMode="auto">
          <a:xfrm>
            <a:off x="4929190" y="357166"/>
            <a:ext cx="307183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latin typeface="Arial Black" pitchFamily="34" charset="0"/>
              </a:rPr>
              <a:t>My </a:t>
            </a:r>
            <a:r>
              <a:rPr lang="cs-CZ" sz="4800" b="1" dirty="0" err="1">
                <a:solidFill>
                  <a:srgbClr val="FF0000"/>
                </a:solidFill>
                <a:latin typeface="Arial Black" pitchFamily="34" charset="0"/>
              </a:rPr>
              <a:t>toys</a:t>
            </a:r>
            <a:endParaRPr lang="cs-CZ" sz="4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402" name="TextovéPole 34"/>
          <p:cNvSpPr txBox="1">
            <a:spLocks noChangeArrowheads="1"/>
          </p:cNvSpPr>
          <p:nvPr/>
        </p:nvSpPr>
        <p:spPr bwMode="auto">
          <a:xfrm>
            <a:off x="642938" y="5500688"/>
            <a:ext cx="3500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I have a              . 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2428875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plane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2357438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ship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2428875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boat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2357438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 doll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357438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ball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2357438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teddy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357438" y="5429250"/>
            <a:ext cx="1357312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car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2428875" y="5429250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horse</a:t>
            </a:r>
          </a:p>
        </p:txBody>
      </p:sp>
      <p:sp>
        <p:nvSpPr>
          <p:cNvPr id="16411" name="TextovéPole 45"/>
          <p:cNvSpPr txBox="1">
            <a:spLocks noChangeArrowheads="1"/>
          </p:cNvSpPr>
          <p:nvPr/>
        </p:nvSpPr>
        <p:spPr bwMode="auto">
          <a:xfrm>
            <a:off x="4143375" y="5500688"/>
            <a:ext cx="4143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 err="1">
                <a:latin typeface="Arial Black" pitchFamily="34" charset="0"/>
              </a:rPr>
              <a:t>This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>
                <a:latin typeface="Arial Black" pitchFamily="34" charset="0"/>
              </a:rPr>
              <a:t>is</a:t>
            </a:r>
            <a:r>
              <a:rPr lang="cs-CZ" sz="2800" dirty="0">
                <a:latin typeface="Arial Black" pitchFamily="34" charset="0"/>
              </a:rPr>
              <a:t>                    .  </a:t>
            </a: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29125" y="3214688"/>
            <a:ext cx="1571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4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0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143240" y="785794"/>
            <a:ext cx="2000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FF00"/>
                </a:solidFill>
                <a:latin typeface="Arial Black" pitchFamily="34" charset="0"/>
              </a:rPr>
              <a:t>[</a:t>
            </a:r>
            <a:r>
              <a:rPr lang="cs-CZ" sz="40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  <a:latin typeface="Arial Black" pitchFamily="34" charset="0"/>
              </a:rPr>
              <a:t>jor</a:t>
            </a:r>
            <a:r>
              <a:rPr lang="cs-CZ" sz="4000" b="1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US" sz="4000" b="1" dirty="0">
                <a:solidFill>
                  <a:srgbClr val="FFFF00"/>
                </a:solidFill>
                <a:latin typeface="Arial Black" pitchFamily="34" charset="0"/>
              </a:rPr>
              <a:t>]</a:t>
            </a:r>
            <a:endParaRPr lang="cs-CZ" sz="4000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500664" y="785794"/>
            <a:ext cx="328617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  <a:latin typeface="Arial Black" pitchFamily="34" charset="0"/>
              </a:rPr>
              <a:t>tvů</a:t>
            </a:r>
            <a:r>
              <a:rPr lang="en-US" sz="4000" b="1" dirty="0">
                <a:solidFill>
                  <a:srgbClr val="FFFF00"/>
                </a:solidFill>
                <a:latin typeface="Arial Black" pitchFamily="34" charset="0"/>
              </a:rPr>
              <a:t>j, </a:t>
            </a:r>
            <a:r>
              <a:rPr lang="cs-CZ" sz="4000" b="1" dirty="0" err="1" smtClean="0">
                <a:solidFill>
                  <a:srgbClr val="FFFF00"/>
                </a:solidFill>
                <a:latin typeface="Arial Black" pitchFamily="34" charset="0"/>
              </a:rPr>
              <a:t>tv</a:t>
            </a:r>
            <a:r>
              <a:rPr lang="en-US" sz="4000" b="1" dirty="0" err="1" smtClean="0">
                <a:solidFill>
                  <a:srgbClr val="FFFF00"/>
                </a:solidFill>
                <a:latin typeface="Arial Black" pitchFamily="34" charset="0"/>
              </a:rPr>
              <a:t>oje</a:t>
            </a:r>
            <a:endParaRPr lang="cs-CZ" sz="4000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14414" y="844536"/>
            <a:ext cx="16430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FF00"/>
                </a:solidFill>
                <a:latin typeface="Arial Black" pitchFamily="34" charset="0"/>
              </a:rPr>
              <a:t>your</a:t>
            </a:r>
            <a:endParaRPr lang="cs-CZ" sz="40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1472" y="3487742"/>
            <a:ext cx="1571636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  <a:latin typeface="Arial Black" pitchFamily="34" charset="0"/>
              </a:rPr>
              <a:t>your</a:t>
            </a:r>
            <a:endParaRPr lang="cs-CZ" sz="32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00430" y="1857364"/>
            <a:ext cx="192882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ball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doll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car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teddy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ship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plane</a:t>
            </a:r>
            <a:endParaRPr lang="cs-CZ" sz="32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1928794" y="2285992"/>
            <a:ext cx="1500198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1928794" y="2928934"/>
            <a:ext cx="1500198" cy="78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1928794" y="3571876"/>
            <a:ext cx="1500198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928794" y="3786190"/>
            <a:ext cx="157163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928794" y="3857628"/>
            <a:ext cx="1571636" cy="1071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1821637" y="3964785"/>
            <a:ext cx="1785950" cy="1571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357818" y="1857364"/>
            <a:ext cx="292895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tvůj míč</a:t>
            </a:r>
          </a:p>
          <a:p>
            <a:endParaRPr lang="cs-CZ" sz="1400" dirty="0" smtClean="0"/>
          </a:p>
          <a:p>
            <a:r>
              <a:rPr lang="cs-CZ" sz="3200" dirty="0" smtClean="0"/>
              <a:t>tvoje panenka</a:t>
            </a:r>
          </a:p>
          <a:p>
            <a:endParaRPr lang="cs-CZ" sz="1400" dirty="0" smtClean="0"/>
          </a:p>
          <a:p>
            <a:r>
              <a:rPr lang="cs-CZ" sz="3200" dirty="0" smtClean="0"/>
              <a:t>tvoje auto</a:t>
            </a:r>
          </a:p>
          <a:p>
            <a:endParaRPr lang="cs-CZ" sz="1400" dirty="0" smtClean="0"/>
          </a:p>
          <a:p>
            <a:r>
              <a:rPr lang="cs-CZ" sz="3200" dirty="0" smtClean="0"/>
              <a:t>tvůj medvídek</a:t>
            </a:r>
          </a:p>
          <a:p>
            <a:endParaRPr lang="cs-CZ" sz="1400" dirty="0" smtClean="0"/>
          </a:p>
          <a:p>
            <a:r>
              <a:rPr lang="cs-CZ" sz="3200" dirty="0" smtClean="0"/>
              <a:t>tvůj parník</a:t>
            </a:r>
          </a:p>
          <a:p>
            <a:endParaRPr lang="cs-CZ" sz="1400" dirty="0" smtClean="0"/>
          </a:p>
          <a:p>
            <a:r>
              <a:rPr lang="cs-CZ" sz="3200" dirty="0" smtClean="0"/>
              <a:t>tvoje letadlo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929313" y="5691207"/>
            <a:ext cx="1928812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plane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000750" y="5691207"/>
            <a:ext cx="1928813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ship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57875" y="5691207"/>
            <a:ext cx="214312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boat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72188" y="5691207"/>
            <a:ext cx="1785937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doll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000750" y="5691207"/>
            <a:ext cx="1928813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ball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000750" y="5691207"/>
            <a:ext cx="2000250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teddy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929313" y="5691207"/>
            <a:ext cx="2071687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car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929313" y="5691207"/>
            <a:ext cx="2071687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your horse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1547832"/>
            <a:ext cx="1366837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1119207"/>
            <a:ext cx="1328737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50" y="1547832"/>
            <a:ext cx="1643063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10313" y="1547832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86063" y="3762395"/>
            <a:ext cx="1214437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6350" y="3333770"/>
            <a:ext cx="2020888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38" y="3333770"/>
            <a:ext cx="1785937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3" name="TextovéPole 33"/>
          <p:cNvSpPr txBox="1">
            <a:spLocks noChangeArrowheads="1"/>
          </p:cNvSpPr>
          <p:nvPr/>
        </p:nvSpPr>
        <p:spPr bwMode="auto">
          <a:xfrm>
            <a:off x="4786313" y="428625"/>
            <a:ext cx="3786215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400" b="1" dirty="0" err="1">
                <a:solidFill>
                  <a:srgbClr val="FFFF00"/>
                </a:solidFill>
                <a:latin typeface="Arial Black" pitchFamily="34" charset="0"/>
              </a:rPr>
              <a:t>Your</a:t>
            </a:r>
            <a:r>
              <a:rPr lang="cs-CZ" sz="28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4400" b="1" dirty="0" err="1">
                <a:solidFill>
                  <a:srgbClr val="FFFF00"/>
                </a:solidFill>
                <a:latin typeface="Arial Black" pitchFamily="34" charset="0"/>
              </a:rPr>
              <a:t>toys</a:t>
            </a:r>
            <a:endParaRPr lang="cs-CZ" sz="44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9474" name="TextovéPole 34"/>
          <p:cNvSpPr txBox="1">
            <a:spLocks noChangeArrowheads="1"/>
          </p:cNvSpPr>
          <p:nvPr/>
        </p:nvSpPr>
        <p:spPr bwMode="auto">
          <a:xfrm>
            <a:off x="428625" y="5762645"/>
            <a:ext cx="3857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You have a            . 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2714625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plane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2643188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ship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2714625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boat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2643188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 doll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714625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ball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2643188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teddy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643188" y="5691207"/>
            <a:ext cx="1357312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car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2714625" y="5691207"/>
            <a:ext cx="1285875" cy="5238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horse</a:t>
            </a:r>
          </a:p>
        </p:txBody>
      </p:sp>
      <p:sp>
        <p:nvSpPr>
          <p:cNvPr id="19483" name="TextovéPole 45"/>
          <p:cNvSpPr txBox="1">
            <a:spLocks noChangeArrowheads="1"/>
          </p:cNvSpPr>
          <p:nvPr/>
        </p:nvSpPr>
        <p:spPr bwMode="auto">
          <a:xfrm>
            <a:off x="4286250" y="5762645"/>
            <a:ext cx="4286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This is                      .  </a:t>
            </a: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29125" y="3476645"/>
            <a:ext cx="1571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4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0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643174" y="15001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moje </a:t>
            </a:r>
            <a:r>
              <a:rPr lang="cs-CZ" sz="3200" b="1" dirty="0" smtClean="0">
                <a:latin typeface="Calibri" pitchFamily="34" charset="0"/>
              </a:rPr>
              <a:t>auto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643174" y="20716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tvoje </a:t>
            </a:r>
            <a:r>
              <a:rPr lang="cs-CZ" sz="3200" b="1" dirty="0" smtClean="0">
                <a:latin typeface="Calibri" pitchFamily="34" charset="0"/>
              </a:rPr>
              <a:t>auto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714612" y="31167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můj koník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714612" y="3701481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tvůj </a:t>
            </a:r>
            <a:r>
              <a:rPr lang="cs-CZ" sz="3200" b="1" dirty="0" smtClean="0">
                <a:latin typeface="Calibri" pitchFamily="34" charset="0"/>
              </a:rPr>
              <a:t>koník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86050" y="357166"/>
            <a:ext cx="4000528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99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MY  -  YOUR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6000740" y="15001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my car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000740" y="20716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your</a:t>
            </a:r>
            <a:r>
              <a:rPr lang="cs-CZ" sz="3200" b="1" dirty="0" smtClean="0">
                <a:latin typeface="Calibri" pitchFamily="34" charset="0"/>
              </a:rPr>
              <a:t> car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072178" y="31167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my </a:t>
            </a:r>
            <a:r>
              <a:rPr lang="cs-CZ" sz="3200" b="1" dirty="0" err="1" smtClean="0">
                <a:latin typeface="Calibri" pitchFamily="34" charset="0"/>
              </a:rPr>
              <a:t>horse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072178" y="36882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your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horse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37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6247" y="1214422"/>
            <a:ext cx="1800225" cy="1285875"/>
          </a:xfrm>
          <a:prstGeom prst="rect">
            <a:avLst/>
          </a:prstGeom>
          <a:ln w="38100" cap="sq">
            <a:solidFill>
              <a:srgbClr val="FF33CC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8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6247" y="2857496"/>
            <a:ext cx="1852613" cy="1571625"/>
          </a:xfrm>
          <a:prstGeom prst="rect">
            <a:avLst/>
          </a:prstGeom>
          <a:ln w="38100" cap="sq">
            <a:solidFill>
              <a:srgbClr val="FF33CC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9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9123" y="4643446"/>
            <a:ext cx="1643074" cy="1643074"/>
          </a:xfrm>
          <a:prstGeom prst="rect">
            <a:avLst/>
          </a:prstGeom>
          <a:ln w="38100" cap="sq">
            <a:solidFill>
              <a:srgbClr val="FF33CC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357422" y="48444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moje letadlo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357422" y="54159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tvoje letadlo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5714988" y="48444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my plane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5714988" y="54159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your</a:t>
            </a:r>
            <a:r>
              <a:rPr lang="cs-CZ" sz="3200" b="1" dirty="0" smtClean="0">
                <a:latin typeface="Calibri" pitchFamily="34" charset="0"/>
              </a:rPr>
              <a:t> plane</a:t>
            </a:r>
            <a:endParaRPr lang="cs-CZ" sz="32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27" grpId="0"/>
      <p:bldP spid="28" grpId="0"/>
      <p:bldP spid="29" grpId="0"/>
      <p:bldP spid="30" grpId="0"/>
      <p:bldP spid="31" grpId="0"/>
      <p:bldP spid="33" grpId="0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57224" y="2299247"/>
            <a:ext cx="32861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můj medvídek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57224" y="3013631"/>
            <a:ext cx="32861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tvoje panenka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62" y="3772919"/>
            <a:ext cx="32861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moje auto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57224" y="4487299"/>
            <a:ext cx="32861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tvůj míč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28642" y="5201679"/>
            <a:ext cx="32861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moje panenka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786050" y="863726"/>
            <a:ext cx="36433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99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MY  -  YOUR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000645" y="2285992"/>
            <a:ext cx="242887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MY TEDDY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00645" y="3000372"/>
            <a:ext cx="242887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YOUR DOLL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000645" y="3759656"/>
            <a:ext cx="242887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MY CAR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000645" y="4474032"/>
            <a:ext cx="242887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YOUR BALL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000645" y="5201679"/>
            <a:ext cx="242887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MY DOLL</a:t>
            </a:r>
          </a:p>
        </p:txBody>
      </p:sp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85728"/>
            <a:ext cx="1643074" cy="1889248"/>
          </a:xfrm>
          <a:prstGeom prst="rect">
            <a:avLst/>
          </a:prstGeom>
          <a:ln w="38100" cap="sq">
            <a:solidFill>
              <a:srgbClr val="FF33CC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285728"/>
            <a:ext cx="1328738" cy="2003425"/>
          </a:xfrm>
          <a:prstGeom prst="rect">
            <a:avLst/>
          </a:prstGeom>
          <a:ln w="38100" cap="sq">
            <a:solidFill>
              <a:srgbClr val="FF33CC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22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71563" y="1285875"/>
            <a:ext cx="34289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tvůj medvídek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71563" y="2214565"/>
            <a:ext cx="34289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tvoje panenka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1563" y="3211304"/>
            <a:ext cx="34289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moje auto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71563" y="4139994"/>
            <a:ext cx="34289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můj míč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071563" y="5068684"/>
            <a:ext cx="34289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tvůj koník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357813" y="1285875"/>
            <a:ext cx="29247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my car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357818" y="2214554"/>
            <a:ext cx="29247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my </a:t>
            </a:r>
            <a:r>
              <a:rPr lang="cs-CZ" sz="3600" b="1" dirty="0" err="1">
                <a:latin typeface="Calibri" pitchFamily="34" charset="0"/>
              </a:rPr>
              <a:t>ball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357818" y="3211297"/>
            <a:ext cx="29247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>
                <a:latin typeface="Calibri" pitchFamily="34" charset="0"/>
              </a:rPr>
              <a:t>your</a:t>
            </a:r>
            <a:r>
              <a:rPr lang="cs-CZ" sz="3600" b="1" dirty="0">
                <a:latin typeface="Calibri" pitchFamily="34" charset="0"/>
              </a:rPr>
              <a:t> </a:t>
            </a:r>
            <a:r>
              <a:rPr lang="cs-CZ" sz="3600" b="1" dirty="0" err="1">
                <a:latin typeface="Calibri" pitchFamily="34" charset="0"/>
              </a:rPr>
              <a:t>doll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357818" y="4139991"/>
            <a:ext cx="29247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>
                <a:latin typeface="Calibri" pitchFamily="34" charset="0"/>
              </a:rPr>
              <a:t>your</a:t>
            </a:r>
            <a:r>
              <a:rPr lang="cs-CZ" sz="3600" b="1" dirty="0">
                <a:latin typeface="Calibri" pitchFamily="34" charset="0"/>
              </a:rPr>
              <a:t> </a:t>
            </a:r>
            <a:r>
              <a:rPr lang="cs-CZ" sz="3600" b="1" dirty="0" err="1">
                <a:latin typeface="Calibri" pitchFamily="34" charset="0"/>
              </a:rPr>
              <a:t>horse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357818" y="5140123"/>
            <a:ext cx="29247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>
                <a:latin typeface="Calibri" pitchFamily="34" charset="0"/>
              </a:rPr>
              <a:t>your</a:t>
            </a:r>
            <a:r>
              <a:rPr lang="cs-CZ" sz="3600" b="1" dirty="0">
                <a:latin typeface="Calibri" pitchFamily="34" charset="0"/>
              </a:rPr>
              <a:t> </a:t>
            </a:r>
            <a:r>
              <a:rPr lang="cs-CZ" sz="3600" b="1" dirty="0" err="1">
                <a:latin typeface="Calibri" pitchFamily="34" charset="0"/>
              </a:rPr>
              <a:t>teddy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0501" name="TextovéPole 24"/>
          <p:cNvSpPr txBox="1">
            <a:spLocks noChangeArrowheads="1"/>
          </p:cNvSpPr>
          <p:nvPr/>
        </p:nvSpPr>
        <p:spPr bwMode="auto">
          <a:xfrm>
            <a:off x="2857500" y="500063"/>
            <a:ext cx="3286125" cy="646112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  <a:latin typeface="Calibri" pitchFamily="34" charset="0"/>
              </a:rPr>
              <a:t>MY  -  YOUR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FF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FF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66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66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62" y="1643050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moje míče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28687" y="2571739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tvoje loďka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071539" y="4429132"/>
            <a:ext cx="350046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moje letadlo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31248" y="3500438"/>
            <a:ext cx="374075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moje koně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28662" y="5357826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tvůj parník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214942" y="2571744"/>
            <a:ext cx="321471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my </a:t>
            </a:r>
            <a:r>
              <a:rPr lang="cs-CZ" sz="3600" b="1" dirty="0" err="1" smtClean="0">
                <a:latin typeface="Calibri" pitchFamily="34" charset="0"/>
              </a:rPr>
              <a:t>balls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072066" y="3500438"/>
            <a:ext cx="34290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my plane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429256" y="5357826"/>
            <a:ext cx="292895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Calibri" pitchFamily="34" charset="0"/>
              </a:rPr>
              <a:t>my </a:t>
            </a:r>
            <a:r>
              <a:rPr lang="cs-CZ" sz="3600" b="1" dirty="0" err="1" smtClean="0">
                <a:latin typeface="Calibri" pitchFamily="34" charset="0"/>
              </a:rPr>
              <a:t>horses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214917" y="1714489"/>
            <a:ext cx="321471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>
                <a:latin typeface="Calibri" pitchFamily="34" charset="0"/>
              </a:rPr>
              <a:t>your</a:t>
            </a:r>
            <a:r>
              <a:rPr lang="cs-CZ" sz="3600" b="1" dirty="0">
                <a:latin typeface="Calibri" pitchFamily="34" charset="0"/>
              </a:rPr>
              <a:t> </a:t>
            </a:r>
            <a:r>
              <a:rPr lang="cs-CZ" sz="3600" b="1" dirty="0" err="1" smtClean="0">
                <a:latin typeface="Calibri" pitchFamily="34" charset="0"/>
              </a:rPr>
              <a:t>ship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357818" y="4429132"/>
            <a:ext cx="310755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>
                <a:latin typeface="Calibri" pitchFamily="34" charset="0"/>
              </a:rPr>
              <a:t>your</a:t>
            </a:r>
            <a:r>
              <a:rPr lang="cs-CZ" sz="3600" b="1" dirty="0">
                <a:latin typeface="Calibri" pitchFamily="34" charset="0"/>
              </a:rPr>
              <a:t> </a:t>
            </a:r>
            <a:r>
              <a:rPr lang="cs-CZ" sz="3600" b="1" dirty="0" err="1">
                <a:latin typeface="Calibri" pitchFamily="34" charset="0"/>
              </a:rPr>
              <a:t>boat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20501" name="TextovéPole 24"/>
          <p:cNvSpPr txBox="1">
            <a:spLocks noChangeArrowheads="1"/>
          </p:cNvSpPr>
          <p:nvPr/>
        </p:nvSpPr>
        <p:spPr bwMode="auto">
          <a:xfrm>
            <a:off x="2857500" y="500063"/>
            <a:ext cx="3286125" cy="769441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 dirty="0">
                <a:solidFill>
                  <a:schemeClr val="bg1"/>
                </a:solidFill>
                <a:latin typeface="Calibri" pitchFamily="34" charset="0"/>
              </a:rPr>
              <a:t>MY  -  YOUR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16B9A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16B9A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24" y="1785926"/>
            <a:ext cx="4857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latin typeface="Calibri" pitchFamily="34" charset="0"/>
              </a:rPr>
              <a:t>I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err="1">
                <a:latin typeface="Calibri" pitchFamily="34" charset="0"/>
              </a:rPr>
              <a:t>have</a:t>
            </a:r>
            <a:r>
              <a:rPr lang="cs-CZ" sz="3200" dirty="0">
                <a:latin typeface="Calibri" pitchFamily="34" charset="0"/>
              </a:rPr>
              <a:t> a dog. </a:t>
            </a:r>
            <a:r>
              <a:rPr lang="cs-CZ" sz="3200" dirty="0" err="1">
                <a:latin typeface="Calibri" pitchFamily="34" charset="0"/>
              </a:rPr>
              <a:t>This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err="1">
                <a:latin typeface="Calibri" pitchFamily="34" charset="0"/>
              </a:rPr>
              <a:t>is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my</a:t>
            </a:r>
            <a:r>
              <a:rPr lang="cs-CZ" sz="3200" dirty="0">
                <a:latin typeface="Calibri" pitchFamily="34" charset="0"/>
              </a:rPr>
              <a:t> dog.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2910" y="3357562"/>
            <a:ext cx="5286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I</a:t>
            </a:r>
            <a:r>
              <a:rPr lang="cs-CZ" sz="3200">
                <a:latin typeface="Calibri" pitchFamily="34" charset="0"/>
              </a:rPr>
              <a:t> have a hen. This is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my</a:t>
            </a:r>
            <a:r>
              <a:rPr lang="cs-CZ" sz="3200">
                <a:latin typeface="Calibri" pitchFamily="34" charset="0"/>
              </a:rPr>
              <a:t> hen.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2910" y="5000636"/>
            <a:ext cx="5715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I</a:t>
            </a:r>
            <a:r>
              <a:rPr lang="cs-CZ" sz="3200">
                <a:latin typeface="Calibri" pitchFamily="34" charset="0"/>
              </a:rPr>
              <a:t> have a plane. This is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my</a:t>
            </a:r>
            <a:r>
              <a:rPr lang="cs-CZ" sz="3200">
                <a:latin typeface="Calibri" pitchFamily="34" charset="0"/>
              </a:rPr>
              <a:t> plane.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500161" y="2357426"/>
            <a:ext cx="52149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Já </a:t>
            </a:r>
            <a:r>
              <a:rPr lang="cs-CZ" sz="3200">
                <a:latin typeface="Calibri" pitchFamily="34" charset="0"/>
              </a:rPr>
              <a:t>mám psa. Toto je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můj</a:t>
            </a:r>
            <a:r>
              <a:rPr lang="cs-CZ" sz="3200">
                <a:latin typeface="Calibri" pitchFamily="34" charset="0"/>
              </a:rPr>
              <a:t> pes.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357285" y="3929062"/>
            <a:ext cx="6286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Já </a:t>
            </a:r>
            <a:r>
              <a:rPr lang="cs-CZ" sz="3200">
                <a:latin typeface="Calibri" pitchFamily="34" charset="0"/>
              </a:rPr>
              <a:t>mám slepici. Toto je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moje</a:t>
            </a:r>
            <a:r>
              <a:rPr lang="cs-CZ" sz="3200">
                <a:latin typeface="Calibri" pitchFamily="34" charset="0"/>
              </a:rPr>
              <a:t> slepice.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28722" y="5572136"/>
            <a:ext cx="7000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Já </a:t>
            </a:r>
            <a:r>
              <a:rPr lang="cs-CZ" sz="3200">
                <a:latin typeface="Calibri" pitchFamily="34" charset="0"/>
              </a:rPr>
              <a:t>mám letadlo. Toto je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moje</a:t>
            </a:r>
            <a:r>
              <a:rPr lang="cs-CZ" sz="3200">
                <a:latin typeface="Calibri" pitchFamily="34" charset="0"/>
              </a:rPr>
              <a:t> letadlo. 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071802" y="785794"/>
            <a:ext cx="195438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[</a:t>
            </a:r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Arial Black" pitchFamily="34" charset="0"/>
              </a:rPr>
              <a:t>maj</a:t>
            </a:r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]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5714978" y="785794"/>
            <a:ext cx="307186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ů</a:t>
            </a:r>
            <a:r>
              <a:rPr lang="en-US" sz="4000" b="1" dirty="0">
                <a:solidFill>
                  <a:srgbClr val="FF0000"/>
                </a:solidFill>
                <a:latin typeface="Arial Black" pitchFamily="34" charset="0"/>
              </a:rPr>
              <a:t>j, </a:t>
            </a:r>
            <a:r>
              <a:rPr lang="en-US" sz="4000" b="1" dirty="0" err="1">
                <a:solidFill>
                  <a:srgbClr val="FF0000"/>
                </a:solidFill>
                <a:latin typeface="Arial Black" pitchFamily="34" charset="0"/>
              </a:rPr>
              <a:t>moje</a:t>
            </a:r>
            <a:endParaRPr lang="cs-CZ" sz="40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857224" y="785794"/>
            <a:ext cx="178593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  <a:latin typeface="Arial Black" pitchFamily="34" charset="0"/>
              </a:rPr>
              <a:t>my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14455" y="1785926"/>
            <a:ext cx="5857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 err="1">
                <a:latin typeface="Calibri" pitchFamily="34" charset="0"/>
              </a:rPr>
              <a:t>You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err="1">
                <a:latin typeface="Calibri" pitchFamily="34" charset="0"/>
              </a:rPr>
              <a:t>have</a:t>
            </a:r>
            <a:r>
              <a:rPr lang="cs-CZ" sz="3200" dirty="0">
                <a:latin typeface="Calibri" pitchFamily="34" charset="0"/>
              </a:rPr>
              <a:t> a dog. </a:t>
            </a:r>
            <a:r>
              <a:rPr lang="cs-CZ" sz="3200" dirty="0" err="1">
                <a:latin typeface="Calibri" pitchFamily="34" charset="0"/>
              </a:rPr>
              <a:t>This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err="1">
                <a:latin typeface="Calibri" pitchFamily="34" charset="0"/>
              </a:rPr>
              <a:t>is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b="1" dirty="0" err="1">
                <a:solidFill>
                  <a:srgbClr val="FFFF00"/>
                </a:solidFill>
                <a:latin typeface="Calibri" pitchFamily="34" charset="0"/>
              </a:rPr>
              <a:t>your</a:t>
            </a:r>
            <a:r>
              <a:rPr lang="cs-CZ" sz="3200" dirty="0">
                <a:latin typeface="Calibri" pitchFamily="34" charset="0"/>
              </a:rPr>
              <a:t> dog.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43025" y="3357562"/>
            <a:ext cx="6072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You</a:t>
            </a:r>
            <a:r>
              <a:rPr lang="cs-CZ" sz="3200">
                <a:latin typeface="Calibri" pitchFamily="34" charset="0"/>
              </a:rPr>
              <a:t> have a hen. This is </a:t>
            </a:r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your</a:t>
            </a:r>
            <a:r>
              <a:rPr lang="cs-CZ" sz="3200">
                <a:latin typeface="Calibri" pitchFamily="34" charset="0"/>
              </a:rPr>
              <a:t> hen.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071589" y="5000636"/>
            <a:ext cx="6500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You</a:t>
            </a:r>
            <a:r>
              <a:rPr lang="cs-CZ" sz="3200">
                <a:latin typeface="Calibri" pitchFamily="34" charset="0"/>
              </a:rPr>
              <a:t> have a plane. This is </a:t>
            </a:r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your</a:t>
            </a:r>
            <a:r>
              <a:rPr lang="cs-CZ" sz="3200">
                <a:latin typeface="Calibri" pitchFamily="34" charset="0"/>
              </a:rPr>
              <a:t> plane.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857392" y="2357426"/>
            <a:ext cx="52149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Ty </a:t>
            </a:r>
            <a:r>
              <a:rPr lang="cs-CZ" sz="3200">
                <a:latin typeface="Calibri" pitchFamily="34" charset="0"/>
              </a:rPr>
              <a:t>máš psa. Toto je </a:t>
            </a:r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tvůj</a:t>
            </a:r>
            <a:r>
              <a:rPr lang="cs-CZ" sz="3200">
                <a:latin typeface="Calibri" pitchFamily="34" charset="0"/>
              </a:rPr>
              <a:t> pes.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857400" y="3929062"/>
            <a:ext cx="6286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Ty </a:t>
            </a:r>
            <a:r>
              <a:rPr lang="cs-CZ" sz="3200">
                <a:latin typeface="Calibri" pitchFamily="34" charset="0"/>
              </a:rPr>
              <a:t>máš slepici. Toto je </a:t>
            </a:r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tvoje</a:t>
            </a:r>
            <a:r>
              <a:rPr lang="cs-CZ" sz="3200">
                <a:latin typeface="Calibri" pitchFamily="34" charset="0"/>
              </a:rPr>
              <a:t> slepice.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928839" y="5630882"/>
            <a:ext cx="6429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latin typeface="Calibri" pitchFamily="34" charset="0"/>
              </a:rPr>
              <a:t>Ty </a:t>
            </a:r>
            <a:r>
              <a:rPr lang="cs-CZ" sz="3200" dirty="0">
                <a:latin typeface="Calibri" pitchFamily="34" charset="0"/>
              </a:rPr>
              <a:t>máš letadlo. Toto je </a:t>
            </a:r>
            <a:r>
              <a:rPr lang="cs-CZ" sz="3200" b="1" dirty="0">
                <a:solidFill>
                  <a:srgbClr val="FFFF00"/>
                </a:solidFill>
                <a:latin typeface="Calibri" pitchFamily="34" charset="0"/>
              </a:rPr>
              <a:t>tvoje</a:t>
            </a:r>
            <a:r>
              <a:rPr lang="cs-CZ" sz="3200" dirty="0">
                <a:latin typeface="Calibri" pitchFamily="34" charset="0"/>
              </a:rPr>
              <a:t> letadlo. 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143240" y="571480"/>
            <a:ext cx="207169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rgbClr val="FFFF00"/>
                </a:solidFill>
                <a:latin typeface="Arial Black" pitchFamily="34" charset="0"/>
              </a:rPr>
              <a:t>[</a:t>
            </a:r>
            <a:r>
              <a:rPr lang="cs-CZ" sz="44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4400" b="1" dirty="0" err="1">
                <a:solidFill>
                  <a:srgbClr val="FFFF00"/>
                </a:solidFill>
                <a:latin typeface="Arial Black" pitchFamily="34" charset="0"/>
              </a:rPr>
              <a:t>jor</a:t>
            </a:r>
            <a:r>
              <a:rPr lang="cs-CZ" sz="44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US" sz="4400" b="1" dirty="0">
                <a:solidFill>
                  <a:srgbClr val="FFFF00"/>
                </a:solidFill>
                <a:latin typeface="Arial Black" pitchFamily="34" charset="0"/>
              </a:rPr>
              <a:t>]</a:t>
            </a:r>
            <a:endParaRPr lang="cs-CZ" sz="4400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5357818" y="571480"/>
            <a:ext cx="364331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b="1" dirty="0" err="1">
                <a:solidFill>
                  <a:srgbClr val="FFFF00"/>
                </a:solidFill>
                <a:latin typeface="Arial Black" pitchFamily="34" charset="0"/>
              </a:rPr>
              <a:t>tvů</a:t>
            </a:r>
            <a:r>
              <a:rPr lang="en-US" sz="4400" b="1" dirty="0">
                <a:solidFill>
                  <a:srgbClr val="FFFF00"/>
                </a:solidFill>
                <a:latin typeface="Arial Black" pitchFamily="34" charset="0"/>
              </a:rPr>
              <a:t>j, </a:t>
            </a:r>
            <a:r>
              <a:rPr lang="cs-CZ" sz="4400" b="1" dirty="0" err="1">
                <a:solidFill>
                  <a:srgbClr val="FFFF00"/>
                </a:solidFill>
                <a:latin typeface="Arial Black" pitchFamily="34" charset="0"/>
              </a:rPr>
              <a:t>tv</a:t>
            </a:r>
            <a:r>
              <a:rPr lang="en-US" sz="4400" b="1" dirty="0" err="1">
                <a:solidFill>
                  <a:srgbClr val="FFFF00"/>
                </a:solidFill>
                <a:latin typeface="Arial Black" pitchFamily="34" charset="0"/>
              </a:rPr>
              <a:t>oje</a:t>
            </a:r>
            <a:endParaRPr lang="cs-CZ" sz="4400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28662" y="571480"/>
            <a:ext cx="2000239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400" b="1" dirty="0" err="1">
                <a:solidFill>
                  <a:srgbClr val="FFFF00"/>
                </a:solidFill>
                <a:latin typeface="Arial Black" pitchFamily="34" charset="0"/>
              </a:rPr>
              <a:t>your</a:t>
            </a:r>
            <a:endParaRPr lang="cs-CZ" sz="44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500042"/>
            <a:ext cx="71438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Vše citováno [2012-04-21]:</a:t>
            </a:r>
          </a:p>
          <a:p>
            <a:r>
              <a:rPr lang="cs-CZ" dirty="0"/>
              <a:t>m</a:t>
            </a:r>
            <a:r>
              <a:rPr lang="cs-CZ" dirty="0" smtClean="0"/>
              <a:t>edvídek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http://www.prales.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images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dino</a:t>
            </a:r>
            <a:r>
              <a:rPr lang="cs-CZ" u="sng" dirty="0" smtClean="0">
                <a:hlinkClick r:id="rId2"/>
              </a:rPr>
              <a:t>/659360.jpg</a:t>
            </a:r>
            <a:endParaRPr lang="cs-CZ" dirty="0" smtClean="0"/>
          </a:p>
          <a:p>
            <a:r>
              <a:rPr lang="cs-CZ" dirty="0" smtClean="0"/>
              <a:t>panenka</a:t>
            </a:r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jps.cz</a:t>
            </a:r>
            <a:r>
              <a:rPr lang="cs-CZ" u="sng" dirty="0" smtClean="0">
                <a:hlinkClick r:id="rId3"/>
              </a:rPr>
              <a:t>/novinky/</a:t>
            </a:r>
            <a:r>
              <a:rPr lang="cs-CZ" u="sng" dirty="0" err="1" smtClean="0">
                <a:hlinkClick r:id="rId3"/>
              </a:rPr>
              <a:t>PanenkaChouChou.JPG</a:t>
            </a:r>
            <a:endParaRPr lang="cs-CZ" dirty="0" smtClean="0"/>
          </a:p>
          <a:p>
            <a:r>
              <a:rPr lang="cs-CZ" dirty="0" smtClean="0"/>
              <a:t>parník</a:t>
            </a:r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houpacikonicek.cz</a:t>
            </a:r>
            <a:r>
              <a:rPr lang="cs-CZ" u="sng" dirty="0" smtClean="0">
                <a:hlinkClick r:id="rId4"/>
              </a:rPr>
              <a:t>/132-171-</a:t>
            </a:r>
            <a:r>
              <a:rPr lang="cs-CZ" u="sng" dirty="0" err="1" smtClean="0">
                <a:hlinkClick r:id="rId4"/>
              </a:rPr>
              <a:t>large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parnik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oceansky.jpg</a:t>
            </a:r>
            <a:endParaRPr lang="cs-CZ" dirty="0" smtClean="0"/>
          </a:p>
          <a:p>
            <a:r>
              <a:rPr lang="cs-CZ" dirty="0" smtClean="0"/>
              <a:t>loď</a:t>
            </a:r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hrackarna.cz</a:t>
            </a:r>
            <a:r>
              <a:rPr lang="cs-CZ" u="sng" dirty="0" smtClean="0">
                <a:hlinkClick r:id="rId5"/>
              </a:rPr>
              <a:t>/fotky/</a:t>
            </a:r>
            <a:r>
              <a:rPr lang="cs-CZ" u="sng" dirty="0" err="1" smtClean="0">
                <a:hlinkClick r:id="rId5"/>
              </a:rPr>
              <a:t>rybarska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lod</a:t>
            </a:r>
            <a:r>
              <a:rPr lang="cs-CZ" u="sng" dirty="0" smtClean="0">
                <a:hlinkClick r:id="rId5"/>
              </a:rPr>
              <a:t>-kutr-1003421-44442.jpg</a:t>
            </a:r>
            <a:endParaRPr lang="cs-CZ" dirty="0" smtClean="0"/>
          </a:p>
          <a:p>
            <a:r>
              <a:rPr lang="cs-CZ" dirty="0" smtClean="0"/>
              <a:t>auto</a:t>
            </a:r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domovhrou.cz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imgshop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big</a:t>
            </a:r>
            <a:r>
              <a:rPr lang="cs-CZ" u="sng" dirty="0" smtClean="0">
                <a:hlinkClick r:id="rId6"/>
              </a:rPr>
              <a:t>/667_Auto_</a:t>
            </a:r>
            <a:r>
              <a:rPr lang="cs-CZ" u="sng" dirty="0" err="1" smtClean="0">
                <a:hlinkClick r:id="rId6"/>
              </a:rPr>
              <a:t>Buggy.jpg</a:t>
            </a:r>
            <a:endParaRPr lang="cs-CZ" dirty="0" smtClean="0"/>
          </a:p>
          <a:p>
            <a:r>
              <a:rPr lang="cs-CZ" dirty="0" smtClean="0"/>
              <a:t>míč</a:t>
            </a:r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czechimage.cz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pictures</a:t>
            </a:r>
            <a:r>
              <a:rPr lang="cs-CZ" u="sng" dirty="0" smtClean="0">
                <a:hlinkClick r:id="rId7"/>
              </a:rPr>
              <a:t>/09050686-34-</a:t>
            </a:r>
            <a:r>
              <a:rPr lang="cs-CZ" u="sng" dirty="0" err="1" smtClean="0">
                <a:hlinkClick r:id="rId7"/>
              </a:rPr>
              <a:t>hi.jpg</a:t>
            </a:r>
            <a:endParaRPr lang="cs-CZ" dirty="0" smtClean="0"/>
          </a:p>
          <a:p>
            <a:r>
              <a:rPr lang="cs-CZ" dirty="0" smtClean="0"/>
              <a:t>koník</a:t>
            </a:r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letajicisen.cz</a:t>
            </a:r>
            <a:r>
              <a:rPr lang="cs-CZ" u="sng" dirty="0" smtClean="0">
                <a:hlinkClick r:id="rId8"/>
              </a:rPr>
              <a:t>/fotky1276/</a:t>
            </a:r>
            <a:r>
              <a:rPr lang="cs-CZ" u="sng" dirty="0" err="1" smtClean="0">
                <a:hlinkClick r:id="rId8"/>
              </a:rPr>
              <a:t>fotos</a:t>
            </a:r>
            <a:r>
              <a:rPr lang="cs-CZ" u="sng" dirty="0" smtClean="0">
                <a:hlinkClick r:id="rId8"/>
              </a:rPr>
              <a:t>/_</a:t>
            </a:r>
            <a:r>
              <a:rPr lang="cs-CZ" u="sng" dirty="0" err="1" smtClean="0">
                <a:hlinkClick r:id="rId8"/>
              </a:rPr>
              <a:t>vyr</a:t>
            </a:r>
            <a:r>
              <a:rPr lang="cs-CZ" u="sng" dirty="0" smtClean="0">
                <a:hlinkClick r:id="rId8"/>
              </a:rPr>
              <a:t>_54740500.jpg</a:t>
            </a:r>
            <a:endParaRPr lang="cs-CZ" dirty="0" smtClean="0"/>
          </a:p>
          <a:p>
            <a:r>
              <a:rPr lang="cs-CZ" dirty="0" smtClean="0"/>
              <a:t>letadlo</a:t>
            </a:r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modelfun.cz</a:t>
            </a:r>
            <a:r>
              <a:rPr lang="cs-CZ" u="sng" dirty="0" smtClean="0">
                <a:hlinkClick r:id="rId9"/>
              </a:rPr>
              <a:t>/40-320-</a:t>
            </a:r>
            <a:r>
              <a:rPr lang="cs-CZ" u="sng" dirty="0" err="1" smtClean="0">
                <a:hlinkClick r:id="rId9"/>
              </a:rPr>
              <a:t>large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art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tech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cessna</a:t>
            </a:r>
            <a:r>
              <a:rPr lang="cs-CZ" u="sng" dirty="0" smtClean="0">
                <a:hlinkClick r:id="rId9"/>
              </a:rPr>
              <a:t>-182-</a:t>
            </a:r>
            <a:r>
              <a:rPr lang="cs-CZ" u="sng" dirty="0" err="1" smtClean="0">
                <a:hlinkClick r:id="rId9"/>
              </a:rPr>
              <a:t>rc</a:t>
            </a:r>
            <a:r>
              <a:rPr lang="cs-CZ" u="sng" dirty="0" smtClean="0">
                <a:hlinkClick r:id="rId9"/>
              </a:rPr>
              <a:t>-letadlo.</a:t>
            </a:r>
            <a:r>
              <a:rPr lang="cs-CZ" u="sng" dirty="0" err="1" smtClean="0">
                <a:hlinkClick r:id="rId9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519</Words>
  <Application>Microsoft Office PowerPoint</Application>
  <PresentationFormat>Předvádění na obrazovce (4:3)</PresentationFormat>
  <Paragraphs>191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13</cp:revision>
  <dcterms:created xsi:type="dcterms:W3CDTF">2012-04-08T17:34:41Z</dcterms:created>
  <dcterms:modified xsi:type="dcterms:W3CDTF">2013-04-23T05:26:14Z</dcterms:modified>
</cp:coreProperties>
</file>