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0A665-8347-4ED2-B778-02A0D70B2F75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2DC8AA-6A13-4C6E-B355-96DECEBFD4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79917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DC8AA-6A13-4C6E-B355-96DECEBFD45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2BDEB0-6026-44EF-85DB-8170BA4318ED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F566D-43E3-43A4-B34B-0F340DF207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B900215501.jpg" TargetMode="External"/><Relationship Id="rId3" Type="http://schemas.openxmlformats.org/officeDocument/2006/relationships/hyperlink" Target="http://officeimg.vo.msecnd.net/en-us/images/MB900444796.jpg" TargetMode="External"/><Relationship Id="rId7" Type="http://schemas.openxmlformats.org/officeDocument/2006/relationships/hyperlink" Target="http://officeimg.vo.msecnd.net/en-us/images/MH900428387.jpg" TargetMode="External"/><Relationship Id="rId2" Type="http://schemas.openxmlformats.org/officeDocument/2006/relationships/hyperlink" Target="http://officeimg.vo.msecnd.net/en-us/images/MB900215429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img.vo.msecnd.net/en-us/images/MB900444872.jpg" TargetMode="External"/><Relationship Id="rId5" Type="http://schemas.openxmlformats.org/officeDocument/2006/relationships/hyperlink" Target="http://officeimg.vo.msecnd.net/en-us/images/MB900444870.jpg" TargetMode="External"/><Relationship Id="rId4" Type="http://schemas.openxmlformats.org/officeDocument/2006/relationships/hyperlink" Target="http://officeimg.vo.msecnd.net/en-us/images/MB900444795.jpg" TargetMode="External"/><Relationship Id="rId9" Type="http://schemas.openxmlformats.org/officeDocument/2006/relationships/hyperlink" Target="http://officeimg.vo.msecnd.net/en-us/images/MB90043689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28568" y="3729025"/>
            <a:ext cx="8358274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/>
              <a:t>Název</a:t>
            </a:r>
            <a:r>
              <a:rPr lang="cs-CZ" sz="2200" b="1" dirty="0"/>
              <a:t>: </a:t>
            </a:r>
            <a:r>
              <a:rPr lang="cs-CZ" sz="2200" dirty="0" smtClean="0"/>
              <a:t>VY_32_INOVACE_19_Anglický jazyk – MNOŽNÉ ČÍSLO PODSTATNÝCH JMEN</a:t>
            </a:r>
            <a:endParaRPr lang="cs-CZ" sz="2200" dirty="0"/>
          </a:p>
        </p:txBody>
      </p:sp>
      <p:sp>
        <p:nvSpPr>
          <p:cNvPr id="7" name="Obdélník 8"/>
          <p:cNvSpPr>
            <a:spLocks noChangeArrowheads="1"/>
          </p:cNvSpPr>
          <p:nvPr/>
        </p:nvSpPr>
        <p:spPr bwMode="auto">
          <a:xfrm>
            <a:off x="500034" y="5572140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8" name="TextovéPole 9"/>
          <p:cNvSpPr txBox="1">
            <a:spLocks noChangeArrowheads="1"/>
          </p:cNvSpPr>
          <p:nvPr/>
        </p:nvSpPr>
        <p:spPr bwMode="auto">
          <a:xfrm>
            <a:off x="428596" y="4429132"/>
            <a:ext cx="60325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 smtClean="0"/>
              <a:t> Téma:</a:t>
            </a:r>
            <a:r>
              <a:rPr lang="cs-CZ" sz="2200" dirty="0" smtClean="0"/>
              <a:t> Množné číslo podstatných jmen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5000636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10" name="Obrázek 9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00057" y="476233"/>
            <a:ext cx="7719795" cy="57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71430" y="1119155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00034" y="1214422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554" y="1190593"/>
            <a:ext cx="8483322" cy="434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900057" y="476233"/>
            <a:ext cx="7566997" cy="57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71430" y="1119155"/>
            <a:ext cx="7982740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500034" y="1214422"/>
            <a:ext cx="7982740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8554" y="1190593"/>
            <a:ext cx="8315412" cy="434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71430" y="1119155"/>
            <a:ext cx="7982740" cy="528641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výklad, osvojení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ITC, sešit</a:t>
            </a:r>
          </a:p>
          <a:p>
            <a:pPr marL="457200" indent="-457200">
              <a:defRPr/>
            </a:pPr>
            <a:endParaRPr lang="cs-CZ" sz="2200" dirty="0" smtClean="0"/>
          </a:p>
          <a:p>
            <a:r>
              <a:rPr lang="cs-CZ" sz="2400" dirty="0" smtClean="0"/>
              <a:t>Žáci tvoří množné číslo od daného podstatného jména.</a:t>
            </a:r>
          </a:p>
          <a:p>
            <a:r>
              <a:rPr lang="cs-CZ" sz="2400" dirty="0" smtClean="0"/>
              <a:t>Žáci vyhledávají správné tvary podstatných jmen.</a:t>
            </a:r>
          </a:p>
          <a:p>
            <a:r>
              <a:rPr lang="cs-CZ" sz="2400" dirty="0" smtClean="0"/>
              <a:t>Žáci si procvičují  nepravidelné tvary PJ </a:t>
            </a:r>
            <a:r>
              <a:rPr lang="cs-CZ" sz="2400" b="1" dirty="0" err="1" smtClean="0"/>
              <a:t>fish</a:t>
            </a:r>
            <a:r>
              <a:rPr lang="cs-CZ" sz="2400" dirty="0" smtClean="0"/>
              <a:t> a </a:t>
            </a:r>
            <a:r>
              <a:rPr lang="cs-CZ" sz="2400" b="1" dirty="0" err="1" smtClean="0"/>
              <a:t>mouse</a:t>
            </a:r>
            <a:r>
              <a:rPr lang="cs-CZ" sz="2400" dirty="0" smtClean="0"/>
              <a:t>.</a:t>
            </a:r>
            <a:endParaRPr lang="cs-CZ" sz="2200" dirty="0" smtClean="0"/>
          </a:p>
          <a:p>
            <a:pPr marL="457200" indent="-457200" algn="just"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7643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Množné číslo podstatných jmen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428736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1. tvoří se přidáním koncovky </a:t>
            </a:r>
            <a:r>
              <a:rPr lang="cs-CZ" sz="2400" b="1" dirty="0" smtClean="0">
                <a:solidFill>
                  <a:srgbClr val="FF0000"/>
                </a:solidFill>
              </a:rPr>
              <a:t>–s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57224" y="1928802"/>
            <a:ext cx="7572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 nikdy se před podstatným jménem  v množném čísle   </a:t>
            </a:r>
          </a:p>
          <a:p>
            <a:r>
              <a:rPr lang="cs-CZ" sz="2400" b="1" dirty="0" smtClean="0"/>
              <a:t>     nepoužívá neurčitý člen  </a:t>
            </a:r>
            <a:r>
              <a:rPr lang="cs-CZ" sz="2400" b="1" dirty="0" smtClean="0">
                <a:solidFill>
                  <a:srgbClr val="FF0000"/>
                </a:solidFill>
              </a:rPr>
              <a:t>a, </a:t>
            </a:r>
            <a:r>
              <a:rPr lang="cs-CZ" sz="2400" b="1" dirty="0" err="1" smtClean="0">
                <a:solidFill>
                  <a:srgbClr val="FF0000"/>
                </a:solidFill>
              </a:rPr>
              <a:t>an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5834738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00"/>
                </a:solidFill>
              </a:rPr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 a </a:t>
            </a:r>
            <a:r>
              <a:rPr lang="cs-CZ" sz="2800" b="1" dirty="0" smtClean="0">
                <a:solidFill>
                  <a:srgbClr val="FFFF00"/>
                </a:solidFill>
              </a:rPr>
              <a:t>dog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29216" y="576330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00"/>
                </a:solidFill>
              </a:rPr>
              <a:t>     </a:t>
            </a:r>
            <a:r>
              <a:rPr lang="cs-CZ" sz="2800" b="1" dirty="0" err="1" smtClean="0">
                <a:solidFill>
                  <a:srgbClr val="FFFF00"/>
                </a:solidFill>
              </a:rPr>
              <a:t>dog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pic>
        <p:nvPicPr>
          <p:cNvPr id="9" name="imgHvThumb" descr="Št&amp;ecaron;n&amp;ecaron; na r&amp;uring;&amp;zcaron;ovém pozadí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57382" y="3857628"/>
            <a:ext cx="1828800" cy="1828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" name="imgHvThumb" descr="Št&amp;ecaron;&amp;ncaron;ata na r&amp;uring;&amp;zcaron;ovém pozadí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57778" y="3857628"/>
            <a:ext cx="1828800" cy="1828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785786" y="2753021"/>
            <a:ext cx="7929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3. u podstatných jmen v množném čísle může být člen určitý 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1670" y="247715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cat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628" y="247715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FF00"/>
                </a:solidFill>
              </a:rPr>
              <a:t>cat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" name="imgHvThumb" descr="Kot&amp;ecaron; a sn&amp;ecaron;hové vlo&amp;ccaron;ky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642918"/>
            <a:ext cx="1828800" cy="1828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" name="imgHvThumb" descr="Ko&amp;tcaron;ata na pozadí se srdí&amp;ccaron;ky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642918"/>
            <a:ext cx="1828800" cy="1828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642910" y="371475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rabbit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28860" y="371475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 </a:t>
            </a:r>
            <a:r>
              <a:rPr lang="cs-CZ" sz="2800" b="1" dirty="0" err="1" smtClean="0">
                <a:solidFill>
                  <a:srgbClr val="FFFF00"/>
                </a:solidFill>
              </a:rPr>
              <a:t>rabbit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2910" y="447741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kitten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28860" y="447741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FF00"/>
                </a:solidFill>
              </a:rPr>
              <a:t>kitten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2910" y="533467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 </a:t>
            </a:r>
            <a:r>
              <a:rPr lang="cs-CZ" sz="2800" b="1" dirty="0" smtClean="0">
                <a:solidFill>
                  <a:srgbClr val="FFFF00"/>
                </a:solidFill>
              </a:rPr>
              <a:t>hen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28860" y="533467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 </a:t>
            </a:r>
            <a:r>
              <a:rPr lang="cs-CZ" sz="2800" b="1" dirty="0" err="1" smtClean="0">
                <a:solidFill>
                  <a:srgbClr val="FFFF00"/>
                </a:solidFill>
              </a:rPr>
              <a:t>hen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43438" y="371475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</a:rPr>
              <a:t> plane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29388" y="371475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FF00"/>
                </a:solidFill>
              </a:rPr>
              <a:t>plane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43438" y="447741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doll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29388" y="447741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FF00"/>
                </a:solidFill>
              </a:rPr>
              <a:t>doll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43438" y="533467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ship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29388" y="533467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FF00"/>
                </a:solidFill>
              </a:rPr>
              <a:t>ships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>
            <a:off x="2357422" y="3786190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2357422" y="4587442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2357422" y="5444698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286512" y="3786190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286512" y="4572008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286512" y="5429264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8072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Zakroužkuj podstatná jména v množném čísle: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1357299"/>
            <a:ext cx="17859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/>
              <a:t>trees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a </a:t>
            </a:r>
            <a:r>
              <a:rPr lang="cs-CZ" sz="2400" dirty="0" err="1" smtClean="0"/>
              <a:t>tree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tree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trees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00430" y="1357298"/>
            <a:ext cx="17859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a </a:t>
            </a:r>
            <a:r>
              <a:rPr lang="cs-CZ" sz="2400" dirty="0" err="1" smtClean="0"/>
              <a:t>ship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ships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ships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ship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29322" y="1357298"/>
            <a:ext cx="17859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/>
              <a:t>bells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a bell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beel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bels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3798894"/>
            <a:ext cx="17859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/>
              <a:t>rooster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a </a:t>
            </a:r>
            <a:r>
              <a:rPr lang="cs-CZ" sz="2400" dirty="0" err="1" smtClean="0"/>
              <a:t>rooster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roosters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roosters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0430" y="3798894"/>
            <a:ext cx="17859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/>
              <a:t>planes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a plane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plane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planes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29322" y="3798894"/>
            <a:ext cx="17859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 smtClean="0"/>
              <a:t>kittens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kitttens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kitten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a </a:t>
            </a:r>
            <a:r>
              <a:rPr lang="cs-CZ" sz="2400" dirty="0" err="1" smtClean="0"/>
              <a:t>kitten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00042"/>
            <a:ext cx="600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Vyhledej dvojice a dopiš pořadí: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5852" y="1428736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dogs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57818" y="1428736"/>
            <a:ext cx="22860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deset loděk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85852" y="1967203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cats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57818" y="1967203"/>
            <a:ext cx="22860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čtyři prasata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5852" y="2500306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rabbits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2500306"/>
            <a:ext cx="22860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šest stromů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85852" y="3038773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ten </a:t>
            </a:r>
            <a:r>
              <a:rPr lang="cs-CZ" sz="2400" dirty="0" err="1" smtClean="0"/>
              <a:t>boats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57818" y="3038773"/>
            <a:ext cx="22860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tři kočky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85852" y="3571876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pigeons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57818" y="3571876"/>
            <a:ext cx="22860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devět zvonů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85852" y="4110343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pigs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57818" y="4110343"/>
            <a:ext cx="22860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dogs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85852" y="4643446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nine</a:t>
            </a:r>
            <a:r>
              <a:rPr lang="cs-CZ" sz="2400" dirty="0" smtClean="0"/>
              <a:t> </a:t>
            </a:r>
            <a:r>
              <a:rPr lang="cs-CZ" sz="2400" dirty="0" err="1" smtClean="0"/>
              <a:t>bells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57818" y="4643446"/>
            <a:ext cx="22860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sedm psů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85852" y="5181913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six</a:t>
            </a:r>
            <a:r>
              <a:rPr lang="cs-CZ" sz="2400" dirty="0" smtClean="0"/>
              <a:t> </a:t>
            </a:r>
            <a:r>
              <a:rPr lang="cs-CZ" sz="2400" dirty="0" err="1" smtClean="0"/>
              <a:t>trees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57818" y="5181913"/>
            <a:ext cx="22860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dva holubi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034" y="1428736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034" y="1967203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0034" y="2500306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0034" y="3038773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00034" y="3571876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5.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00034" y="4110343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6.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0034" y="4643446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7.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34" y="5181913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8.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572000" y="1428736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572000" y="1967203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572000" y="2500306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572000" y="3038773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572000" y="3571876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572000" y="4110343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572000" y="4643446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572000" y="5181913"/>
            <a:ext cx="5715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00042"/>
            <a:ext cx="7215238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POZOR!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Některá podstatná jména mají nepravidelný tvar.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14612" y="2943051"/>
            <a:ext cx="1857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a </a:t>
            </a:r>
            <a:r>
              <a:rPr lang="cs-CZ" sz="2400" b="1" dirty="0" err="1" smtClean="0"/>
              <a:t>mouse</a:t>
            </a:r>
            <a:endParaRPr lang="cs-CZ" sz="2400" b="1" dirty="0" smtClean="0"/>
          </a:p>
          <a:p>
            <a:r>
              <a:rPr lang="cs-CZ" sz="2400" dirty="0" smtClean="0"/>
              <a:t>   [</a:t>
            </a:r>
            <a:r>
              <a:rPr lang="cs-CZ" sz="2400" dirty="0" err="1" smtClean="0"/>
              <a:t>maus</a:t>
            </a:r>
            <a:r>
              <a:rPr lang="cs-CZ" sz="2400" dirty="0" smtClean="0"/>
              <a:t>]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4810" y="2943051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/myš/</a:t>
            </a:r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5286380" y="2943051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715008" y="2943051"/>
            <a:ext cx="12858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</a:t>
            </a:r>
            <a:r>
              <a:rPr lang="cs-CZ" sz="2400" b="1" dirty="0" err="1" smtClean="0"/>
              <a:t>mice</a:t>
            </a:r>
            <a:endParaRPr lang="cs-CZ" sz="2400" b="1" dirty="0" smtClean="0"/>
          </a:p>
          <a:p>
            <a:r>
              <a:rPr lang="cs-CZ" sz="2400" dirty="0" smtClean="0"/>
              <a:t> [</a:t>
            </a:r>
            <a:r>
              <a:rPr lang="cs-CZ" sz="2400" dirty="0" err="1" smtClean="0"/>
              <a:t>majs</a:t>
            </a:r>
            <a:r>
              <a:rPr lang="cs-CZ" sz="2400" dirty="0" smtClean="0"/>
              <a:t>]</a:t>
            </a:r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15206" y="2943051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/myši/</a:t>
            </a:r>
            <a:endParaRPr lang="cs-CZ" sz="2400" dirty="0"/>
          </a:p>
        </p:txBody>
      </p:sp>
      <p:pic>
        <p:nvPicPr>
          <p:cNvPr id="1026" name="imgHvThumb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357430"/>
            <a:ext cx="1828800" cy="1828800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1027" name="imgPreview" descr="divoká zv&amp;ecaron;&amp;rcaron;,mo&amp;rcaron;ští &amp;zcaron;ivo&amp;ccaron;ichové,ryby,tropické ryby,vodní &amp;zcaron;ivo&amp;ccaron;ichové,zví&amp;rcaron;at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429132"/>
            <a:ext cx="185738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2714612" y="4643446"/>
            <a:ext cx="1857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  a </a:t>
            </a:r>
            <a:r>
              <a:rPr lang="cs-CZ" sz="2400" b="1" dirty="0" err="1" smtClean="0"/>
              <a:t>fish</a:t>
            </a:r>
            <a:endParaRPr lang="cs-CZ" sz="2400" b="1" dirty="0" smtClean="0"/>
          </a:p>
          <a:p>
            <a:pPr algn="ctr"/>
            <a:r>
              <a:rPr lang="cs-CZ" sz="2400" dirty="0" smtClean="0"/>
              <a:t>   [</a:t>
            </a:r>
            <a:r>
              <a:rPr lang="cs-CZ" sz="2400" dirty="0" err="1" smtClean="0"/>
              <a:t>fiš</a:t>
            </a:r>
            <a:r>
              <a:rPr lang="cs-CZ" sz="2400" dirty="0" smtClean="0"/>
              <a:t>]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4643446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/ryba/</a:t>
            </a:r>
            <a:endParaRPr lang="cs-CZ" sz="2400" dirty="0"/>
          </a:p>
        </p:txBody>
      </p:sp>
      <p:sp>
        <p:nvSpPr>
          <p:cNvPr id="12" name="Šipka doprava 11"/>
          <p:cNvSpPr/>
          <p:nvPr/>
        </p:nvSpPr>
        <p:spPr>
          <a:xfrm>
            <a:off x="5500694" y="4643446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715008" y="4643446"/>
            <a:ext cx="12858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  </a:t>
            </a:r>
            <a:r>
              <a:rPr lang="cs-CZ" sz="2400" b="1" dirty="0" err="1" smtClean="0"/>
              <a:t>fish</a:t>
            </a:r>
            <a:endParaRPr lang="cs-CZ" sz="2400" b="1" dirty="0" smtClean="0"/>
          </a:p>
          <a:p>
            <a:pPr algn="ctr"/>
            <a:r>
              <a:rPr lang="cs-CZ" sz="2400" dirty="0" smtClean="0"/>
              <a:t> [</a:t>
            </a:r>
            <a:r>
              <a:rPr lang="cs-CZ" sz="2400" dirty="0" err="1" smtClean="0"/>
              <a:t>fiš</a:t>
            </a:r>
            <a:r>
              <a:rPr lang="cs-CZ" sz="2400" dirty="0" smtClean="0"/>
              <a:t>]</a:t>
            </a:r>
            <a:endParaRPr lang="cs-CZ" sz="2400" b="1" dirty="0" smtClean="0"/>
          </a:p>
          <a:p>
            <a:pPr algn="ctr"/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5206" y="4643446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/ryby/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/>
      <p:bldP spid="7" grpId="0"/>
      <p:bldP spid="10" grpId="0"/>
      <p:bldP spid="11" grpId="0"/>
      <p:bldP spid="12" grpId="0" animBg="1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2438751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mouse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14414" y="2977218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mice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414" y="3548722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mice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4153263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four</a:t>
            </a:r>
            <a:r>
              <a:rPr lang="cs-CZ" sz="2800" dirty="0" smtClean="0"/>
              <a:t> </a:t>
            </a:r>
            <a:r>
              <a:rPr lang="cs-CZ" sz="2800" dirty="0" err="1" smtClean="0"/>
              <a:t>mice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4691730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five</a:t>
            </a:r>
            <a:r>
              <a:rPr lang="cs-CZ" sz="2800" dirty="0" smtClean="0"/>
              <a:t> </a:t>
            </a:r>
            <a:r>
              <a:rPr lang="cs-CZ" sz="2800" dirty="0" err="1" smtClean="0"/>
              <a:t>mice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5263234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six</a:t>
            </a:r>
            <a:r>
              <a:rPr lang="cs-CZ" sz="2800" dirty="0" smtClean="0"/>
              <a:t> </a:t>
            </a:r>
            <a:r>
              <a:rPr lang="cs-CZ" sz="2800" dirty="0" err="1" smtClean="0"/>
              <a:t>mice</a:t>
            </a:r>
            <a:endParaRPr lang="cs-CZ" sz="2800" dirty="0"/>
          </a:p>
        </p:txBody>
      </p:sp>
      <p:pic>
        <p:nvPicPr>
          <p:cNvPr id="8" name="imgHvThumb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285728"/>
            <a:ext cx="1828800" cy="1828800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9" name="imgPreview" descr="divoká zv&amp;ecaron;&amp;rcaron;,mo&amp;rcaron;ští &amp;zcaron;ivo&amp;ccaron;ichové,ryby,tropické ryby,vodní &amp;zcaron;ivo&amp;ccaron;ichové,zví&amp;rcaron;at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285728"/>
            <a:ext cx="1857388" cy="1857388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5357818" y="2428868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57818" y="2967335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57818" y="3538839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4143380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four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57818" y="4643446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five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57818" y="5253351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six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28596" y="571480"/>
            <a:ext cx="7858180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POZOR!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Podstatné jméno končí v jednotném čísle na </a:t>
            </a:r>
            <a:r>
              <a:rPr lang="cs-CZ" sz="2800" b="1" dirty="0" smtClean="0"/>
              <a:t>-y </a:t>
            </a:r>
            <a:r>
              <a:rPr lang="cs-CZ" sz="2800" b="1" dirty="0" smtClean="0">
                <a:solidFill>
                  <a:srgbClr val="FF0000"/>
                </a:solidFill>
              </a:rPr>
              <a:t>→ v množném čísle koncovka 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ies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264318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teddy</a:t>
            </a:r>
            <a:endParaRPr lang="cs-CZ" sz="2800" b="1" dirty="0"/>
          </a:p>
        </p:txBody>
      </p:sp>
      <p:sp>
        <p:nvSpPr>
          <p:cNvPr id="9" name="Šipka doprava 8"/>
          <p:cNvSpPr/>
          <p:nvPr/>
        </p:nvSpPr>
        <p:spPr>
          <a:xfrm>
            <a:off x="5143504" y="2730054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2643182"/>
            <a:ext cx="15716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tedd</a:t>
            </a:r>
            <a:r>
              <a:rPr lang="cs-CZ" sz="2800" b="1" dirty="0" err="1" smtClean="0">
                <a:solidFill>
                  <a:srgbClr val="FF0000"/>
                </a:solidFill>
              </a:rPr>
              <a:t>ies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/>
              <a:t>[</a:t>
            </a:r>
            <a:r>
              <a:rPr lang="cs-CZ" sz="2800" dirty="0" err="1" smtClean="0"/>
              <a:t>tedýz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00364" y="4332281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strawberry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72132" y="4332281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strawberr</a:t>
            </a:r>
            <a:r>
              <a:rPr lang="cs-CZ" sz="2800" b="1" dirty="0" err="1" smtClean="0">
                <a:solidFill>
                  <a:srgbClr val="FF0000"/>
                </a:solidFill>
              </a:rPr>
              <a:t>ies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/>
              <a:t>[</a:t>
            </a:r>
            <a:r>
              <a:rPr lang="cs-CZ" sz="2800" dirty="0" err="1" smtClean="0"/>
              <a:t>stroberýz</a:t>
            </a:r>
            <a:r>
              <a:rPr lang="cs-CZ" sz="2800" dirty="0" smtClean="0"/>
              <a:t>]</a:t>
            </a:r>
            <a:endParaRPr lang="cs-CZ" sz="2800" dirty="0"/>
          </a:p>
        </p:txBody>
      </p:sp>
      <p:sp>
        <p:nvSpPr>
          <p:cNvPr id="15" name="Šipka doprava 14"/>
          <p:cNvSpPr/>
          <p:nvPr/>
        </p:nvSpPr>
        <p:spPr>
          <a:xfrm>
            <a:off x="5143504" y="4444566"/>
            <a:ext cx="357190" cy="413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imgHvThumb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285992"/>
            <a:ext cx="1643074" cy="1643074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</p:spPr>
      </p:pic>
      <p:pic>
        <p:nvPicPr>
          <p:cNvPr id="2051" name="imgHvThumb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4357694"/>
            <a:ext cx="1643074" cy="1643074"/>
          </a:xfrm>
          <a:prstGeom prst="rect">
            <a:avLst/>
          </a:prstGeom>
          <a:noFill/>
          <a:ln w="28575">
            <a:solidFill>
              <a:srgbClr val="00B05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714356"/>
            <a:ext cx="8072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Škrtni nesprávný tvar a zdůvodni: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928802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2395831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nine</a:t>
            </a:r>
            <a:r>
              <a:rPr lang="cs-CZ" sz="2400" dirty="0" smtClean="0"/>
              <a:t> </a:t>
            </a:r>
            <a:r>
              <a:rPr lang="cs-CZ" sz="2400" dirty="0" err="1" smtClean="0"/>
              <a:t>dogs</a:t>
            </a:r>
            <a:r>
              <a:rPr lang="cs-CZ" sz="2400" dirty="0" smtClean="0"/>
              <a:t> – dog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2895897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Five</a:t>
            </a:r>
            <a:r>
              <a:rPr lang="cs-CZ" sz="2400" dirty="0" smtClean="0"/>
              <a:t>  </a:t>
            </a:r>
            <a:r>
              <a:rPr lang="cs-CZ" sz="2400" dirty="0" err="1" smtClean="0"/>
              <a:t>rooster</a:t>
            </a:r>
            <a:r>
              <a:rPr lang="cs-CZ" sz="2400" dirty="0" smtClean="0"/>
              <a:t> - </a:t>
            </a:r>
            <a:r>
              <a:rPr lang="cs-CZ" sz="2400" dirty="0" err="1" smtClean="0"/>
              <a:t>roosters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3357562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3824591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4324657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0562" y="1928802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00562" y="2395831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2895897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0562" y="3357562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00562" y="3824591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00562" y="4324657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mice</a:t>
            </a:r>
            <a:r>
              <a:rPr lang="cs-CZ" sz="2400" dirty="0" smtClean="0"/>
              <a:t> – </a:t>
            </a:r>
            <a:r>
              <a:rPr lang="cs-CZ" sz="2400" dirty="0" err="1" smtClean="0"/>
              <a:t>mouses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571481"/>
            <a:ext cx="7358114" cy="7632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Vše citováno[2012-11-27]. </a:t>
            </a:r>
          </a:p>
          <a:p>
            <a:r>
              <a:rPr lang="cs-CZ" sz="2000" dirty="0" smtClean="0"/>
              <a:t> Myš</a:t>
            </a:r>
          </a:p>
          <a:p>
            <a:r>
              <a:rPr lang="cs-CZ" sz="2000" dirty="0" smtClean="0">
                <a:hlinkClick r:id="rId2"/>
              </a:rPr>
              <a:t>http://officeimg.vo.msecnd.net/en-us/images/MB900215429.jpg</a:t>
            </a:r>
            <a:endParaRPr lang="cs-CZ" sz="2000" dirty="0" smtClean="0"/>
          </a:p>
          <a:p>
            <a:r>
              <a:rPr lang="cs-CZ" sz="2000" dirty="0" smtClean="0"/>
              <a:t>Pes</a:t>
            </a:r>
          </a:p>
          <a:p>
            <a:r>
              <a:rPr lang="cs-CZ" sz="2000" u="sng" dirty="0" smtClean="0">
                <a:hlinkClick r:id="rId3"/>
              </a:rPr>
              <a:t>http://officeimg.vo.msecnd.net/en-us/images/MB900444796.jpg</a:t>
            </a:r>
            <a:endParaRPr lang="cs-CZ" sz="2000" dirty="0" smtClean="0"/>
          </a:p>
          <a:p>
            <a:r>
              <a:rPr lang="cs-CZ" sz="2000" dirty="0" smtClean="0"/>
              <a:t>Psi</a:t>
            </a:r>
            <a:endParaRPr lang="cs-CZ" sz="2000" dirty="0"/>
          </a:p>
          <a:p>
            <a:r>
              <a:rPr lang="cs-CZ" sz="2000" u="sng" dirty="0">
                <a:hlinkClick r:id="rId4"/>
              </a:rPr>
              <a:t>http://</a:t>
            </a:r>
            <a:r>
              <a:rPr lang="cs-CZ" sz="2000" u="sng" dirty="0" smtClean="0">
                <a:hlinkClick r:id="rId4"/>
              </a:rPr>
              <a:t>officeimg.vo.msecnd.net/en-us/images/MB900444795.jpg</a:t>
            </a:r>
            <a:endParaRPr lang="cs-CZ" sz="2000" u="sng" dirty="0" smtClean="0"/>
          </a:p>
          <a:p>
            <a:r>
              <a:rPr lang="cs-CZ" sz="2000" dirty="0"/>
              <a:t>Kočka</a:t>
            </a:r>
          </a:p>
          <a:p>
            <a:r>
              <a:rPr lang="cs-CZ" sz="2000" u="sng" dirty="0">
                <a:hlinkClick r:id="rId5"/>
              </a:rPr>
              <a:t>http://officeimg.vo.msecnd.net/en-us/images/MB900444870.jpg</a:t>
            </a:r>
            <a:endParaRPr lang="cs-CZ" sz="2000" dirty="0"/>
          </a:p>
          <a:p>
            <a:r>
              <a:rPr lang="cs-CZ" sz="2000" dirty="0" smtClean="0"/>
              <a:t>Kočky</a:t>
            </a:r>
            <a:endParaRPr lang="cs-CZ" sz="2000" dirty="0"/>
          </a:p>
          <a:p>
            <a:r>
              <a:rPr lang="cs-CZ" sz="2000" u="sng" dirty="0">
                <a:hlinkClick r:id="rId6"/>
              </a:rPr>
              <a:t>http://</a:t>
            </a:r>
            <a:r>
              <a:rPr lang="cs-CZ" sz="2000" u="sng" dirty="0" smtClean="0">
                <a:hlinkClick r:id="rId6"/>
              </a:rPr>
              <a:t>officeimg.vo.msecnd.net/en-us/images/MB900444872.jpg</a:t>
            </a:r>
            <a:endParaRPr lang="cs-CZ" sz="2000" u="sng" dirty="0" smtClean="0"/>
          </a:p>
          <a:p>
            <a:r>
              <a:rPr lang="cs-CZ" sz="2000" dirty="0" smtClean="0"/>
              <a:t>Ryba</a:t>
            </a:r>
          </a:p>
          <a:p>
            <a:r>
              <a:rPr lang="cs-CZ" sz="2000" dirty="0" smtClean="0">
                <a:hlinkClick r:id="rId7"/>
              </a:rPr>
              <a:t>http://officeimg.vo.msecnd.net/en-us/images/MH900428387.jpg</a:t>
            </a:r>
            <a:endParaRPr lang="cs-CZ" sz="2000" dirty="0" smtClean="0"/>
          </a:p>
          <a:p>
            <a:r>
              <a:rPr lang="cs-CZ" sz="2000" dirty="0" smtClean="0"/>
              <a:t>Medvídek</a:t>
            </a:r>
          </a:p>
          <a:p>
            <a:r>
              <a:rPr lang="cs-CZ" sz="2000" dirty="0" smtClean="0">
                <a:hlinkClick r:id="rId8"/>
              </a:rPr>
              <a:t>http://officeimg.vo.msecnd.net/en-us/images/MB900215501.jpg</a:t>
            </a:r>
            <a:endParaRPr lang="cs-CZ" sz="2000" dirty="0" smtClean="0"/>
          </a:p>
          <a:p>
            <a:r>
              <a:rPr lang="cs-CZ" sz="2000" dirty="0" smtClean="0"/>
              <a:t>Jahoda</a:t>
            </a:r>
          </a:p>
          <a:p>
            <a:r>
              <a:rPr lang="cs-CZ" sz="2000" dirty="0" smtClean="0">
                <a:hlinkClick r:id="rId9"/>
              </a:rPr>
              <a:t>http://officeimg.vo.msecnd.net/en-us/images/MB900436899.jpg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 smtClean="0"/>
          </a:p>
          <a:p>
            <a:endParaRPr lang="cs-CZ" u="sng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482</Words>
  <Application>Microsoft Office PowerPoint</Application>
  <PresentationFormat>Předvádění na obrazovce (4:3)</PresentationFormat>
  <Paragraphs>167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5963</cp:lastModifiedBy>
  <cp:revision>29</cp:revision>
  <dcterms:created xsi:type="dcterms:W3CDTF">2013-04-21T17:45:06Z</dcterms:created>
  <dcterms:modified xsi:type="dcterms:W3CDTF">2013-05-19T08:01:48Z</dcterms:modified>
</cp:coreProperties>
</file>