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6" r:id="rId2"/>
    <p:sldId id="268" r:id="rId3"/>
    <p:sldId id="257" r:id="rId4"/>
    <p:sldId id="258" r:id="rId5"/>
    <p:sldId id="259" r:id="rId6"/>
    <p:sldId id="270" r:id="rId7"/>
    <p:sldId id="260" r:id="rId8"/>
    <p:sldId id="262" r:id="rId9"/>
    <p:sldId id="263" r:id="rId10"/>
    <p:sldId id="265" r:id="rId11"/>
    <p:sldId id="272" r:id="rId12"/>
    <p:sldId id="267" r:id="rId13"/>
    <p:sldId id="26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22" autoAdjust="0"/>
    <p:restoredTop sz="94660"/>
  </p:normalViewPr>
  <p:slideViewPr>
    <p:cSldViewPr>
      <p:cViewPr varScale="1">
        <p:scale>
          <a:sx n="65" d="100"/>
          <a:sy n="65" d="100"/>
        </p:scale>
        <p:origin x="-12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2CD9AF-2D66-402D-AC03-BF73D97C86D5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A95316-FE14-4A87-AFA6-62CCD318DB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828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88783-9CD1-425A-9808-72BFA11B8AD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431F5-C6A6-4CDA-A74A-8D14CBBA5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www.sumavaregion.cz/img/uvodni_mapa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sl.net/ok1mkq/1000ovky_provoz/1000_single/sumava/plechy/plechy_2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www.pametnik.cz/images/medaile/190/223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hyperlink" Target="VY_32_INOVACE_10_Poho&#345;&#237;%20&#268;R-&#352;umava.pptx#9.   Ledovcov&#225; jezera" TargetMode="Externa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rnaruze-rejstejn.cz/fotografie/nahledy/prameny_vltavy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visitlipno.cz/img/31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3.png"/><Relationship Id="rId4" Type="http://schemas.openxmlformats.org/officeDocument/2006/relationships/hyperlink" Target="http://www.visitlipno.cz/img/18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0_Poho&#345;&#237;%20&#268;R-&#352;umava.pptx#6. &#352;umavsk&#233; lesy po napaden&#237; k&#367;rovcem" TargetMode="External"/><Relationship Id="rId2" Type="http://schemas.openxmlformats.org/officeDocument/2006/relationships/hyperlink" Target="VY_32_INOVACE_10_Poho&#345;&#237;%20&#268;R-&#352;umava.pptx#5. Nejvy&#353;&#353;&#237; horou &#352;umavy je Plech&#253;  (1378 m n. m.)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VY_32_INOVACE_10_Poho&#345;&#237;%20&#268;R-&#352;umava.pptx#9.   Ledovcov&#225; jezera" TargetMode="External"/><Relationship Id="rId4" Type="http://schemas.openxmlformats.org/officeDocument/2006/relationships/hyperlink" Target="VY_32_INOVACE_10_Poho&#345;&#237;%20&#268;R-&#352;umava.pptx#8.           Boub&#237;nsk&#253; prale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0_Poho&#345;&#237;%20&#268;R-&#352;umava.pptx#10.              Pramen Vltavy" TargetMode="External"/><Relationship Id="rId2" Type="http://schemas.openxmlformats.org/officeDocument/2006/relationships/hyperlink" Target="VY_32_INOVACE_10_Poho&#345;&#237;%20&#268;R-&#352;umava.pptx#9.   Ledovcov&#225; jezera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0230314"/>
              </p:ext>
            </p:extLst>
          </p:nvPr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VY_32_INOVACE_10_Pohoří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ČR- Šumava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200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19256" cy="4065315"/>
          </a:xfrm>
        </p:spPr>
        <p:txBody>
          <a:bodyPr/>
          <a:lstStyle/>
          <a:p>
            <a:r>
              <a:rPr lang="cs-CZ" dirty="0"/>
              <a:t>Anotace:</a:t>
            </a:r>
          </a:p>
          <a:p>
            <a:r>
              <a:rPr lang="cs-CZ" dirty="0"/>
              <a:t>Program je určen k procvičování a opakování </a:t>
            </a:r>
            <a:r>
              <a:rPr lang="cs-CZ" dirty="0" smtClean="0"/>
              <a:t>vlastivědného učiva ve 4. 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0882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/>
          <a:lstStyle/>
          <a:p>
            <a:r>
              <a:rPr lang="cs-CZ" dirty="0" smtClean="0"/>
              <a:t> pohoří Šumava</a:t>
            </a:r>
            <a:endParaRPr lang="cs-CZ" dirty="0"/>
          </a:p>
        </p:txBody>
      </p:sp>
      <p:pic>
        <p:nvPicPr>
          <p:cNvPr id="2051" name="Picture 3" descr="C:\Documents and Settings\Polanská Marie\Dokumenty\Obrázky\250px-Sumava_CZ_I1B-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32856"/>
            <a:ext cx="6696744" cy="4178768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Šumavy</a:t>
            </a:r>
            <a:endParaRPr lang="cs-CZ" dirty="0"/>
          </a:p>
        </p:txBody>
      </p:sp>
      <p:pic>
        <p:nvPicPr>
          <p:cNvPr id="4" name="Picture 4" descr="C:\Documents and Settings\Polanská Marie\Dokumenty\Obrázky\uvodni_mapa.gif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964" y="1628800"/>
            <a:ext cx="5127500" cy="487112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</p:spTree>
  </p:cSld>
  <p:clrMapOvr>
    <a:masterClrMapping/>
  </p:clrMapOvr>
  <p:transition advTm="1000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078" y="1844824"/>
            <a:ext cx="6668642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504056"/>
          </a:xfrm>
        </p:spPr>
        <p:txBody>
          <a:bodyPr>
            <a:noAutofit/>
          </a:bodyPr>
          <a:lstStyle/>
          <a:p>
            <a:r>
              <a:rPr lang="cs-CZ" dirty="0" smtClean="0"/>
              <a:t>Nejvyšší horou Šumavy je </a:t>
            </a:r>
            <a:r>
              <a:rPr lang="cs-CZ" dirty="0" err="1" smtClean="0"/>
              <a:t>Plechý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(1378 m n. m.)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5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4" y="1092198"/>
            <a:ext cx="2784309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Šumavské lesy po napadení kůrovcem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12984"/>
            <a:ext cx="422447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680" y="1644841"/>
            <a:ext cx="4408839" cy="2936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080620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776864" cy="1584176"/>
          </a:xfrm>
        </p:spPr>
        <p:txBody>
          <a:bodyPr>
            <a:noAutofit/>
          </a:bodyPr>
          <a:lstStyle/>
          <a:p>
            <a:r>
              <a:rPr lang="cs-CZ" dirty="0" smtClean="0"/>
              <a:t>Na území Šumavy se nachází největší národní park ČR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5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01619"/>
            <a:ext cx="5760640" cy="4856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67" y="437102"/>
            <a:ext cx="1402831" cy="1380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515672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</a:t>
            </a:r>
            <a:r>
              <a:rPr lang="cs-CZ" dirty="0"/>
              <a:t/>
            </a:r>
            <a:br>
              <a:rPr lang="cs-CZ" dirty="0"/>
            </a:br>
            <a:r>
              <a:rPr lang="cs-CZ" sz="4900" dirty="0" smtClean="0"/>
              <a:t>Boubínský prales </a:t>
            </a:r>
            <a:br>
              <a:rPr lang="cs-CZ" sz="4900" dirty="0" smtClean="0"/>
            </a:br>
            <a:endParaRPr lang="cs-CZ" sz="49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052736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 Boubínském pralese rostou až </a:t>
            </a:r>
            <a:r>
              <a:rPr lang="cs-CZ" b="1" dirty="0" smtClean="0">
                <a:latin typeface="Arial Black" pitchFamily="34" charset="0"/>
              </a:rPr>
              <a:t>400 let</a:t>
            </a:r>
            <a:r>
              <a:rPr lang="cs-CZ" dirty="0" smtClean="0">
                <a:latin typeface="Arial Black" pitchFamily="34" charset="0"/>
              </a:rPr>
              <a:t> staré stromy</a:t>
            </a:r>
          </a:p>
          <a:p>
            <a:endParaRPr lang="cs-CZ" dirty="0">
              <a:latin typeface="Arial Black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484786"/>
            <a:ext cx="3600401" cy="2608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45" y="4283674"/>
            <a:ext cx="3691847" cy="2475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982" y="4123066"/>
            <a:ext cx="3573474" cy="2680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494" y="1484785"/>
            <a:ext cx="3700497" cy="2780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1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Ledovcová jezera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8121" y="3501009"/>
            <a:ext cx="28629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je Černé jezero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350100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Čertovo jezero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96136" y="6093296"/>
            <a:ext cx="20882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Plešné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 jezero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4869" y="6093296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 a nejvýše položené jezero Laka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76" y="1124745"/>
            <a:ext cx="3232542" cy="2376264"/>
          </a:xfrm>
          <a:prstGeom prst="rect">
            <a:avLst/>
          </a:prstGeom>
          <a:noFill/>
          <a:ln w="38100">
            <a:solidFill>
              <a:schemeClr val="tx2">
                <a:lumMod val="40000"/>
                <a:lumOff val="60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961" y="1124744"/>
            <a:ext cx="3354542" cy="2414327"/>
          </a:xfrm>
          <a:prstGeom prst="rect">
            <a:avLst/>
          </a:prstGeom>
          <a:noFill/>
          <a:ln w="38100">
            <a:solidFill>
              <a:schemeClr val="accent1">
                <a:lumMod val="40000"/>
                <a:lumOff val="60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956792"/>
            <a:ext cx="3333455" cy="2136503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5" name="Picture 11">
            <a:hlinkClick r:id="rId5" action="ppaction://hlinkpres?slideindex=9&amp;slidetitle=  Ledovcová jezera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16" y="3970013"/>
            <a:ext cx="3232543" cy="2123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1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260648"/>
            <a:ext cx="6203032" cy="851694"/>
          </a:xfrm>
        </p:spPr>
        <p:txBody>
          <a:bodyPr>
            <a:noAutofit/>
          </a:bodyPr>
          <a:lstStyle/>
          <a:p>
            <a:r>
              <a:rPr lang="cs-CZ" sz="4000" dirty="0" smtClean="0"/>
              <a:t>             Pramen Vltavy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9" y="1412776"/>
            <a:ext cx="3024336" cy="1080120"/>
          </a:xfrm>
        </p:spPr>
        <p:txBody>
          <a:bodyPr>
            <a:noAutofit/>
          </a:bodyPr>
          <a:lstStyle/>
          <a:p>
            <a:pPr algn="just"/>
            <a:r>
              <a:rPr lang="cs-CZ" sz="1800" b="1" dirty="0" smtClean="0">
                <a:latin typeface="Arial Black" pitchFamily="34" charset="0"/>
              </a:rPr>
              <a:t>·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Pramen nejdelší české řeky se nachází při jihovýchodním svahu Černé hory u hranic s Německem, nedaleko obce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Kvilda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na Šumavě.</a:t>
            </a:r>
          </a:p>
          <a:p>
            <a:pPr algn="just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528" y="2852936"/>
            <a:ext cx="3240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·</a:t>
            </a:r>
            <a:r>
              <a:rPr lang="cs-CZ" dirty="0" smtClean="0"/>
              <a:t> Po dřevěných lávkách k němu vede naučná stezka s názvem Fenomény horské přírody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3789040"/>
            <a:ext cx="324036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·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Pramen obsahuje vyšší množství stříbra a má mít léčivé účinky.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937" y="3737594"/>
            <a:ext cx="2592288" cy="2628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8796" y="3798188"/>
            <a:ext cx="2773240" cy="2507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50305"/>
            <a:ext cx="3762884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5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11735" y="1769914"/>
            <a:ext cx="74158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Většina Lipenské přehrady leží uvnitř CHKO Šumava.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93374" y="692696"/>
            <a:ext cx="40918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Lipenská přehrada</a:t>
            </a:r>
            <a:endParaRPr lang="cs-CZ" sz="40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7173" name="Picture 5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08" y="2420888"/>
            <a:ext cx="4095149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933" y="2402514"/>
            <a:ext cx="4103451" cy="2898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483768" y="1400582"/>
            <a:ext cx="38579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Je vybudovaná na řece Vltavě</a:t>
            </a:r>
          </a:p>
        </p:txBody>
      </p:sp>
    </p:spTree>
    <p:extLst>
      <p:ext uri="{BB962C8B-B14F-4D97-AF65-F5344CB8AC3E}">
        <p14:creationId xmlns:p14="http://schemas.microsoft.com/office/powerpoint/2010/main" val="19763374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3050"/>
            <a:ext cx="8219256" cy="5853113"/>
          </a:xfrm>
        </p:spPr>
        <p:txBody>
          <a:bodyPr/>
          <a:lstStyle/>
          <a:p>
            <a:r>
              <a:rPr lang="cs-CZ" dirty="0" smtClean="0"/>
              <a:t>Pohoří Šumava se rozprostírá na ………..Čech.</a:t>
            </a:r>
          </a:p>
          <a:p>
            <a:r>
              <a:rPr lang="cs-CZ" dirty="0" smtClean="0"/>
              <a:t>Prochází jím hranice s ……………………..</a:t>
            </a:r>
          </a:p>
          <a:p>
            <a:r>
              <a:rPr lang="cs-CZ" dirty="0" smtClean="0"/>
              <a:t>Nejvyšší horou je ……………, který měří……..m.</a:t>
            </a:r>
          </a:p>
          <a:p>
            <a:r>
              <a:rPr lang="cs-CZ" dirty="0" smtClean="0"/>
              <a:t>Na Šumavě jsou známá ledovcová jezera, z nichž největší je ……………jezero. </a:t>
            </a:r>
          </a:p>
          <a:p>
            <a:r>
              <a:rPr lang="cs-CZ" dirty="0" smtClean="0"/>
              <a:t>Na Šumavě je také známý ……………..prales, kde rostou 400 let staré stromy.</a:t>
            </a:r>
          </a:p>
          <a:p>
            <a:r>
              <a:rPr lang="cs-CZ" dirty="0" smtClean="0"/>
              <a:t>Na Šumavě pramení naše nejdelší řeka………</a:t>
            </a:r>
          </a:p>
          <a:p>
            <a:r>
              <a:rPr lang="cs-CZ" dirty="0" smtClean="0"/>
              <a:t>Na ní leží česká největší přehradní nádrž ………..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55120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208912" cy="1224136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dirty="0"/>
              <a:t>Vlastivěda 4 ( učebnice pro 4.ročník základní školy) Poznáváme naši vlast (Nová škola)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2" name="Obdélník 1">
            <a:hlinkClick r:id="rId2" action="ppaction://hlinkpres?slideindex=5&amp;slidetitle=Nejvyšší horou Šumavy je Plechý  (1378 m n. m.)"/>
          </p:cNvPr>
          <p:cNvSpPr/>
          <p:nvPr/>
        </p:nvSpPr>
        <p:spPr>
          <a:xfrm>
            <a:off x="697878" y="144965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http://www.tisicovky.cz/exp/sumava/plechy-hlv21/A3A4BD7F-5FEE-4398-8269-E61BC558EB99big.jpg</a:t>
            </a:r>
          </a:p>
        </p:txBody>
      </p:sp>
      <p:sp>
        <p:nvSpPr>
          <p:cNvPr id="4" name="Obdélník 3">
            <a:hlinkClick r:id="rId3" action="ppaction://hlinkpres?slideindex=6&amp;slidetitle=Šumavské lesy po napadení kůrovcem"/>
          </p:cNvPr>
          <p:cNvSpPr/>
          <p:nvPr/>
        </p:nvSpPr>
        <p:spPr>
          <a:xfrm>
            <a:off x="755576" y="2095981"/>
            <a:ext cx="73882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http://t1.gstatic.com/images?q=tbn:ANd9GcRlKoPtITmRuJnlFVRdmxagbE8HqaLVmgk1OA8rbO0YNWBuhNQ-qA</a:t>
            </a:r>
          </a:p>
        </p:txBody>
      </p:sp>
      <p:sp>
        <p:nvSpPr>
          <p:cNvPr id="5" name="Obdélník 4">
            <a:hlinkClick r:id="rId3" action="ppaction://hlinkpres?slideindex=6&amp;slidetitle=Šumavské lesy po napadení kůrovcem"/>
          </p:cNvPr>
          <p:cNvSpPr/>
          <p:nvPr/>
        </p:nvSpPr>
        <p:spPr>
          <a:xfrm>
            <a:off x="765980" y="2741068"/>
            <a:ext cx="8388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http://www.ceskapozice.cz/sites/default/files/imagecache/full_size_content_image/kurovecsumava_0.jpg</a:t>
            </a:r>
          </a:p>
        </p:txBody>
      </p:sp>
      <p:sp>
        <p:nvSpPr>
          <p:cNvPr id="6" name="Obdélník 5">
            <a:hlinkClick r:id="rId4" action="ppaction://hlinkpres?slideindex=8&amp;slidetitle=          Boubínský prales"/>
          </p:cNvPr>
          <p:cNvSpPr/>
          <p:nvPr/>
        </p:nvSpPr>
        <p:spPr>
          <a:xfrm>
            <a:off x="765980" y="3369741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http://svornost.com/wp-content/uploads/1_uvodni_Boubin-150x150.jpg</a:t>
            </a:r>
          </a:p>
        </p:txBody>
      </p:sp>
      <p:sp>
        <p:nvSpPr>
          <p:cNvPr id="9" name="Obdélník 8">
            <a:hlinkClick r:id="rId4" action="ppaction://hlinkpres?slideindex=8&amp;slidetitle=          Boubínský prales"/>
          </p:cNvPr>
          <p:cNvSpPr/>
          <p:nvPr/>
        </p:nvSpPr>
        <p:spPr>
          <a:xfrm>
            <a:off x="776384" y="3739073"/>
            <a:ext cx="76944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http://upload.wikimedia.org/wikipedia/commons/thumb/1/14/Boubinsky_prales_during_NS_Boubinsky_prales_in_summer_2011_%287%29.JPG/800px-Boubinsky_prales_during_NS_Boubinsky_prales_in_summer_2011_%287%29.JPG</a:t>
            </a:r>
          </a:p>
        </p:txBody>
      </p:sp>
      <p:sp>
        <p:nvSpPr>
          <p:cNvPr id="10" name="Obdélník 9">
            <a:hlinkClick r:id="rId4" action="ppaction://hlinkpres?slideindex=8&amp;slidetitle=          Boubínský prales"/>
          </p:cNvPr>
          <p:cNvSpPr/>
          <p:nvPr/>
        </p:nvSpPr>
        <p:spPr>
          <a:xfrm>
            <a:off x="778955" y="4579365"/>
            <a:ext cx="80544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http://boubinsky-prales.cz/upload/iblock/010/010b56416d69b4aa9b52a23621fbf38d.jpg</a:t>
            </a:r>
          </a:p>
        </p:txBody>
      </p:sp>
      <p:sp>
        <p:nvSpPr>
          <p:cNvPr id="11" name="Obdélník 10">
            <a:hlinkClick r:id="rId4" action="ppaction://hlinkpres?slideindex=8&amp;slidetitle=          Boubínský prales"/>
          </p:cNvPr>
          <p:cNvSpPr/>
          <p:nvPr/>
        </p:nvSpPr>
        <p:spPr>
          <a:xfrm>
            <a:off x="709578" y="5225696"/>
            <a:ext cx="78280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http://www.tisicovky.cz/exp/sumava/boubin-hlv29/0811BE43-3FEF-49BA-B74F-</a:t>
            </a:r>
          </a:p>
        </p:txBody>
      </p:sp>
      <p:sp>
        <p:nvSpPr>
          <p:cNvPr id="12" name="Obdélník 11">
            <a:hlinkClick r:id="rId5" action="ppaction://hlinkpres?slideindex=9&amp;slidetitle=  Ledovcová jezera"/>
          </p:cNvPr>
          <p:cNvSpPr/>
          <p:nvPr/>
        </p:nvSpPr>
        <p:spPr>
          <a:xfrm>
            <a:off x="778955" y="5595028"/>
            <a:ext cx="80544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</a:t>
            </a:r>
            <a:r>
              <a:rPr lang="cs-CZ" dirty="0" err="1"/>
              <a:t>thumb</a:t>
            </a:r>
            <a:r>
              <a:rPr lang="cs-CZ" dirty="0"/>
              <a:t>/a/a9/Černé_jezero_zabírané_z_karové_stěny.JPG/200px-Černé_jezero_zabírané_z_karové_stěny.JPG</a:t>
            </a:r>
          </a:p>
        </p:txBody>
      </p:sp>
    </p:spTree>
    <p:extLst>
      <p:ext uri="{BB962C8B-B14F-4D97-AF65-F5344CB8AC3E}">
        <p14:creationId xmlns:p14="http://schemas.microsoft.com/office/powerpoint/2010/main" val="122460194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rId2" action="ppaction://hlinkpres?slideindex=9&amp;slidetitle=  Ledovcová jezera"/>
          </p:cNvPr>
          <p:cNvSpPr/>
          <p:nvPr/>
        </p:nvSpPr>
        <p:spPr>
          <a:xfrm>
            <a:off x="467544" y="404664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http://upload.wikimedia.org/wikipedia/commons/9/9b/%C4%8Certovo_jezero3.JPG</a:t>
            </a:r>
          </a:p>
        </p:txBody>
      </p:sp>
      <p:sp>
        <p:nvSpPr>
          <p:cNvPr id="6" name="Obdélník 5">
            <a:hlinkClick r:id="rId2" action="ppaction://hlinkpres?slideindex=9&amp;slidetitle=  Ledovcová jezera"/>
          </p:cNvPr>
          <p:cNvSpPr/>
          <p:nvPr/>
        </p:nvSpPr>
        <p:spPr>
          <a:xfrm>
            <a:off x="467544" y="980728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</a:t>
            </a:r>
            <a:r>
              <a:rPr lang="cs-CZ" dirty="0" err="1"/>
              <a:t>thumb</a:t>
            </a:r>
            <a:r>
              <a:rPr lang="cs-CZ" dirty="0"/>
              <a:t>/5/5e/Plešné_jezero.jpg/200px-Plešné_jezero.jpg</a:t>
            </a:r>
          </a:p>
        </p:txBody>
      </p:sp>
      <p:sp>
        <p:nvSpPr>
          <p:cNvPr id="7" name="Obdélník 6">
            <a:hlinkClick r:id="rId3" action="ppaction://hlinkpres?slideindex=10&amp;slidetitle=             Pramen Vltavy"/>
          </p:cNvPr>
          <p:cNvSpPr/>
          <p:nvPr/>
        </p:nvSpPr>
        <p:spPr>
          <a:xfrm>
            <a:off x="605461" y="1672580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http://www.ceskehory.cz/sumava/data/document/img/n-pramen-vltavy-1a.JPG</a:t>
            </a:r>
          </a:p>
        </p:txBody>
      </p:sp>
      <p:sp>
        <p:nvSpPr>
          <p:cNvPr id="8" name="Obdélník 7">
            <a:hlinkClick r:id="rId3" action="ppaction://hlinkpres?slideindex=10&amp;slidetitle=             Pramen Vltavy"/>
          </p:cNvPr>
          <p:cNvSpPr/>
          <p:nvPr/>
        </p:nvSpPr>
        <p:spPr>
          <a:xfrm>
            <a:off x="591570" y="2204864"/>
            <a:ext cx="79408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http://www.reky-potoky.estranky.cz/img/mid/40/10cestaknovemuprameni.jpg</a:t>
            </a:r>
          </a:p>
        </p:txBody>
      </p:sp>
    </p:spTree>
    <p:extLst>
      <p:ext uri="{BB962C8B-B14F-4D97-AF65-F5344CB8AC3E}">
        <p14:creationId xmlns:p14="http://schemas.microsoft.com/office/powerpoint/2010/main" val="177964663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294</Words>
  <Application>Microsoft Office PowerPoint</Application>
  <PresentationFormat>Předvádění na obrazovce (4:3)</PresentationFormat>
  <Paragraphs>55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 pohoří Šumava</vt:lpstr>
      <vt:lpstr>Mapa Šumavy</vt:lpstr>
      <vt:lpstr>Nejvyšší horou Šumavy je Plechý  (1378 m n. m.) </vt:lpstr>
      <vt:lpstr>Šumavské lesy po napadení kůrovcem</vt:lpstr>
      <vt:lpstr>Na území Šumavy se nachází největší národní park ČR</vt:lpstr>
      <vt:lpstr>          Boubínský prales  </vt:lpstr>
      <vt:lpstr>  Ledovcová jezera</vt:lpstr>
      <vt:lpstr>             Pramen Vltavy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55</cp:revision>
  <dcterms:created xsi:type="dcterms:W3CDTF">2011-12-21T20:24:41Z</dcterms:created>
  <dcterms:modified xsi:type="dcterms:W3CDTF">2013-05-19T11:54:50Z</dcterms:modified>
</cp:coreProperties>
</file>