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4" r:id="rId1"/>
  </p:sldMasterIdLst>
  <p:notesMasterIdLst>
    <p:notesMasterId r:id="rId14"/>
  </p:notesMasterIdLst>
  <p:handoutMasterIdLst>
    <p:handoutMasterId r:id="rId15"/>
  </p:handoutMasterIdLst>
  <p:sldIdLst>
    <p:sldId id="257" r:id="rId2"/>
    <p:sldId id="270" r:id="rId3"/>
    <p:sldId id="259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</p:sldIdLst>
  <p:sldSz cx="9144000" cy="6858000" type="screen4x3"/>
  <p:notesSz cx="9723438" cy="6858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1050" y="-6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038" y="0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fld id="{8B3DD42F-BC2F-4A96-8B70-487F392E46AA}" type="datetimeFigureOut">
              <a:rPr lang="cs-CZ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513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038" y="6513513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fld id="{0A5D3293-29C7-45CC-82CC-4A19BD651F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4369023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038" y="0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fld id="{3EE26D60-CBE8-47BE-B836-D5DF8193C101}" type="datetimeFigureOut">
              <a:rPr lang="cs-CZ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3138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038" y="6513513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fld id="{E06A3F18-9EE5-4FF6-8563-077E466A6E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6516930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6387" name="Zástupný symbol pro zápatí 4"/>
          <p:cNvSpPr>
            <a:spLocks noGrp="1"/>
          </p:cNvSpPr>
          <p:nvPr>
            <p:ph type="ftr" sz="quarter" idx="4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1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</a:t>
            </a:r>
            <a:r>
              <a:rPr lang="cs-CZ" i="1" smtClean="0">
                <a:latin typeface="Arial" charset="0"/>
              </a:rPr>
              <a:t>komunikují mezi sebou a hledají </a:t>
            </a:r>
            <a:r>
              <a:rPr lang="cs-CZ" i="1" smtClean="0"/>
              <a:t> </a:t>
            </a:r>
            <a:r>
              <a:rPr lang="cs-CZ" i="1" smtClean="0">
                <a:latin typeface="Arial" charset="0"/>
              </a:rPr>
              <a:t>zda-li jsou dané věty pravdivé. </a:t>
            </a:r>
            <a:r>
              <a:rPr lang="cs-CZ" i="1" smtClean="0"/>
              <a:t>V případě záporné odpovědi se snaží ve spolupráci s vyučujícím najít správnou odpověď.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3795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</a:t>
            </a:r>
            <a:r>
              <a:rPr lang="cs-CZ" i="1" smtClean="0">
                <a:latin typeface="Arial" charset="0"/>
              </a:rPr>
              <a:t>komunikují mezi sebou a hledají </a:t>
            </a:r>
            <a:r>
              <a:rPr lang="cs-CZ" i="1" smtClean="0"/>
              <a:t> </a:t>
            </a:r>
            <a:r>
              <a:rPr lang="cs-CZ" i="1" smtClean="0">
                <a:latin typeface="Arial" charset="0"/>
              </a:rPr>
              <a:t>zda-li jsou dané věty pravdivé. </a:t>
            </a:r>
            <a:r>
              <a:rPr lang="cs-CZ" i="1" smtClean="0"/>
              <a:t>V případě záporné odpovědi se snaží ve spolupráci s vyučujícím najít správnou odpověď. </a:t>
            </a:r>
          </a:p>
          <a:p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4819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</a:t>
            </a:r>
            <a:r>
              <a:rPr lang="cs-CZ" i="1" smtClean="0">
                <a:latin typeface="Arial" charset="0"/>
              </a:rPr>
              <a:t>komunikují mezi sebou a hledají </a:t>
            </a:r>
            <a:r>
              <a:rPr lang="cs-CZ" i="1" smtClean="0"/>
              <a:t> </a:t>
            </a:r>
            <a:r>
              <a:rPr lang="cs-CZ" i="1" smtClean="0">
                <a:latin typeface="Arial" charset="0"/>
              </a:rPr>
              <a:t>zda-li jsou dané věty pravdivé. </a:t>
            </a:r>
            <a:r>
              <a:rPr lang="cs-CZ" i="1" smtClean="0"/>
              <a:t>V případě záporné odpovědi se snaží ve spolupráci s vyučujícím najít správnou odpověď. </a:t>
            </a:r>
          </a:p>
          <a:p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5843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</a:t>
            </a:r>
            <a:r>
              <a:rPr lang="cs-CZ" i="1" smtClean="0">
                <a:latin typeface="Arial" charset="0"/>
              </a:rPr>
              <a:t>komunikují mezi sebou a hledají </a:t>
            </a:r>
            <a:r>
              <a:rPr lang="cs-CZ" i="1" smtClean="0"/>
              <a:t> </a:t>
            </a:r>
            <a:r>
              <a:rPr lang="cs-CZ" i="1" smtClean="0">
                <a:latin typeface="Arial" charset="0"/>
              </a:rPr>
              <a:t>zda-li jsou dané věty pravdivé. </a:t>
            </a:r>
            <a:r>
              <a:rPr lang="cs-CZ" i="1" smtClean="0"/>
              <a:t>V případě záporné odpovědi se snaží ve spolupráci s vyučujícím najít správnou odpověď. </a:t>
            </a:r>
          </a:p>
          <a:p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7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</a:t>
            </a:r>
            <a:r>
              <a:rPr lang="cs-CZ" i="1" smtClean="0">
                <a:latin typeface="Arial" charset="0"/>
              </a:rPr>
              <a:t>komunikují mezi sebou a hledají </a:t>
            </a:r>
            <a:r>
              <a:rPr lang="cs-CZ" i="1" smtClean="0"/>
              <a:t> </a:t>
            </a:r>
            <a:r>
              <a:rPr lang="cs-CZ" i="1" smtClean="0">
                <a:latin typeface="Arial" charset="0"/>
              </a:rPr>
              <a:t>zda-li jsou dané věty pravdivé. </a:t>
            </a:r>
            <a:r>
              <a:rPr lang="cs-CZ" i="1" smtClean="0"/>
              <a:t>V případě záporné odpovědi se snaží ve spolupráci s vyučujícím najít správnou odpověď. </a:t>
            </a:r>
          </a:p>
          <a:p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7891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</a:t>
            </a:r>
            <a:r>
              <a:rPr lang="cs-CZ" i="1" smtClean="0">
                <a:latin typeface="Arial" charset="0"/>
              </a:rPr>
              <a:t>komunikují mezi sebou a hledají </a:t>
            </a:r>
            <a:r>
              <a:rPr lang="cs-CZ" i="1" smtClean="0"/>
              <a:t> </a:t>
            </a:r>
            <a:r>
              <a:rPr lang="cs-CZ" i="1" smtClean="0">
                <a:latin typeface="Arial" charset="0"/>
              </a:rPr>
              <a:t>zda-li jsou dané věty pravdivé. </a:t>
            </a:r>
            <a:r>
              <a:rPr lang="cs-CZ" i="1" smtClean="0"/>
              <a:t>V případě záporné odpovědi se snaží ve spolupráci s vyučujícím najít správnou odpověď. </a:t>
            </a:r>
          </a:p>
          <a:p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8915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</a:t>
            </a:r>
            <a:r>
              <a:rPr lang="cs-CZ" i="1" smtClean="0">
                <a:latin typeface="Arial" charset="0"/>
              </a:rPr>
              <a:t>komunikují mezi sebou a hledají </a:t>
            </a:r>
            <a:r>
              <a:rPr lang="cs-CZ" i="1" smtClean="0"/>
              <a:t> </a:t>
            </a:r>
            <a:r>
              <a:rPr lang="cs-CZ" i="1" smtClean="0">
                <a:latin typeface="Arial" charset="0"/>
              </a:rPr>
              <a:t>zda-li jsou dané věty pravdivé. </a:t>
            </a:r>
            <a:r>
              <a:rPr lang="cs-CZ" i="1" smtClean="0"/>
              <a:t>V případě záporné odpovědi se snaží ve spolupráci s vyučujícím najít správnou odpověď. </a:t>
            </a:r>
          </a:p>
          <a:p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9939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</a:t>
            </a:r>
            <a:r>
              <a:rPr lang="cs-CZ" i="1" smtClean="0">
                <a:latin typeface="Arial" charset="0"/>
              </a:rPr>
              <a:t>komunikují mezi sebou a hledají </a:t>
            </a:r>
            <a:r>
              <a:rPr lang="cs-CZ" i="1" smtClean="0"/>
              <a:t> </a:t>
            </a:r>
            <a:r>
              <a:rPr lang="cs-CZ" i="1" smtClean="0">
                <a:latin typeface="Arial" charset="0"/>
              </a:rPr>
              <a:t>zda-li jsou dané věty pravdivé. </a:t>
            </a:r>
            <a:r>
              <a:rPr lang="cs-CZ" i="1" smtClean="0"/>
              <a:t>V případě záporné odpovědi se snaží ve spolupráci s vyučujícím najít správnou odpověď. </a:t>
            </a:r>
          </a:p>
          <a:p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63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</a:t>
            </a:r>
            <a:r>
              <a:rPr lang="cs-CZ" i="1" smtClean="0">
                <a:latin typeface="Arial" charset="0"/>
              </a:rPr>
              <a:t>komunikují mezi sebou a hledají </a:t>
            </a:r>
            <a:r>
              <a:rPr lang="cs-CZ" i="1" smtClean="0"/>
              <a:t> </a:t>
            </a:r>
            <a:r>
              <a:rPr lang="cs-CZ" i="1" smtClean="0">
                <a:latin typeface="Arial" charset="0"/>
              </a:rPr>
              <a:t>zda-li jsou dané věty pravdivé. </a:t>
            </a:r>
            <a:r>
              <a:rPr lang="cs-CZ" i="1" smtClean="0"/>
              <a:t>V případě záporné odpovědi se snaží ve spolupráci s vyučujícím najít správnou odpověď. </a:t>
            </a:r>
          </a:p>
          <a:p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0483" name="Zástupný symbol pro zápatí 4"/>
          <p:cNvSpPr txBox="1">
            <a:spLocks noGrp="1"/>
          </p:cNvSpPr>
          <p:nvPr/>
        </p:nvSpPr>
        <p:spPr bwMode="auto">
          <a:xfrm>
            <a:off x="0" y="6513513"/>
            <a:ext cx="4213225" cy="3429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b"/>
          <a:lstStyle/>
          <a:p>
            <a:pPr>
              <a:defRPr/>
            </a:pPr>
            <a:endParaRPr lang="cs-CZ" sz="1200">
              <a:latin typeface="+mn-lt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99519D2-0BD7-49E1-B838-68E080463E9D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A7EDF44-015A-4F47-8F8F-9F866C30DB1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55633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9AA128A-C08C-43DA-8C54-5551CF868D08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045CF08-E138-4FC9-9705-9BA9DD7731B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3588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B2E15AA-B60B-499B-9641-11D955DA4840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2DB072B-B259-478C-A075-487F43EAAAD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21136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BC08872-35C4-400E-A0C1-73A153B2E859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E4A6F71-B1E3-4446-9E64-5424E56E35B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18437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2607CD4-93AF-48E0-8B57-DAC8E1CA3945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732C094-B7DC-41FE-8C63-34BBB7FEFF5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34179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4D83E04-2214-474B-BB00-7C691A584132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331DD03-6E2D-4CE9-8C58-0A2B3382928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18840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38DFA9C-9403-4C80-8E76-97F06A4E4285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E934CE8-9E78-470A-ABDD-ECCA009857F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72536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7A7C0A4-BED2-418A-96FA-D99C862326DB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41B93F2-5203-4820-9F78-01A0085D540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7867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44D34DB-52FD-4A89-9D9A-C6C0B80191B5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85E6AC0-610A-4590-AE61-01846AC29BD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20461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CBAD36E-C85A-4172-969E-E97AF27E1D82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B3798B6-2016-4E5B-8870-BB66ABFB25A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23633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76D8558-82E4-42D8-B857-6579CC5174FE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EBBEB5E-8C19-4E82-B475-39E2CB3A5CC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72592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21B25B48-B0E6-49C1-86F9-DBEF8AF6B61B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68F51902-694B-4BB0-A77B-AABB522475E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91803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5" r:id="rId1"/>
    <p:sldLayoutId id="2147483736" r:id="rId2"/>
    <p:sldLayoutId id="2147483737" r:id="rId3"/>
    <p:sldLayoutId id="2147483738" r:id="rId4"/>
    <p:sldLayoutId id="2147483739" r:id="rId5"/>
    <p:sldLayoutId id="2147483740" r:id="rId6"/>
    <p:sldLayoutId id="2147483741" r:id="rId7"/>
    <p:sldLayoutId id="2147483742" r:id="rId8"/>
    <p:sldLayoutId id="2147483743" r:id="rId9"/>
    <p:sldLayoutId id="2147483744" r:id="rId10"/>
    <p:sldLayoutId id="214748374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457200" y="1783357"/>
            <a:ext cx="8229600" cy="4525963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Člověk a zdraví</a:t>
            </a:r>
          </a:p>
          <a:p>
            <a:pPr marL="0" indent="0" algn="ctr">
              <a:buNone/>
            </a:pP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Výchova ke zdraví</a:t>
            </a:r>
          </a:p>
          <a:p>
            <a:pPr marL="0" indent="0" algn="ctr">
              <a:buNone/>
            </a:pP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Výchova ke zdraví</a:t>
            </a:r>
          </a:p>
          <a:p>
            <a:pPr marL="0" indent="0" algn="ctr">
              <a:buNone/>
            </a:pP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Zdravý způsob výživy</a:t>
            </a: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pPr marL="0" indent="0" algn="ctr">
              <a:buNone/>
            </a:pP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VY_32_INOVACE_14</a:t>
            </a: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Sada 8</a:t>
            </a:r>
          </a:p>
          <a:p>
            <a:pPr marL="0" indent="0" algn="ctr">
              <a:buNone/>
            </a:pP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pPr marL="0" indent="0" algn="ctr">
              <a:buNone/>
            </a:pP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Vypracoval: Mgr. Petřík Jan, 08 - 2011</a:t>
            </a:r>
          </a:p>
          <a:p>
            <a:pPr algn="ctr" eaLnBrk="1" hangingPunct="1">
              <a:lnSpc>
                <a:spcPct val="90000"/>
              </a:lnSpc>
            </a:pPr>
            <a:endParaRPr lang="cs-CZ" sz="4400" dirty="0" smtClean="0">
              <a:solidFill>
                <a:srgbClr val="898989"/>
              </a:solidFill>
            </a:endParaRPr>
          </a:p>
          <a:p>
            <a:pPr algn="ctr" eaLnBrk="1" hangingPunct="1">
              <a:lnSpc>
                <a:spcPct val="90000"/>
              </a:lnSpc>
            </a:pPr>
            <a:endParaRPr lang="cs-CZ" sz="4400" dirty="0" smtClean="0">
              <a:solidFill>
                <a:srgbClr val="898989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>
                <a:solidFill>
                  <a:schemeClr val="tx1">
                    <a:tint val="75000"/>
                  </a:schemeClr>
                </a:solidFill>
                <a:effectLst/>
                <a:latin typeface="+mn-lt"/>
              </a:rPr>
              <a:t>Moderní škola 2011, CZ.1.07/1.4.00/21.1692</a:t>
            </a:r>
          </a:p>
        </p:txBody>
      </p:sp>
      <p:pic>
        <p:nvPicPr>
          <p:cNvPr id="15363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868488" y="333375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 marL="0" indent="0">
              <a:buNone/>
            </a:pP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</a:t>
            </a:r>
          </a:p>
          <a:p>
            <a:pPr marL="0" indent="0">
              <a:buNone/>
            </a:pP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Výchova ke zdraví</a:t>
            </a:r>
          </a:p>
          <a:p>
            <a:pPr marL="0" indent="0">
              <a:buNone/>
            </a:pP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6. třída</a:t>
            </a:r>
          </a:p>
          <a:p>
            <a:pPr marL="0" indent="0">
              <a:buNone/>
            </a:pP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zdravý způsob výživy</a:t>
            </a:r>
          </a:p>
          <a:p>
            <a:pPr marL="0" indent="0">
              <a:buNone/>
            </a:pP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cs-CZ" sz="1500" dirty="0" err="1">
                <a:latin typeface="Tahoma" pitchFamily="34" charset="0"/>
                <a:ea typeface="Tahoma" pitchFamily="34" charset="0"/>
                <a:cs typeface="Tahoma" pitchFamily="34" charset="0"/>
              </a:rPr>
              <a:t>powerpoint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, společný rozhovor, </a:t>
            </a:r>
            <a:r>
              <a:rPr lang="cs-CZ" sz="1500" dirty="0">
                <a:latin typeface="Tahoma" pitchFamily="34" charset="0"/>
                <a:cs typeface="Tahoma" pitchFamily="34" charset="0"/>
              </a:rPr>
              <a:t>podrobnější metodika viz. poznámky u jednotlivých snímků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>
              <a:buNone/>
            </a:pP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: počítač, dataprojektor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8581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Rot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pPr algn="ctr"/>
            <a:r>
              <a:rPr lang="cs-CZ" sz="4700" smtClean="0">
                <a:latin typeface="Tahoma" charset="0"/>
                <a:cs typeface="Tahoma" charset="0"/>
              </a:rPr>
              <a:t>Zdravý způsob výživy</a:t>
            </a:r>
          </a:p>
        </p:txBody>
      </p:sp>
      <p:sp>
        <p:nvSpPr>
          <p:cNvPr id="20483" name="Rectangle 3"/>
          <p:cNvSpPr>
            <a:spLocks noGrp="1" noRot="1" noChangeArrowheads="1"/>
          </p:cNvSpPr>
          <p:nvPr>
            <p:ph idx="1"/>
          </p:nvPr>
        </p:nvSpPr>
        <p:spPr>
          <a:noFill/>
          <a:ln/>
        </p:spPr>
        <p:txBody>
          <a:bodyPr/>
          <a:lstStyle/>
          <a:p>
            <a:r>
              <a:rPr lang="cs-CZ" smtClean="0">
                <a:effectLst/>
              </a:rPr>
              <a:t>1. Zvýšení průměrného příjmu energie.</a:t>
            </a:r>
          </a:p>
          <a:p>
            <a:r>
              <a:rPr lang="cs-CZ" smtClean="0">
                <a:effectLst/>
              </a:rPr>
              <a:t>Ne.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pPr algn="ctr"/>
            <a:r>
              <a:rPr lang="cs-CZ" sz="4700" smtClean="0">
                <a:latin typeface="Tahoma" charset="0"/>
                <a:cs typeface="Tahoma" charset="0"/>
              </a:rPr>
              <a:t>Zdravý způsob výživy</a:t>
            </a:r>
          </a:p>
        </p:txBody>
      </p:sp>
      <p:sp>
        <p:nvSpPr>
          <p:cNvPr id="22531" name="Rectangle 3"/>
          <p:cNvSpPr>
            <a:spLocks noGrp="1" noRot="1" noChangeArrowheads="1"/>
          </p:cNvSpPr>
          <p:nvPr>
            <p:ph idx="1"/>
          </p:nvPr>
        </p:nvSpPr>
        <p:spPr>
          <a:noFill/>
          <a:ln/>
        </p:spPr>
        <p:txBody>
          <a:bodyPr/>
          <a:lstStyle/>
          <a:p>
            <a:r>
              <a:rPr lang="cs-CZ" smtClean="0">
                <a:effectLst/>
              </a:rPr>
              <a:t>2. Snížení spotřeby nestravitelné vlákniny.</a:t>
            </a:r>
          </a:p>
          <a:p>
            <a:r>
              <a:rPr lang="cs-CZ" smtClean="0">
                <a:effectLst/>
              </a:rPr>
              <a:t>Ne.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Rot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pPr algn="ctr"/>
            <a:r>
              <a:rPr lang="cs-CZ" sz="4700" smtClean="0">
                <a:latin typeface="Tahoma" charset="0"/>
                <a:cs typeface="Tahoma" charset="0"/>
              </a:rPr>
              <a:t>Zdravý způsob výživy</a:t>
            </a:r>
          </a:p>
        </p:txBody>
      </p:sp>
      <p:sp>
        <p:nvSpPr>
          <p:cNvPr id="23555" name="Rectangle 3"/>
          <p:cNvSpPr>
            <a:spLocks noGrp="1" noRot="1" noChangeArrowheads="1"/>
          </p:cNvSpPr>
          <p:nvPr>
            <p:ph idx="1"/>
          </p:nvPr>
        </p:nvSpPr>
        <p:spPr>
          <a:noFill/>
          <a:ln/>
        </p:spPr>
        <p:txBody>
          <a:bodyPr/>
          <a:lstStyle/>
          <a:p>
            <a:r>
              <a:rPr lang="cs-CZ" smtClean="0">
                <a:effectLst/>
              </a:rPr>
              <a:t>3. Zvýšení příjmu bílého cukru.</a:t>
            </a:r>
          </a:p>
          <a:p>
            <a:r>
              <a:rPr lang="cs-CZ" smtClean="0">
                <a:effectLst/>
              </a:rPr>
              <a:t>Ne.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Rot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pPr algn="ctr"/>
            <a:r>
              <a:rPr lang="cs-CZ" sz="4700" smtClean="0">
                <a:latin typeface="Tahoma" charset="0"/>
                <a:cs typeface="Tahoma" charset="0"/>
              </a:rPr>
              <a:t>Zdravý způsob výživy</a:t>
            </a:r>
          </a:p>
        </p:txBody>
      </p:sp>
      <p:sp>
        <p:nvSpPr>
          <p:cNvPr id="24579" name="Rectangle 3"/>
          <p:cNvSpPr>
            <a:spLocks noGrp="1" noRot="1" noChangeArrowheads="1"/>
          </p:cNvSpPr>
          <p:nvPr>
            <p:ph idx="1"/>
          </p:nvPr>
        </p:nvSpPr>
        <p:spPr>
          <a:noFill/>
          <a:ln/>
        </p:spPr>
        <p:txBody>
          <a:bodyPr/>
          <a:lstStyle/>
          <a:p>
            <a:r>
              <a:rPr lang="cs-CZ" smtClean="0">
                <a:effectLst/>
              </a:rPr>
              <a:t>4. Zvýšení příjmu ovoce a zeleniny. </a:t>
            </a:r>
          </a:p>
          <a:p>
            <a:r>
              <a:rPr lang="cs-CZ" smtClean="0">
                <a:effectLst/>
              </a:rPr>
              <a:t>Ano.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Rot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pPr algn="ctr"/>
            <a:r>
              <a:rPr lang="cs-CZ" sz="4700" smtClean="0">
                <a:latin typeface="Tahoma" charset="0"/>
                <a:cs typeface="Tahoma" charset="0"/>
              </a:rPr>
              <a:t>Zdravý způsob výživy</a:t>
            </a:r>
          </a:p>
        </p:txBody>
      </p:sp>
      <p:sp>
        <p:nvSpPr>
          <p:cNvPr id="25603" name="Rectangle 3"/>
          <p:cNvSpPr>
            <a:spLocks noGrp="1" noRot="1" noChangeArrowheads="1"/>
          </p:cNvSpPr>
          <p:nvPr>
            <p:ph idx="1"/>
          </p:nvPr>
        </p:nvSpPr>
        <p:spPr>
          <a:noFill/>
          <a:ln/>
        </p:spPr>
        <p:txBody>
          <a:bodyPr/>
          <a:lstStyle/>
          <a:p>
            <a:r>
              <a:rPr lang="cs-CZ" smtClean="0">
                <a:effectLst/>
              </a:rPr>
              <a:t>5. Snížení spotřeby alkoholu.</a:t>
            </a:r>
          </a:p>
          <a:p>
            <a:r>
              <a:rPr lang="cs-CZ" smtClean="0">
                <a:effectLst/>
              </a:rPr>
              <a:t>Ano.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Rot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pPr algn="ctr"/>
            <a:r>
              <a:rPr lang="cs-CZ" sz="4700" smtClean="0">
                <a:latin typeface="Tahoma" charset="0"/>
                <a:cs typeface="Tahoma" charset="0"/>
              </a:rPr>
              <a:t>Zdravý způsob výživy</a:t>
            </a:r>
          </a:p>
        </p:txBody>
      </p:sp>
      <p:sp>
        <p:nvSpPr>
          <p:cNvPr id="26627" name="Rectangle 3"/>
          <p:cNvSpPr>
            <a:spLocks noGrp="1" noRot="1" noChangeArrowheads="1"/>
          </p:cNvSpPr>
          <p:nvPr>
            <p:ph idx="1"/>
          </p:nvPr>
        </p:nvSpPr>
        <p:spPr>
          <a:noFill/>
          <a:ln/>
        </p:spPr>
        <p:txBody>
          <a:bodyPr/>
          <a:lstStyle/>
          <a:p>
            <a:r>
              <a:rPr lang="cs-CZ" smtClean="0">
                <a:effectLst/>
              </a:rPr>
              <a:t>6. Zvýšení spotřeby tuků.</a:t>
            </a:r>
          </a:p>
          <a:p>
            <a:r>
              <a:rPr lang="cs-CZ" smtClean="0">
                <a:effectLst/>
              </a:rPr>
              <a:t>Ne. 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Rot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pPr algn="ctr"/>
            <a:r>
              <a:rPr lang="cs-CZ" sz="4700" smtClean="0">
                <a:latin typeface="Tahoma" charset="0"/>
                <a:cs typeface="Tahoma" charset="0"/>
              </a:rPr>
              <a:t>Zdravý způsob výživy</a:t>
            </a:r>
          </a:p>
        </p:txBody>
      </p:sp>
      <p:sp>
        <p:nvSpPr>
          <p:cNvPr id="27651" name="Rectangle 3"/>
          <p:cNvSpPr>
            <a:spLocks noGrp="1" noRot="1" noChangeArrowheads="1"/>
          </p:cNvSpPr>
          <p:nvPr>
            <p:ph idx="1"/>
          </p:nvPr>
        </p:nvSpPr>
        <p:spPr>
          <a:noFill/>
          <a:ln/>
        </p:spPr>
        <p:txBody>
          <a:bodyPr/>
          <a:lstStyle/>
          <a:p>
            <a:r>
              <a:rPr lang="cs-CZ" smtClean="0">
                <a:effectLst/>
              </a:rPr>
              <a:t>7. Zvýšení příjmu vitamínu C. </a:t>
            </a:r>
          </a:p>
          <a:p>
            <a:r>
              <a:rPr lang="cs-CZ" smtClean="0">
                <a:effectLst/>
              </a:rPr>
              <a:t>Ano.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Rot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pPr algn="ctr"/>
            <a:r>
              <a:rPr lang="cs-CZ" sz="4700" smtClean="0">
                <a:latin typeface="Tahoma" charset="0"/>
                <a:cs typeface="Tahoma" charset="0"/>
              </a:rPr>
              <a:t>Zdravý způsob výživy</a:t>
            </a:r>
          </a:p>
        </p:txBody>
      </p:sp>
      <p:sp>
        <p:nvSpPr>
          <p:cNvPr id="28675" name="Rectangle 3"/>
          <p:cNvSpPr>
            <a:spLocks noGrp="1" noRot="1" noChangeArrowheads="1"/>
          </p:cNvSpPr>
          <p:nvPr>
            <p:ph idx="1"/>
          </p:nvPr>
        </p:nvSpPr>
        <p:spPr>
          <a:noFill/>
          <a:ln/>
        </p:spPr>
        <p:txBody>
          <a:bodyPr/>
          <a:lstStyle/>
          <a:p>
            <a:r>
              <a:rPr lang="cs-CZ" smtClean="0">
                <a:effectLst/>
              </a:rPr>
              <a:t>8. Zajištění dostatečného příjmu tekutin.</a:t>
            </a:r>
          </a:p>
          <a:p>
            <a:r>
              <a:rPr lang="cs-CZ" smtClean="0">
                <a:effectLst/>
              </a:rPr>
              <a:t>Ano.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Rot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pPr algn="ctr"/>
            <a:r>
              <a:rPr lang="cs-CZ" sz="4700" smtClean="0">
                <a:latin typeface="Tahoma" charset="0"/>
                <a:cs typeface="Tahoma" charset="0"/>
              </a:rPr>
              <a:t>Zdravý způsob výživy</a:t>
            </a:r>
          </a:p>
        </p:txBody>
      </p:sp>
      <p:sp>
        <p:nvSpPr>
          <p:cNvPr id="29699" name="Rectangle 3"/>
          <p:cNvSpPr>
            <a:spLocks noGrp="1" noRot="1" noChangeArrowheads="1"/>
          </p:cNvSpPr>
          <p:nvPr>
            <p:ph idx="1"/>
          </p:nvPr>
        </p:nvSpPr>
        <p:spPr>
          <a:noFill/>
          <a:ln/>
        </p:spPr>
        <p:txBody>
          <a:bodyPr/>
          <a:lstStyle/>
          <a:p>
            <a:r>
              <a:rPr lang="cs-CZ" smtClean="0">
                <a:effectLst/>
              </a:rPr>
              <a:t>9. Snížení spotřeby kuchyňské soli. </a:t>
            </a:r>
          </a:p>
          <a:p>
            <a:r>
              <a:rPr lang="cs-CZ" smtClean="0">
                <a:effectLst/>
              </a:rPr>
              <a:t>Ano.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 idx="4294967295"/>
          </p:nvPr>
        </p:nvSpPr>
        <p:spPr>
          <a:xfrm>
            <a:off x="758825" y="244475"/>
            <a:ext cx="8385175" cy="1431925"/>
          </a:xfrm>
        </p:spPr>
        <p:txBody>
          <a:bodyPr/>
          <a:lstStyle/>
          <a:p>
            <a:pPr eaLnBrk="1" hangingPunct="1">
              <a:defRPr/>
            </a:pPr>
            <a:r>
              <a:rPr lang="cs-CZ" sz="1000"/>
              <a:t/>
            </a:r>
            <a:br>
              <a:rPr lang="cs-CZ" sz="1000"/>
            </a:br>
            <a:endParaRPr lang="cs-CZ" sz="1000"/>
          </a:p>
        </p:txBody>
      </p:sp>
      <p:sp>
        <p:nvSpPr>
          <p:cNvPr id="3" name="Zástupný symbol pro zápatí 2"/>
          <p:cNvSpPr txBox="1">
            <a:spLocks noGrp="1"/>
          </p:cNvSpPr>
          <p:nvPr/>
        </p:nvSpPr>
        <p:spPr bwMode="auto">
          <a:xfrm>
            <a:off x="3124200" y="6356350"/>
            <a:ext cx="2895600" cy="365125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t>Moderní škola 2011, CZ.1.07/1.4.00/21.1692</a:t>
            </a:r>
          </a:p>
        </p:txBody>
      </p:sp>
      <p:sp>
        <p:nvSpPr>
          <p:cNvPr id="30725" name="TextovéPole 3"/>
          <p:cNvSpPr txBox="1">
            <a:spLocks noChangeArrowheads="1"/>
          </p:cNvSpPr>
          <p:nvPr/>
        </p:nvSpPr>
        <p:spPr bwMode="auto">
          <a:xfrm>
            <a:off x="684213" y="549275"/>
            <a:ext cx="7848600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500" dirty="0">
                <a:latin typeface="Tahoma" charset="0"/>
                <a:cs typeface="Tahoma" charset="0"/>
              </a:rPr>
              <a:t>Citace:  </a:t>
            </a:r>
          </a:p>
          <a:p>
            <a:r>
              <a:rPr lang="cs-CZ" sz="1500" dirty="0">
                <a:latin typeface="Tahoma" charset="0"/>
              </a:rPr>
              <a:t>MARÁDOVÁ, Eva. Výchova ke zdraví. Vyd. 1. Praha : Fortuna, 2004. 64 s. ISBN 80-7168-914-9.</a:t>
            </a:r>
          </a:p>
          <a:p>
            <a:endParaRPr lang="cs-CZ" sz="1500" dirty="0">
              <a:latin typeface="Tahoma" charset="0"/>
              <a:cs typeface="Tahoma" charset="0"/>
            </a:endParaRPr>
          </a:p>
          <a:p>
            <a:pPr lvl="1">
              <a:buFont typeface="Arial" charset="0"/>
              <a:buChar char="•"/>
            </a:pPr>
            <a:endParaRPr lang="cs-CZ" sz="1500" dirty="0">
              <a:latin typeface="Tahoma" charset="0"/>
              <a:cs typeface="Tahoma" charset="0"/>
            </a:endParaRPr>
          </a:p>
        </p:txBody>
      </p:sp>
      <p:pic>
        <p:nvPicPr>
          <p:cNvPr id="30726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350</TotalTime>
  <Words>472</Words>
  <Application>Microsoft Office PowerPoint</Application>
  <PresentationFormat>Předvádění na obrazovce (4:3)</PresentationFormat>
  <Paragraphs>71</Paragraphs>
  <Slides>12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Zdravý způsob výživy</vt:lpstr>
      <vt:lpstr>Zdravý způsob výživy</vt:lpstr>
      <vt:lpstr>Zdravý způsob výživy</vt:lpstr>
      <vt:lpstr>Zdravý způsob výživy</vt:lpstr>
      <vt:lpstr>Zdravý způsob výživy</vt:lpstr>
      <vt:lpstr>Zdravý způsob výživy</vt:lpstr>
      <vt:lpstr>Zdravý způsob výživy</vt:lpstr>
      <vt:lpstr>Zdravý způsob výživy</vt:lpstr>
      <vt:lpstr>Zdravý způsob výživy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Honza</cp:lastModifiedBy>
  <cp:revision>36</cp:revision>
  <dcterms:created xsi:type="dcterms:W3CDTF">2011-05-26T14:17:08Z</dcterms:created>
  <dcterms:modified xsi:type="dcterms:W3CDTF">2011-12-10T14:16:27Z</dcterms:modified>
</cp:coreProperties>
</file>