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5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VY_52_INOVACE_41_Geologický vývoj </a:t>
            </a:r>
            <a:r>
              <a:rPr lang="cs-CZ" sz="3200" b="1" dirty="0" smtClean="0"/>
              <a:t>ČR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97388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</a:t>
            </a:r>
            <a:r>
              <a:rPr lang="cs-CZ" dirty="0"/>
              <a:t>škola, 2. stupeň.</a:t>
            </a:r>
          </a:p>
          <a:p>
            <a:r>
              <a:rPr lang="cs-CZ" dirty="0" smtClean="0"/>
              <a:t>Žáci se seznámí s jednotlivými geologickými érami vývoje Země a s jejich projevy na území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09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Geologický vývoj ČR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dirty="0"/>
              <a:t>Území Česka se člení na 4 provincie: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smtClean="0">
                <a:solidFill>
                  <a:schemeClr val="accent6"/>
                </a:solidFill>
              </a:rPr>
              <a:t>Česká vysočina</a:t>
            </a:r>
          </a:p>
          <a:p>
            <a:pPr marL="0" indent="0">
              <a:buNone/>
            </a:pPr>
            <a:r>
              <a:rPr lang="cs-CZ" dirty="0" smtClean="0"/>
              <a:t>II </a:t>
            </a:r>
            <a:r>
              <a:rPr lang="cs-CZ" dirty="0" smtClean="0">
                <a:solidFill>
                  <a:srgbClr val="CCCC00"/>
                </a:solidFill>
              </a:rPr>
              <a:t>Středoevropská nížina</a:t>
            </a:r>
          </a:p>
          <a:p>
            <a:pPr marL="0" indent="0">
              <a:buNone/>
            </a:pPr>
            <a:r>
              <a:rPr lang="cs-CZ" dirty="0" smtClean="0"/>
              <a:t>III 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Západní Karpaty</a:t>
            </a:r>
          </a:p>
          <a:p>
            <a:pPr marL="0" indent="0">
              <a:buNone/>
            </a:pPr>
            <a:r>
              <a:rPr lang="cs-CZ" dirty="0" smtClean="0"/>
              <a:t>IV 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Západopanonská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pánev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115224"/>
            <a:ext cx="5076056" cy="315984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722821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837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818"/>
            <a:ext cx="8229600" cy="1143000"/>
          </a:xfrm>
        </p:spPr>
        <p:txBody>
          <a:bodyPr/>
          <a:lstStyle/>
          <a:p>
            <a:r>
              <a:rPr lang="cs-CZ" dirty="0" smtClean="0"/>
              <a:t>Česká vysočina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                          PRAHORY:</a:t>
            </a:r>
          </a:p>
          <a:p>
            <a:r>
              <a:rPr lang="cs-CZ" dirty="0" smtClean="0"/>
              <a:t>Ukládání sedimentů na dně moře</a:t>
            </a:r>
          </a:p>
          <a:p>
            <a:r>
              <a:rPr lang="cs-CZ" dirty="0" smtClean="0"/>
              <a:t>Vystoupila nejstarší část – </a:t>
            </a:r>
            <a:r>
              <a:rPr lang="cs-CZ" b="1" dirty="0" err="1" smtClean="0"/>
              <a:t>Barrandien</a:t>
            </a:r>
            <a:r>
              <a:rPr lang="cs-CZ" dirty="0" smtClean="0"/>
              <a:t>                (oblast mezi Prahou a Plzní - obsahuje starohorní a prahorní zkameněliny)</a:t>
            </a:r>
          </a:p>
          <a:p>
            <a:r>
              <a:rPr lang="cs-CZ" dirty="0" smtClean="0"/>
              <a:t>Český kras – </a:t>
            </a:r>
            <a:r>
              <a:rPr lang="cs-CZ" b="1" i="1" dirty="0" smtClean="0"/>
              <a:t>vápence,</a:t>
            </a:r>
            <a:r>
              <a:rPr lang="cs-CZ" dirty="0" smtClean="0"/>
              <a:t> jeskyně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221088"/>
            <a:ext cx="2011680" cy="23853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221088"/>
            <a:ext cx="3902682" cy="241966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148064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72391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387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PRVOHORY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5554960" cy="4785395"/>
          </a:xfrm>
        </p:spPr>
        <p:txBody>
          <a:bodyPr/>
          <a:lstStyle/>
          <a:p>
            <a:r>
              <a:rPr lang="cs-CZ" b="1" dirty="0" smtClean="0"/>
              <a:t>Hercynské vrásnění </a:t>
            </a:r>
            <a:r>
              <a:rPr lang="cs-CZ" dirty="0" smtClean="0"/>
              <a:t>– nejstarší </a:t>
            </a:r>
            <a:r>
              <a:rPr lang="cs-CZ" b="1" i="1" dirty="0" smtClean="0"/>
              <a:t>pohoří</a:t>
            </a:r>
            <a:r>
              <a:rPr lang="cs-CZ" dirty="0" smtClean="0"/>
              <a:t> </a:t>
            </a:r>
            <a:r>
              <a:rPr lang="cs-CZ" dirty="0" smtClean="0"/>
              <a:t>(Českomoravská </a:t>
            </a:r>
            <a:r>
              <a:rPr lang="cs-CZ" dirty="0" smtClean="0"/>
              <a:t>vrchovina, </a:t>
            </a:r>
            <a:r>
              <a:rPr lang="cs-CZ" dirty="0" smtClean="0"/>
              <a:t>Krkonoše) </a:t>
            </a:r>
            <a:r>
              <a:rPr lang="cs-CZ" dirty="0" smtClean="0"/>
              <a:t>a </a:t>
            </a:r>
            <a:r>
              <a:rPr lang="cs-CZ" b="1" i="1" dirty="0" smtClean="0"/>
              <a:t>pánve, </a:t>
            </a:r>
            <a:r>
              <a:rPr lang="cs-CZ" dirty="0" smtClean="0"/>
              <a:t>ve kterých se díky teplému a vlhkému podnebí tvořilo černé uhlí (Ostrava, Kladno)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556792"/>
            <a:ext cx="2299936" cy="370957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820472" y="49411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371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D</a:t>
            </a:r>
            <a:r>
              <a:rPr lang="cs-CZ" sz="3600" b="1" dirty="0" smtClean="0"/>
              <a:t>RUHOHORY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Období geologického klidu</a:t>
            </a:r>
          </a:p>
          <a:p>
            <a:r>
              <a:rPr lang="cs-CZ" dirty="0" smtClean="0"/>
              <a:t>Teplé a vlhké podnebí</a:t>
            </a:r>
          </a:p>
          <a:p>
            <a:r>
              <a:rPr lang="cs-CZ" dirty="0" smtClean="0"/>
              <a:t>Od SV proniklo moře – usazování pískovců (Česká křídová tabule)</a:t>
            </a:r>
          </a:p>
          <a:p>
            <a:r>
              <a:rPr lang="cs-CZ" dirty="0" smtClean="0"/>
              <a:t>Vlivem vnějších sil se terén zarovnával</a:t>
            </a:r>
          </a:p>
          <a:p>
            <a:r>
              <a:rPr lang="cs-CZ" dirty="0" smtClean="0"/>
              <a:t>Proběhly dvě velké vlny vymírání organismů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TŘETIHORY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Od konce druhohor </a:t>
            </a:r>
            <a:r>
              <a:rPr lang="cs-CZ" b="1" i="1" dirty="0" err="1" smtClean="0"/>
              <a:t>Alpinsko</a:t>
            </a:r>
            <a:r>
              <a:rPr lang="cs-CZ" b="1" i="1" dirty="0" smtClean="0"/>
              <a:t> – himálajské vrásnění</a:t>
            </a:r>
          </a:p>
          <a:p>
            <a:r>
              <a:rPr lang="cs-CZ" dirty="0" smtClean="0"/>
              <a:t>Vyzdvižena okrajová pohoří – Krušné hory…</a:t>
            </a:r>
          </a:p>
          <a:p>
            <a:r>
              <a:rPr lang="cs-CZ" dirty="0" smtClean="0"/>
              <a:t>Pokles pánví – Mostecká, Třeboňská…</a:t>
            </a:r>
          </a:p>
          <a:p>
            <a:r>
              <a:rPr lang="cs-CZ" dirty="0" smtClean="0"/>
              <a:t>Vznik hnědého uhlí</a:t>
            </a:r>
          </a:p>
          <a:p>
            <a:r>
              <a:rPr lang="cs-CZ" dirty="0" smtClean="0"/>
              <a:t>Sopečná činnost -</a:t>
            </a:r>
          </a:p>
          <a:p>
            <a:pPr marL="0" indent="0">
              <a:buNone/>
            </a:pPr>
            <a:r>
              <a:rPr lang="cs-CZ" dirty="0" smtClean="0"/>
              <a:t>  České středohoří, Říp…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663026"/>
            <a:ext cx="3036168" cy="227712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215965" y="558604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61575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ČTVRTOHORY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147248" cy="4929411"/>
          </a:xfrm>
        </p:spPr>
        <p:txBody>
          <a:bodyPr>
            <a:normAutofit/>
          </a:bodyPr>
          <a:lstStyle/>
          <a:p>
            <a:r>
              <a:rPr lang="cs-CZ" dirty="0" smtClean="0"/>
              <a:t>Střídání dob ledových a meziledových</a:t>
            </a:r>
          </a:p>
          <a:p>
            <a:r>
              <a:rPr lang="cs-CZ" dirty="0" smtClean="0"/>
              <a:t>Pevninský ledovec – od S, </a:t>
            </a:r>
            <a:r>
              <a:rPr lang="cs-CZ" dirty="0"/>
              <a:t>zarovnal </a:t>
            </a:r>
            <a:r>
              <a:rPr lang="cs-CZ" dirty="0" smtClean="0"/>
              <a:t>terén, přinesl </a:t>
            </a:r>
            <a:r>
              <a:rPr lang="cs-CZ" dirty="0"/>
              <a:t>bludné balvany, zastavil se o vrcholky okrajových </a:t>
            </a:r>
            <a:r>
              <a:rPr lang="cs-CZ" dirty="0" smtClean="0"/>
              <a:t>pohoří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996952"/>
            <a:ext cx="4932040" cy="36990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851920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62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/>
              <a:t>Horské ledovce – díky nadmořské výšce – Krkonoše, Šumava</a:t>
            </a:r>
          </a:p>
          <a:p>
            <a:pPr marL="0" indent="0">
              <a:buNone/>
            </a:pPr>
            <a:r>
              <a:rPr lang="cs-CZ" dirty="0"/>
              <a:t>    vytvořily ledovcové kary, údolí, </a:t>
            </a:r>
            <a:r>
              <a:rPr lang="cs-CZ" dirty="0" smtClean="0"/>
              <a:t>jezera </a:t>
            </a:r>
            <a:r>
              <a:rPr lang="cs-CZ" dirty="0"/>
              <a:t>(Černé, Čertovo….)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08920"/>
            <a:ext cx="3657600" cy="25511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581333"/>
            <a:ext cx="2664296" cy="355239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197152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100392" y="576439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85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Zarovnávání terénu vnějšími silami.</a:t>
            </a:r>
          </a:p>
          <a:p>
            <a:r>
              <a:rPr lang="cs-CZ" dirty="0" smtClean="0"/>
              <a:t>Důležitou roli v modelaci terénu má člověk – těžba nerostných surovin, stavebnictví, tvorba skládek…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492896"/>
            <a:ext cx="3147964" cy="20933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068960"/>
            <a:ext cx="4572000" cy="303466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436096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725296" y="42330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774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Západní Karpaty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Až do konce druhohor pod hladinou moře</a:t>
            </a:r>
          </a:p>
          <a:p>
            <a:r>
              <a:rPr lang="cs-CZ" dirty="0" smtClean="0"/>
              <a:t>Vyzdviženy při </a:t>
            </a:r>
            <a:r>
              <a:rPr lang="cs-CZ" dirty="0" err="1" smtClean="0"/>
              <a:t>alpinsko</a:t>
            </a:r>
            <a:r>
              <a:rPr lang="cs-CZ" dirty="0" smtClean="0"/>
              <a:t>–himálajském </a:t>
            </a:r>
            <a:r>
              <a:rPr lang="cs-CZ" dirty="0" smtClean="0"/>
              <a:t>vrásnění</a:t>
            </a:r>
          </a:p>
          <a:p>
            <a:r>
              <a:rPr lang="cs-CZ" dirty="0" smtClean="0"/>
              <a:t>Střídání moře a souše – vzniká flyš</a:t>
            </a:r>
          </a:p>
          <a:p>
            <a:r>
              <a:rPr lang="cs-CZ" dirty="0" smtClean="0"/>
              <a:t>Od čtvrtohor stále pevnina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324408"/>
            <a:ext cx="3146288" cy="237157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6916" y="3645024"/>
            <a:ext cx="3683901" cy="276292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3968" y="640795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8866" y="640795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407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smtClean="0"/>
              <a:t>použitých </a:t>
            </a:r>
            <a:r>
              <a:rPr lang="cs-CZ"/>
              <a:t>o</a:t>
            </a:r>
            <a:r>
              <a:rPr lang="cs-CZ" smtClean="0"/>
              <a:t>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1 http</a:t>
            </a:r>
            <a:r>
              <a:rPr lang="cs-CZ" dirty="0"/>
              <a:t>://</a:t>
            </a:r>
            <a:r>
              <a:rPr lang="cs-CZ" dirty="0" smtClean="0"/>
              <a:t>cs.wikipedia.org/wiki/Soubor:Czech_Republic_geomorphological_division_map_level1_colour.png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7</a:t>
            </a:r>
            <a:r>
              <a:rPr lang="cs-CZ" dirty="0" smtClean="0"/>
              <a:t>. 9. </a:t>
            </a:r>
            <a:r>
              <a:rPr lang="cs-CZ" dirty="0"/>
              <a:t>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2 http</a:t>
            </a:r>
            <a:r>
              <a:rPr lang="cs-CZ" dirty="0"/>
              <a:t>://</a:t>
            </a:r>
            <a:r>
              <a:rPr lang="cs-CZ" dirty="0" smtClean="0"/>
              <a:t>cs.wikipedia.org/wiki/Soubor:Asaphiscuswheelerii.jpg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7. 9. 2011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3 http</a:t>
            </a:r>
            <a:r>
              <a:rPr lang="cs-CZ" dirty="0"/>
              <a:t>://</a:t>
            </a:r>
            <a:r>
              <a:rPr lang="cs-CZ" dirty="0" smtClean="0"/>
              <a:t>cs.wikipedia.org/wiki/Soubor:Kon%C4%9Bprusy_limestone.jpg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7. 9. 2011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4 http</a:t>
            </a:r>
            <a:r>
              <a:rPr lang="cs-CZ" dirty="0"/>
              <a:t>://</a:t>
            </a:r>
            <a:r>
              <a:rPr lang="cs-CZ" dirty="0" smtClean="0"/>
              <a:t>cs.wikipedia.org/wiki/Soubor:Meyers_b15_s0272b.jpg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7. 9. 2011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5 http</a:t>
            </a:r>
            <a:r>
              <a:rPr lang="cs-CZ" dirty="0"/>
              <a:t>://commons.wikimedia.org/wiki/File:Ctin%C4%9Bves,_%</a:t>
            </a:r>
            <a:r>
              <a:rPr lang="cs-CZ" dirty="0" smtClean="0"/>
              <a:t>C5%98%C3%ADp_a_obec.jpg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7. 9. 2011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6 http</a:t>
            </a:r>
            <a:r>
              <a:rPr lang="cs-CZ" dirty="0"/>
              <a:t>://</a:t>
            </a:r>
            <a:r>
              <a:rPr lang="cs-CZ" dirty="0" smtClean="0"/>
              <a:t>commons.wikimedia.org/wiki/File:Czciesz_1453.jpg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7. 9. 2011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7 http</a:t>
            </a:r>
            <a:r>
              <a:rPr lang="cs-CZ" dirty="0"/>
              <a:t>://</a:t>
            </a:r>
            <a:r>
              <a:rPr lang="cs-CZ" dirty="0" smtClean="0"/>
              <a:t>commons.wikimedia.org/wiki/File:Sn%C4%9B%C5%BEka_a_Ob%C5%99%C3%AD_d%C5%AFl.jpg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7. 9. 2011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97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8 http</a:t>
            </a:r>
            <a:r>
              <a:rPr lang="cs-CZ" sz="2000" dirty="0"/>
              <a:t>://commons.wikimedia.org/wiki/File:%</a:t>
            </a:r>
            <a:r>
              <a:rPr lang="cs-CZ" sz="2000" dirty="0" smtClean="0"/>
              <a:t>C4%8Cern%C3%A9_jezero_zab%C3%ADran%C3%A9_z_karov%C3%A9_st%C4%9Bny.JPG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7. 9. 2011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/>
          </a:p>
          <a:p>
            <a:r>
              <a:rPr lang="cs-CZ" sz="2000" dirty="0" smtClean="0"/>
              <a:t>9 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commons.wikimedia.org/wiki/File:St%C5%99imick%C3%A1_v%C3%BDsypka_1.JPG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7. 9. 2011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/>
          </a:p>
          <a:p>
            <a:r>
              <a:rPr lang="cs-CZ" sz="2000" dirty="0" smtClean="0"/>
              <a:t>10 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commons.wikimedia.org/wiki/File:Lom_Jiri_20070924.jpg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7. 9. 2011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/>
          </a:p>
          <a:p>
            <a:r>
              <a:rPr lang="cs-CZ" sz="2000" dirty="0" smtClean="0"/>
              <a:t>11 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commons.wikimedia.org/wiki/File:Carpathian_flysch_cm03.jpg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7. 9. 2011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/>
          </a:p>
          <a:p>
            <a:r>
              <a:rPr lang="cs-CZ" sz="2000" dirty="0" smtClean="0"/>
              <a:t>12 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commons.wikimedia.org/wiki/File:Plosciny7.jpg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7. 9. 2011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4336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473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VY_52_INOVACE_41_Geologický vývoj ČR</vt:lpstr>
      <vt:lpstr>Prezentace aplikace PowerPoint</vt:lpstr>
      <vt:lpstr>Geologický vývoj ČR</vt:lpstr>
      <vt:lpstr>Česká vysočina</vt:lpstr>
      <vt:lpstr>PRVOHORY</vt:lpstr>
      <vt:lpstr>DRUHOHORY</vt:lpstr>
      <vt:lpstr>TŘETIHORY</vt:lpstr>
      <vt:lpstr>ČTVRTOHORY</vt:lpstr>
      <vt:lpstr>Prezentace aplikace PowerPoint</vt:lpstr>
      <vt:lpstr>Prezentace aplikace PowerPoint</vt:lpstr>
      <vt:lpstr>Západní Karpaty</vt:lpstr>
      <vt:lpstr>Zdroje použitých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Geologický vývoj ČR</dc:title>
  <dc:creator>Vagnerova</dc:creator>
  <cp:lastModifiedBy>Martin Králík</cp:lastModifiedBy>
  <cp:revision>17</cp:revision>
  <dcterms:created xsi:type="dcterms:W3CDTF">2011-12-27T15:43:44Z</dcterms:created>
  <dcterms:modified xsi:type="dcterms:W3CDTF">2012-03-13T21:57:28Z</dcterms:modified>
</cp:coreProperties>
</file>