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8" r:id="rId2"/>
    <p:sldId id="256" r:id="rId3"/>
    <p:sldId id="263" r:id="rId4"/>
    <p:sldId id="264" r:id="rId5"/>
    <p:sldId id="259" r:id="rId6"/>
    <p:sldId id="260" r:id="rId7"/>
    <p:sldId id="262" r:id="rId8"/>
    <p:sldId id="265" r:id="rId9"/>
    <p:sldId id="266" r:id="rId10"/>
    <p:sldId id="268" r:id="rId11"/>
    <p:sldId id="261" r:id="rId12"/>
    <p:sldId id="267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89" autoAdjust="0"/>
    <p:restoredTop sz="94660"/>
  </p:normalViewPr>
  <p:slideViewPr>
    <p:cSldViewPr>
      <p:cViewPr varScale="1">
        <p:scale>
          <a:sx n="67" d="100"/>
          <a:sy n="67" d="100"/>
        </p:scale>
        <p:origin x="-96" y="-93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732F9DE-0FC6-4CE4-9DCE-94A8F140E71C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8934A-AE9A-4276-9AD9-87A255F01D2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záhlaví 4"/>
          <p:cNvSpPr>
            <a:spLocks noGrp="1"/>
          </p:cNvSpPr>
          <p:nvPr>
            <p:ph type="hdr" sz="quarter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DE8648-18CB-4D0B-B4BA-71604AB2E88B}" type="datetimeFigureOut">
              <a:rPr lang="cs-CZ" smtClean="0"/>
              <a:pPr/>
              <a:t>19.5.2013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B8B7BAE-247C-4367-86B0-CA1D8D9872CF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4643438" y="1196975"/>
            <a:ext cx="4176712" cy="650875"/>
          </a:xfrm>
        </p:spPr>
        <p:txBody>
          <a:bodyPr/>
          <a:lstStyle/>
          <a:p>
            <a:pPr eaLnBrk="1" hangingPunct="1"/>
            <a:r>
              <a:rPr lang="cs-CZ" sz="2800" smtClean="0"/>
              <a:t>Digitální</a:t>
            </a:r>
            <a:r>
              <a:rPr lang="cs-CZ" sz="2400" smtClean="0"/>
              <a:t> </a:t>
            </a:r>
            <a:r>
              <a:rPr lang="cs-CZ" sz="2800" smtClean="0"/>
              <a:t>učební</a:t>
            </a:r>
            <a:r>
              <a:rPr lang="cs-CZ" sz="2400" smtClean="0"/>
              <a:t> </a:t>
            </a:r>
            <a:r>
              <a:rPr lang="cs-CZ" sz="2800" smtClean="0"/>
              <a:t>materiál</a:t>
            </a:r>
            <a:endParaRPr lang="cs-CZ" sz="2400" smtClean="0"/>
          </a:p>
        </p:txBody>
      </p:sp>
      <p:pic>
        <p:nvPicPr>
          <p:cNvPr id="2051" name="Obrázek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5603875" cy="1368425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27988" y="188913"/>
            <a:ext cx="946150" cy="812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086" name="Group 38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948434503"/>
              </p:ext>
            </p:extLst>
          </p:nvPr>
        </p:nvGraphicFramePr>
        <p:xfrm>
          <a:off x="323850" y="1844675"/>
          <a:ext cx="8496300" cy="4552126"/>
        </p:xfrm>
        <a:graphic>
          <a:graphicData uri="http://schemas.openxmlformats.org/drawingml/2006/table">
            <a:tbl>
              <a:tblPr/>
              <a:tblGrid>
                <a:gridCol w="1263650"/>
                <a:gridCol w="1544638"/>
                <a:gridCol w="2016125"/>
                <a:gridCol w="2305050"/>
                <a:gridCol w="863600"/>
                <a:gridCol w="503237"/>
              </a:tblGrid>
              <a:tr h="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Název projektu: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Inovace vzdělávání na SPŠ a VOŠ Písek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Číslo projektu: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CZ.1.07/1.5.00/34.0010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9413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Škola: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Střední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imes New Roman" pitchFamily="18" charset="0"/>
                        </a:rPr>
                        <a:t> průmyslová škola a Vyšší odborná škola, Písek, Karla Čapka 402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Předmět: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OBN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Ročník: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2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04825">
                <a:tc gridSpan="3">
                  <a:txBody>
                    <a:bodyPr/>
                    <a:lstStyle/>
                    <a:p>
                      <a:pPr marL="0" marR="0" lvl="0" indent="120650" algn="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Téma: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Garamond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gridSpan="3">
                  <a:txBody>
                    <a:bodyPr/>
                    <a:lstStyle/>
                    <a:p>
                      <a:pPr marL="0" marR="0" lvl="0" indent="120650" algn="ctr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Veřejná správa 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 </a:t>
                      </a:r>
                      <a:r>
                        <a:rPr kumimoji="0" lang="cs-CZ" sz="3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samospráva 1 – Státní správa</a:t>
                      </a:r>
                    </a:p>
                  </a:txBody>
                  <a:tcPr marL="31790" marR="31790" marT="0" marB="0" horzOverflow="overflow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rowSpan="4"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23850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Tematický okruh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Člověk </a:t>
                      </a: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jako občan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60363">
                <a:tc gridSpan="2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Jméno autora: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Mgr. Ludmila Klavíková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Datum tvorby: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květen 2013</a:t>
                      </a: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684213">
                <a:tc gridSpan="3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Kód materiálu: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OPVK_1.5_DUM_III/2_OBN_KA025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Garamond" pitchFamily="18" charset="0"/>
                          <a:ea typeface="Calibri" pitchFamily="34" charset="0"/>
                          <a:cs typeface="Tahoma" pitchFamily="34" charset="0"/>
                        </a:rPr>
                        <a:t>Soubor</a:t>
                      </a: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09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VYSTUPY</a:t>
                      </a:r>
                      <a:r>
                        <a:rPr kumimoji="0" lang="en-US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/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VY_32_INOVACE_OBN_KA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025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gridSpan="3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 v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728787">
                <a:tc gridSpan="6">
                  <a:txBody>
                    <a:bodyPr/>
                    <a:lstStyle/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Anotace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:  Stručná historie vývoje  státní správy v Československu v letech 1918 – 1989, vysvětlení základnách pojmů veřejná správa</a:t>
                      </a:r>
                      <a:b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</a:b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Calibri" pitchFamily="34" charset="0"/>
                          <a:cs typeface="Times New Roman" pitchFamily="18" charset="0"/>
                        </a:rPr>
                        <a:t>                     a státní správa .</a:t>
                      </a:r>
                    </a:p>
                    <a:p>
                      <a:pPr marL="0" marR="0" lvl="0" indent="12065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31790" marR="3179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837398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Veřejná správa a samospráva 1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Historický vývoj v Čechách, veřejná správa a státní správa, orgány státní správy, postavení obcí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Historie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během první republiky (1918 – 1938) byl stát rozdělen do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22 žup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později do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čtyř zemí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docházelo k silnému prolínání státní správy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samosprávy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období Protektorátu (1939 – 1945) znamenalo likvidaci samosprávy ve prospěch státní správy, kterou měli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pod kontrolou nacisté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 roce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1948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bylo zavedeno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krajské zřízení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veřejnou správu vykonávaly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Národní výbory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ale samospráva na úkor centralizace a role KSČ přestala fakticky existovat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 roce 1989 dochází k obnově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dvoukolejného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systému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státní správy a samosprávy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Veřejná správa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označuje souhrn státních činností a postupů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správa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veřejných záležitostí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jak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státu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tak i jeho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územních jednotek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spadá do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výkonné moci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člení se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státní správu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samosprávu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má za úkol pomáhat občanům při vyřizování různých záležitostí (stavby, stížnosti)</a:t>
            </a:r>
          </a:p>
          <a:p>
            <a:pP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Státní správa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správu vykonává stát prostřednictvím svých nejvyšších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orgánů své moci (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vláda, ministerstva)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ústředních orgánů státní správy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(např. Český telekomunikační úřad,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Úřad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pro ochranu hospodářské soutěže)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krajské úřady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např. Krajský úřad v Českých Budějovicích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obecní úřady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např. Obecní úřad v Putimi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Orgány státní správy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ústřední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vykonávají správu na celém území státu (ministerstva, Úřad pro ochranu hospodářské soutěže, Český statistický úřad, Národní bezpečnostní úřad)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územní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spravují záležitosti určitého územního celku, např. jednotlivé úřady práce, finanční úřady, okresní správy sociálního zabezpečení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Zásada subordinace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každý orgán, který vykonává státní správu, plní své funkce pouze na tom úseku, který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mu zákonem přidělený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státní správa se uskutečňuje podle několika pevně stanovených zásad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mezi nejvýznamnější patří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subordinace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která říká, že níže postavená instituce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je povinna se držet se pokynů nadřízeného orgánu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Jmenovací princip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další zásadou je tzv.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jmenovací princip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jmenovací princip stanovuje, že velká většina vedoucích i níže postavených funkcionářů státní správy je do svých pozic jmenována,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a ne volena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Samospráva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samosprávy umožňují občanům aktivně participovat na rozhodování o záležitostech, které se jich týkají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přibližují politickou sféru občanovi a zvyšují míru občanské odpovědnosti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samospráva je důležitou součástí zastupitelské demokracie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Česká republika se člení na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obce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základní územní samosprávní celky a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kraje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– vyšší územní samosprávné celky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Zvláštní postavení obcí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některé obce mají zvláštní postavení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obce 2. stupně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– obce s pověřeným obecním úřadem</a:t>
            </a:r>
          </a:p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obce 3. stupně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- obce s rozšířenou působností, kdy fungují jako klasické obce nižších stupňů v obvodě, kde žije průměrně 15 000 lidí 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např. pro evidenci automobilu, živnostenské oprávnění, vystavení řidičského nebo občanského průkazu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Literatura, citace</a:t>
            </a:r>
            <a:endParaRPr lang="cs-CZ" b="1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DUFEK, Pavel. </a:t>
            </a:r>
            <a:r>
              <a:rPr lang="cs-CZ" i="1" dirty="0" smtClean="0">
                <a:latin typeface="Times New Roman" pitchFamily="18" charset="0"/>
                <a:cs typeface="Times New Roman" pitchFamily="18" charset="0"/>
              </a:rPr>
              <a:t>Společenské vědy pro střední školy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Vyd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 1. Brno: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Didaktis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, c2010, 87 s. ISBN 978-807-3581-527</a:t>
            </a:r>
          </a:p>
          <a:p>
            <a:r>
              <a:rPr lang="cs-CZ" dirty="0" smtClean="0"/>
              <a:t>DVOŘÁK, Jan. </a:t>
            </a:r>
            <a:r>
              <a:rPr lang="cs-CZ" i="1" dirty="0" smtClean="0"/>
              <a:t>Odmaturuj! ze společenských věd</a:t>
            </a:r>
            <a:r>
              <a:rPr lang="cs-CZ" dirty="0" smtClean="0"/>
              <a:t>. </a:t>
            </a:r>
            <a:r>
              <a:rPr lang="cs-CZ" dirty="0" err="1" smtClean="0"/>
              <a:t>Aktualiz</a:t>
            </a:r>
            <a:r>
              <a:rPr lang="cs-CZ" dirty="0" smtClean="0"/>
              <a:t>. </a:t>
            </a:r>
            <a:r>
              <a:rPr lang="cs-CZ" dirty="0" err="1" smtClean="0"/>
              <a:t>vyd</a:t>
            </a:r>
            <a:r>
              <a:rPr lang="cs-CZ" dirty="0" smtClean="0"/>
              <a:t>. 1. Brno: </a:t>
            </a:r>
            <a:r>
              <a:rPr lang="cs-CZ" dirty="0" err="1" smtClean="0"/>
              <a:t>Didaktis</a:t>
            </a:r>
            <a:r>
              <a:rPr lang="cs-CZ" dirty="0" smtClean="0"/>
              <a:t>, c2008, 256 s. Odmaturuj!. ISBN 978-80-7358-122-0. </a:t>
            </a:r>
          </a:p>
          <a:p>
            <a:r>
              <a:rPr lang="cs-CZ" dirty="0" smtClean="0"/>
              <a:t>ZUBÍKOVÁ, Zdeňka a Renáta DRÁBOVÁ. </a:t>
            </a:r>
            <a:r>
              <a:rPr lang="cs-CZ" i="1" dirty="0" smtClean="0"/>
              <a:t>Společenské vědy v kostce: pro střední školy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Havlíčkův Brod: Fragment, 2007, 188 s. V kostce (Fragment). </a:t>
            </a:r>
            <a:r>
              <a:rPr lang="cs-CZ" smtClean="0"/>
              <a:t>ISBN 978-802-5301-906. </a:t>
            </a:r>
            <a:endParaRPr lang="cs-CZ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</TotalTime>
  <Words>560</Words>
  <Application>Microsoft Office PowerPoint</Application>
  <PresentationFormat>Předvádění na obrazovce (4:3)</PresentationFormat>
  <Paragraphs>55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sady Office</vt:lpstr>
      <vt:lpstr>Digitální učební materiál</vt:lpstr>
      <vt:lpstr>Veřejná správa a samospráva 1</vt:lpstr>
      <vt:lpstr>Historie</vt:lpstr>
      <vt:lpstr>Snímek 4</vt:lpstr>
      <vt:lpstr>Veřejná správa</vt:lpstr>
      <vt:lpstr>Státní správa</vt:lpstr>
      <vt:lpstr>Orgány státní správy</vt:lpstr>
      <vt:lpstr>Zásada subordinace</vt:lpstr>
      <vt:lpstr>Jmenovací princip</vt:lpstr>
      <vt:lpstr>Samospráva</vt:lpstr>
      <vt:lpstr>Zvláštní postavení obcí</vt:lpstr>
      <vt:lpstr>Literatura, citace</vt:lpstr>
    </vt:vector>
  </TitlesOfParts>
  <Company>SPS/VOS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Finanční gramotnost 1</dc:title>
  <dc:creator>Ludmila Klavíková</dc:creator>
  <cp:lastModifiedBy>siroky</cp:lastModifiedBy>
  <cp:revision>22</cp:revision>
  <dcterms:created xsi:type="dcterms:W3CDTF">2013-05-02T03:35:33Z</dcterms:created>
  <dcterms:modified xsi:type="dcterms:W3CDTF">2013-05-19T17:42:55Z</dcterms:modified>
</cp:coreProperties>
</file>