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8" r:id="rId2"/>
    <p:sldId id="256" r:id="rId3"/>
    <p:sldId id="259" r:id="rId4"/>
    <p:sldId id="267" r:id="rId5"/>
    <p:sldId id="268" r:id="rId6"/>
    <p:sldId id="260" r:id="rId7"/>
    <p:sldId id="269" r:id="rId8"/>
    <p:sldId id="261" r:id="rId9"/>
    <p:sldId id="262" r:id="rId10"/>
    <p:sldId id="263" r:id="rId11"/>
    <p:sldId id="264" r:id="rId12"/>
    <p:sldId id="266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-96" y="-2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2E9CA9-F96F-4795-A546-F34F449C85E5}" type="datetimeFigureOut">
              <a:rPr lang="cs-CZ" smtClean="0"/>
              <a:pPr/>
              <a:t>19.5.2013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E7DF91-8D9D-4613-903B-EAFD0952D8C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717276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4100" name="Zástupný symbol pro záhlaví 4"/>
          <p:cNvSpPr>
            <a:spLocks noGrp="1"/>
          </p:cNvSpPr>
          <p:nvPr>
            <p:ph type="hdr" sz="quarter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E8648-18CB-4D0B-B4BA-71604AB2E88B}" type="datetimeFigureOut">
              <a:rPr lang="cs-CZ" smtClean="0"/>
              <a:pPr/>
              <a:t>19.5.2013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B7BAE-247C-4367-86B0-CA1D8D9872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E8648-18CB-4D0B-B4BA-71604AB2E88B}" type="datetimeFigureOut">
              <a:rPr lang="cs-CZ" smtClean="0"/>
              <a:pPr/>
              <a:t>19.5.2013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B7BAE-247C-4367-86B0-CA1D8D9872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E8648-18CB-4D0B-B4BA-71604AB2E88B}" type="datetimeFigureOut">
              <a:rPr lang="cs-CZ" smtClean="0"/>
              <a:pPr/>
              <a:t>19.5.2013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B7BAE-247C-4367-86B0-CA1D8D9872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E8648-18CB-4D0B-B4BA-71604AB2E88B}" type="datetimeFigureOut">
              <a:rPr lang="cs-CZ" smtClean="0"/>
              <a:pPr/>
              <a:t>19.5.2013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B7BAE-247C-4367-86B0-CA1D8D9872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E8648-18CB-4D0B-B4BA-71604AB2E88B}" type="datetimeFigureOut">
              <a:rPr lang="cs-CZ" smtClean="0"/>
              <a:pPr/>
              <a:t>19.5.2013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B7BAE-247C-4367-86B0-CA1D8D9872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E8648-18CB-4D0B-B4BA-71604AB2E88B}" type="datetimeFigureOut">
              <a:rPr lang="cs-CZ" smtClean="0"/>
              <a:pPr/>
              <a:t>19.5.2013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B7BAE-247C-4367-86B0-CA1D8D9872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E8648-18CB-4D0B-B4BA-71604AB2E88B}" type="datetimeFigureOut">
              <a:rPr lang="cs-CZ" smtClean="0"/>
              <a:pPr/>
              <a:t>19.5.2013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B7BAE-247C-4367-86B0-CA1D8D9872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E8648-18CB-4D0B-B4BA-71604AB2E88B}" type="datetimeFigureOut">
              <a:rPr lang="cs-CZ" smtClean="0"/>
              <a:pPr/>
              <a:t>19.5.2013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B7BAE-247C-4367-86B0-CA1D8D9872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E8648-18CB-4D0B-B4BA-71604AB2E88B}" type="datetimeFigureOut">
              <a:rPr lang="cs-CZ" smtClean="0"/>
              <a:pPr/>
              <a:t>19.5.2013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B7BAE-247C-4367-86B0-CA1D8D9872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E8648-18CB-4D0B-B4BA-71604AB2E88B}" type="datetimeFigureOut">
              <a:rPr lang="cs-CZ" smtClean="0"/>
              <a:pPr/>
              <a:t>19.5.2013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B7BAE-247C-4367-86B0-CA1D8D9872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E8648-18CB-4D0B-B4BA-71604AB2E88B}" type="datetimeFigureOut">
              <a:rPr lang="cs-CZ" smtClean="0"/>
              <a:pPr/>
              <a:t>19.5.2013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B7BAE-247C-4367-86B0-CA1D8D9872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DE8648-18CB-4D0B-B4BA-71604AB2E88B}" type="datetimeFigureOut">
              <a:rPr lang="cs-CZ" smtClean="0"/>
              <a:pPr/>
              <a:t>19.5.2013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8B7BAE-247C-4367-86B0-CA1D8D9872C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4643438" y="1196975"/>
            <a:ext cx="4176712" cy="650875"/>
          </a:xfrm>
        </p:spPr>
        <p:txBody>
          <a:bodyPr/>
          <a:lstStyle/>
          <a:p>
            <a:pPr eaLnBrk="1" hangingPunct="1"/>
            <a:r>
              <a:rPr lang="cs-CZ" sz="2800" smtClean="0"/>
              <a:t>Digitální</a:t>
            </a:r>
            <a:r>
              <a:rPr lang="cs-CZ" sz="2400" smtClean="0"/>
              <a:t> </a:t>
            </a:r>
            <a:r>
              <a:rPr lang="cs-CZ" sz="2800" smtClean="0"/>
              <a:t>učební</a:t>
            </a:r>
            <a:r>
              <a:rPr lang="cs-CZ" sz="2400" smtClean="0"/>
              <a:t> </a:t>
            </a:r>
            <a:r>
              <a:rPr lang="cs-CZ" sz="2800" smtClean="0"/>
              <a:t>materiál</a:t>
            </a:r>
            <a:endParaRPr lang="cs-CZ" sz="2400" smtClean="0"/>
          </a:p>
        </p:txBody>
      </p:sp>
      <p:pic>
        <p:nvPicPr>
          <p:cNvPr id="2051" name="Obrázek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603875" cy="13684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988" y="188913"/>
            <a:ext cx="94615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086" name="Group 3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948434503"/>
              </p:ext>
            </p:extLst>
          </p:nvPr>
        </p:nvGraphicFramePr>
        <p:xfrm>
          <a:off x="323850" y="1844675"/>
          <a:ext cx="8496300" cy="4683127"/>
        </p:xfrm>
        <a:graphic>
          <a:graphicData uri="http://schemas.openxmlformats.org/drawingml/2006/table">
            <a:tbl>
              <a:tblPr/>
              <a:tblGrid>
                <a:gridCol w="1263650"/>
                <a:gridCol w="1544638"/>
                <a:gridCol w="2016125"/>
                <a:gridCol w="2305050"/>
                <a:gridCol w="863600"/>
                <a:gridCol w="503237"/>
              </a:tblGrid>
              <a:tr h="341313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Název projektu: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Inovace vzdělávání na SPŠ a VOŠ Písek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Číslo projektu: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CZ.1.07/1.5.00/34.0010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9413">
                <a:tc gridSpan="6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Škola: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Střední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 průmyslová škola a Vyšší odborná škola, Písek, Karla Čapka 402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Předmět: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OBN</a:t>
                      </a: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Ročník: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825">
                <a:tc gridSpan="3">
                  <a:txBody>
                    <a:bodyPr/>
                    <a:lstStyle/>
                    <a:p>
                      <a:pPr marL="0" marR="0" lvl="0" indent="120650" algn="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Téma: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gridSpan="3">
                  <a:txBody>
                    <a:bodyPr/>
                    <a:lstStyle/>
                    <a:p>
                      <a:pPr marL="0" marR="0" lvl="0" indent="12065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Finanční gramotnost 4 – cenné papíry a směnky</a:t>
                      </a:r>
                    </a:p>
                  </a:txBody>
                  <a:tcPr marL="31790" marR="31790" marT="0" marB="0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23850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Tematický okruh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Člověk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jako občan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363">
                <a:tc gridSpan="2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Jméno autora: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Mgr. Ludmila Klavíková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Datum tvorby: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 květen 2013</a:t>
                      </a: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84213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Kód materiálu: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OPVK_1.5_DUM_III/2_OBN_KA024</a:t>
                      </a:r>
                    </a:p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Soubor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09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VYSTUPY</a:t>
                      </a: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/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VY_32_INOVACE_OBN_KA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024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728787">
                <a:tc gridSpan="6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Anotace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:  Seznámení se základními pojmy – cenné papíry, akcie, burzy akcií, směnky, dluhopisy.</a:t>
                      </a:r>
                    </a:p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837398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Finanční gramotnost 4 – cenné papíry, směnky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Cenné papíry, akcie, šeky a směnky, dluhopisy, burzy cenných papírů 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Historie cenných papírů a první burzy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první cenné papíry, které potvrzovaly vznik dluhu (dlužní úpisy), vznikly už na počátku našeho letopočtu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ve středověku vydávali cenné papíry knížata, papežové a jiní hodnostáři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ve 14. století vznikla v Belgii kolem zájezdních hostinců v okolí Brugg místa, kde se s cennými papíry organizovaně obchodovalo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roce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1531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vznikla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 Antverpách první burza cenných papírů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kde se obchodovalo se směnkami a mincemi z drahých kovů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roce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1602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vznikla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Holandská východoindická společnost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která jako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první emitovala akcie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v18. století vznikaly burzy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 Berlíně, Londýně, New Yorku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1871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byla založena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první burza v českých zemích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kde se obchodovalo s cennými papíry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 zemědělskými komoditami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„Černý pátek“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 největšímu krachu v historii finančních trhů došlo po mnohaletém růstu cen akcií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letech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1927 – 1929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americké fondy zdesetinásobily své jmění (ceny akcií vzrostly desetkrát)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akcie ale byly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nadhodnoceny spekulacemi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 ve čtvrtek 24. října se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burza v New Yorku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zhroutila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finanční panika se rozšířila do Evropy hned následující den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25. říjen 1929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 označován jako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černý pátek 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- počátek velké hospodářské krize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Cenné papíry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enný papír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 dokument, který garantuje vlastníkovi konkrétní právo (na nákup, vlastnictví, výnos aj.), které může být uplatněno pouze před předložením daného cenného papíru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emitent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 osoba, která cenný papír vydává (stát, podnik, banka, jednotlivec)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majitel cenného papíru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je protějšek eminenta při obchodech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Akcie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b="1" dirty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kcie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je klíčový cenný papír</a:t>
            </a:r>
          </a:p>
          <a:p>
            <a:r>
              <a:rPr lang="cs-CZ" b="1" dirty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ividenda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je výnos z držení akcie, což je podíl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na zisku podniku. Podnik často, pokud se mu daří, část svého zisku uchovají a použijí na budoucí investice a část rozdělí mezi své akcionáře jako odměnu za to, že podniku poskytly své peníze.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kcie je také možné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prodat za vyšší cenu </a:t>
            </a:r>
            <a:br>
              <a:rPr lang="cs-CZ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než byly nakoupeny</a:t>
            </a:r>
          </a:p>
          <a:p>
            <a:r>
              <a:rPr lang="cs-CZ" b="1" dirty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kcionář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je majitel akcií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82530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Šeky a směnky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šek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je bankou vydaný cenný papír, pomocí kterého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 možné vybírat peníze z účtu nebo provést bezhotovostní transakci, je chráněn podpisem člověka, který má právo šek vypsat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směnka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slouží ke stvrzení dluhu mezi dvěma osobami (fyzickými nebo právnickými), dává svému majiteli právo požadovat  po dlužníkovi částku napsanou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na směnce, a to v čase, který je uveden.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Má-li směnka zákonem stanovené náležitosti, může být sepsána </a:t>
            </a:r>
            <a:br>
              <a:rPr lang="cs-CZ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na jakémkoliv papíře, není nutný úřední tiskopis ani notářské ověření.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Dluhopisy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luhopisy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vydávají např. podniky, banky, stát nebo obce a kraje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dlužník je po předem stanoveném čase a za předem stanovených podmínek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povinen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dluhopisy od svých věřitelů odkoupit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Burza cenných papírů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 místo, kde probíhá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obchod s cennými papíry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 místo, kde se setkává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nabídka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cenných papírů a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poptávka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po nich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setkávají se tam emitenti cenných papírů, jejich majitelé a zájemci o jejich vlastnictví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nejvýznamnější burzou cenných papírů u nás je tzv.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Burza cenných papírů Praha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(BCPP) – provozuje hlavní trh s nejkvalitnějšími burzovními tituly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Burzovní indexy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hlavní český burzovní index je 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index PX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(v roce 2006 ho nahradil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index PX50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), publikuje ho  BCPP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index se počítá z tzv.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báze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kam patří akcie 14 nejdůležitějších podniků (původně 50)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 cen jejich akcií a podle úředně stanoveného podílu firmy na indexu se počítá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hodnota indexu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index PX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odráží ekonomickou formu  nejsilnějších společností, s jejich akciemi se nejvíce obchoduje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výchozí hodnotou indexu je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1000 bodů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Literatura, citace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HORECKÝ, Jan.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Společenské vědy pro střední školy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Vyd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 1. Brno: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Didaktis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c2011, 95 s. ISBN 978-807-3581-633. 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554</Words>
  <Application>Microsoft Office PowerPoint</Application>
  <PresentationFormat>Předvádění na obrazovce (4:3)</PresentationFormat>
  <Paragraphs>60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Digitální učební materiál</vt:lpstr>
      <vt:lpstr>Finanční gramotnost 4 – cenné papíry, směnky</vt:lpstr>
      <vt:lpstr>Historie cenných papírů a první burzy</vt:lpstr>
      <vt:lpstr>Snímek 4</vt:lpstr>
      <vt:lpstr>„Černý pátek“</vt:lpstr>
      <vt:lpstr>Cenné papíry</vt:lpstr>
      <vt:lpstr>Akcie</vt:lpstr>
      <vt:lpstr>Šeky a směnky</vt:lpstr>
      <vt:lpstr>Dluhopisy</vt:lpstr>
      <vt:lpstr>Burza cenných papírů</vt:lpstr>
      <vt:lpstr>Burzovní indexy</vt:lpstr>
      <vt:lpstr>Literatura, citace</vt:lpstr>
    </vt:vector>
  </TitlesOfParts>
  <Company>SPS/VOS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Finanční gramotnost 1</dc:title>
  <dc:creator>Ludmila Klavíková</dc:creator>
  <cp:lastModifiedBy>siroky</cp:lastModifiedBy>
  <cp:revision>18</cp:revision>
  <dcterms:created xsi:type="dcterms:W3CDTF">2013-05-02T03:35:33Z</dcterms:created>
  <dcterms:modified xsi:type="dcterms:W3CDTF">2013-05-19T17:53:07Z</dcterms:modified>
</cp:coreProperties>
</file>