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5594B0A-0E9F-48BE-9C83-4D0FF50EF526}" type="datetimeFigureOut">
              <a:rPr lang="cs-CZ" smtClean="0"/>
              <a:t>19.5.2013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F971E50-9556-435F-96BB-56CF2E554F5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5594B0A-0E9F-48BE-9C83-4D0FF50EF526}" type="datetimeFigureOut">
              <a:rPr lang="cs-CZ" smtClean="0"/>
              <a:t>19.5.2013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F971E50-9556-435F-96BB-56CF2E554F5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5594B0A-0E9F-48BE-9C83-4D0FF50EF526}" type="datetimeFigureOut">
              <a:rPr lang="cs-CZ" smtClean="0"/>
              <a:t>19.5.2013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F971E50-9556-435F-96BB-56CF2E554F5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5594B0A-0E9F-48BE-9C83-4D0FF50EF526}" type="datetimeFigureOut">
              <a:rPr lang="cs-CZ" smtClean="0"/>
              <a:t>19.5.2013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F971E50-9556-435F-96BB-56CF2E554F5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5594B0A-0E9F-48BE-9C83-4D0FF50EF526}" type="datetimeFigureOut">
              <a:rPr lang="cs-CZ" smtClean="0"/>
              <a:t>19.5.2013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F971E50-9556-435F-96BB-56CF2E554F5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5594B0A-0E9F-48BE-9C83-4D0FF50EF526}" type="datetimeFigureOut">
              <a:rPr lang="cs-CZ" smtClean="0"/>
              <a:t>19.5.2013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F971E50-9556-435F-96BB-56CF2E554F5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5594B0A-0E9F-48BE-9C83-4D0FF50EF526}" type="datetimeFigureOut">
              <a:rPr lang="cs-CZ" smtClean="0"/>
              <a:t>19.5.2013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F971E50-9556-435F-96BB-56CF2E554F50}" type="slidenum">
              <a:rPr lang="cs-CZ" smtClean="0"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5594B0A-0E9F-48BE-9C83-4D0FF50EF526}" type="datetimeFigureOut">
              <a:rPr lang="cs-CZ" smtClean="0"/>
              <a:t>19.5.2013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F971E50-9556-435F-96BB-56CF2E554F5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5594B0A-0E9F-48BE-9C83-4D0FF50EF526}" type="datetimeFigureOut">
              <a:rPr lang="cs-CZ" smtClean="0"/>
              <a:t>19.5.2013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F971E50-9556-435F-96BB-56CF2E554F5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5594B0A-0E9F-48BE-9C83-4D0FF50EF526}" type="datetimeFigureOut">
              <a:rPr lang="cs-CZ" smtClean="0"/>
              <a:t>19.5.2013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F971E50-9556-435F-96BB-56CF2E554F5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5594B0A-0E9F-48BE-9C83-4D0FF50EF526}" type="datetimeFigureOut">
              <a:rPr lang="cs-CZ" smtClean="0"/>
              <a:t>19.5.2013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F971E50-9556-435F-96BB-56CF2E554F5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05594B0A-0E9F-48BE-9C83-4D0FF50EF526}" type="datetimeFigureOut">
              <a:rPr lang="cs-CZ" smtClean="0"/>
              <a:t>19.5.2013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F971E50-9556-435F-96BB-56CF2E554F50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4026739"/>
              </p:ext>
            </p:extLst>
          </p:nvPr>
        </p:nvGraphicFramePr>
        <p:xfrm>
          <a:off x="1368425" y="2924944"/>
          <a:ext cx="6405925" cy="2774506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Úprkova 1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Aleš Hladík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VY_32_INOVACE_6A_15_Citoslovce a částice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6A_ČJ7.roč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VM ověřen dne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29.11.2012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7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.B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je určen k výkladu o posledních dvou slovních druzích. Obsahuje cvičení na vnímání rozdílů mezi oběma druhy a jejich vyhledávání ve větách.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8194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2668"/>
            <a:ext cx="7903033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3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8759" y="1909763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2224088"/>
            <a:ext cx="701999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55576" y="1268760"/>
            <a:ext cx="7759017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cs-CZ" sz="1400" dirty="0" smtClean="0" bmk="OLE_LINK4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lang="cs-CZ" sz="1400" dirty="0" smtClean="0" bmk="OLE_LINK4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 smtClean="0" bmk="OLE_LINK4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lang="cs-CZ" sz="1400" dirty="0" smtClean="0" bmk="OLE_LINK4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 </a:t>
            </a:r>
            <a:r>
              <a:rPr lang="cs-CZ" sz="1400" dirty="0" smtClean="0" bmk="OLE_LINK4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lang="cs-CZ" sz="1400" dirty="0" smtClean="0" bmk="OLE_LINK4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 smtClean="0" bmk="OLE_LINK4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lang="cs-CZ" sz="1400" dirty="0" smtClean="0" bmk="OLE_LINK4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 smtClean="0" bmk="OLE_LINK4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lang="cs-CZ" sz="1400" dirty="0" smtClean="0" bmk="OLE_LINK4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š</a:t>
            </a:r>
            <a:r>
              <a:rPr lang="cs-CZ" sz="1400" dirty="0" smtClean="0" bmk="OLE_LINK4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lang="cs-CZ" sz="1400" dirty="0" smtClean="0" bmk="OLE_LINK4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 smtClean="0" bmk="OLE_LINK4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lang="cs-CZ" sz="1100" dirty="0" smtClean="0" bmk="OLE_LINK4">
              <a:solidFill>
                <a:prstClr val="black"/>
              </a:solidFill>
              <a:latin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400" dirty="0" smtClean="0" bmk="OLE_LINK4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lang="cs-CZ" sz="1400" dirty="0" smtClean="0" bmk="OLE_LINK4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 smtClean="0" bmk="OLE_LINK4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lang="cs-CZ" sz="1400" dirty="0" smtClean="0" bmk="OLE_LINK4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 smtClean="0" bmk="OLE_LINK4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lang="cs-CZ" sz="1400" dirty="0" smtClean="0" bmk="OLE_LINK4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 smtClean="0" bmk="OLE_LINK4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lang="cs-CZ" sz="1400" dirty="0" smtClean="0" bmk="OLE_LINK4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 smtClean="0" bmk="OLE_LINK4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lang="cs-CZ" sz="1100" dirty="0" smtClean="0">
              <a:solidFill>
                <a:prstClr val="black"/>
              </a:solidFill>
              <a:latin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dirty="0" smtClean="0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3986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 smtClean="0">
              <a:solidFill>
                <a:prstClr val="black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3696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Citoslovce a částice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7142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Částice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 fontScale="92500" lnSpcReduction="10000"/>
          </a:bodyPr>
          <a:lstStyle/>
          <a:p>
            <a:r>
              <a:rPr lang="cs-CZ" sz="3600" dirty="0"/>
              <a:t>s</a:t>
            </a:r>
            <a:r>
              <a:rPr lang="cs-CZ" sz="3600" dirty="0" smtClean="0"/>
              <a:t>lova velmi podobná spojkám</a:t>
            </a:r>
          </a:p>
          <a:p>
            <a:r>
              <a:rPr lang="cs-CZ" sz="3600" dirty="0"/>
              <a:t>č</a:t>
            </a:r>
            <a:r>
              <a:rPr lang="cs-CZ" sz="3600" dirty="0" smtClean="0"/>
              <a:t>asem byli od spojek odlišeny</a:t>
            </a:r>
          </a:p>
          <a:p>
            <a:r>
              <a:rPr lang="cs-CZ" sz="3600" dirty="0"/>
              <a:t>n</a:t>
            </a:r>
            <a:r>
              <a:rPr lang="cs-CZ" sz="3600" dirty="0" smtClean="0"/>
              <a:t>a rozdíl od spojek věty nespojují, ale uvozují nebo vyjadřují různé významové odstíny a citová zabarvení</a:t>
            </a:r>
          </a:p>
          <a:p>
            <a:r>
              <a:rPr lang="cs-CZ" sz="3600" dirty="0" smtClean="0"/>
              <a:t>Zpravidla uvozují samostatné věty, naznačují jejich druh, anebo vyjadřují postoj mluvčího k jejich obsahu. (ať, kéž, ano, ne, což, jestlipak, zdalipak,…)</a:t>
            </a:r>
          </a:p>
          <a:p>
            <a:pPr marL="82296" indent="0">
              <a:buNone/>
            </a:pPr>
            <a:endParaRPr lang="cs-CZ" sz="36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53724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Srovnej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82296" indent="0">
              <a:buNone/>
            </a:pPr>
            <a:r>
              <a:rPr lang="cs-CZ" sz="3600" dirty="0" smtClean="0">
                <a:solidFill>
                  <a:srgbClr val="FF0000"/>
                </a:solidFill>
              </a:rPr>
              <a:t>A</a:t>
            </a:r>
            <a:r>
              <a:rPr lang="cs-CZ" sz="3600" dirty="0" smtClean="0"/>
              <a:t> to se podívejme. ….Cvičil </a:t>
            </a:r>
            <a:r>
              <a:rPr lang="cs-CZ" sz="3600" dirty="0" smtClean="0">
                <a:solidFill>
                  <a:srgbClr val="FF0000"/>
                </a:solidFill>
              </a:rPr>
              <a:t>a</a:t>
            </a:r>
            <a:r>
              <a:rPr lang="cs-CZ" sz="3600" dirty="0" smtClean="0"/>
              <a:t> běhal.</a:t>
            </a:r>
          </a:p>
          <a:p>
            <a:pPr marL="82296" indent="0">
              <a:buNone/>
            </a:pPr>
            <a:r>
              <a:rPr lang="cs-CZ" sz="3600" dirty="0" smtClean="0">
                <a:solidFill>
                  <a:srgbClr val="FF0000"/>
                </a:solidFill>
              </a:rPr>
              <a:t>Že</a:t>
            </a:r>
            <a:r>
              <a:rPr lang="cs-CZ" sz="3600" dirty="0" smtClean="0"/>
              <a:t> by nepřišla? ….. Myslím, </a:t>
            </a:r>
            <a:r>
              <a:rPr lang="cs-CZ" sz="3600" dirty="0" smtClean="0">
                <a:solidFill>
                  <a:srgbClr val="FF0000"/>
                </a:solidFill>
              </a:rPr>
              <a:t>že</a:t>
            </a:r>
            <a:r>
              <a:rPr lang="cs-CZ" sz="3600" dirty="0" smtClean="0"/>
              <a:t> nepřišla.</a:t>
            </a:r>
          </a:p>
          <a:p>
            <a:pPr marL="82296" indent="0">
              <a:buNone/>
            </a:pPr>
            <a:r>
              <a:rPr lang="cs-CZ" sz="3600" dirty="0" smtClean="0">
                <a:solidFill>
                  <a:srgbClr val="FF0000"/>
                </a:solidFill>
              </a:rPr>
              <a:t>Aby</a:t>
            </a:r>
            <a:r>
              <a:rPr lang="cs-CZ" sz="3600" dirty="0" smtClean="0"/>
              <a:t> se jí tak něco stalo! …Přišla, </a:t>
            </a:r>
            <a:r>
              <a:rPr lang="cs-CZ" sz="3600" dirty="0" smtClean="0">
                <a:solidFill>
                  <a:srgbClr val="FF0000"/>
                </a:solidFill>
              </a:rPr>
              <a:t>aby</a:t>
            </a:r>
            <a:r>
              <a:rPr lang="cs-CZ" sz="3600" dirty="0" smtClean="0"/>
              <a:t> se ohřála.</a:t>
            </a:r>
          </a:p>
          <a:p>
            <a:pPr marL="82296" indent="0">
              <a:buNone/>
            </a:pPr>
            <a:r>
              <a:rPr lang="cs-CZ" sz="3600" dirty="0" smtClean="0">
                <a:solidFill>
                  <a:srgbClr val="FF0000"/>
                </a:solidFill>
              </a:rPr>
              <a:t>Tak</a:t>
            </a:r>
            <a:r>
              <a:rPr lang="cs-CZ" sz="3600" dirty="0" smtClean="0"/>
              <a:t> už poběž! ….Nesměj se </a:t>
            </a:r>
            <a:r>
              <a:rPr lang="cs-CZ" sz="3600" dirty="0" smtClean="0">
                <a:solidFill>
                  <a:srgbClr val="FF0000"/>
                </a:solidFill>
              </a:rPr>
              <a:t>tak</a:t>
            </a:r>
            <a:r>
              <a:rPr lang="cs-CZ" sz="3600" dirty="0" smtClean="0"/>
              <a:t>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2989373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Vyhledej v textu částice a podtrhni 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82296" indent="0">
              <a:buNone/>
            </a:pPr>
            <a:r>
              <a:rPr lang="cs-CZ" dirty="0" smtClean="0"/>
              <a:t>Kéž by už dozrály třešně! Ale to bych do vás neřekl, pane Macku. Ať mě moc neštve, nebo půjdu domů pěšky. </a:t>
            </a:r>
            <a:r>
              <a:rPr lang="cs-CZ" dirty="0"/>
              <a:t> </a:t>
            </a:r>
            <a:r>
              <a:rPr lang="cs-CZ" dirty="0" smtClean="0"/>
              <a:t>Nechť přijde, rádi ho uvidíme. Kéž bych byl chytřejší než náš osel.</a:t>
            </a:r>
          </a:p>
          <a:p>
            <a:pPr marL="82296" indent="0">
              <a:buNone/>
            </a:pPr>
            <a:r>
              <a:rPr lang="cs-CZ" u="sng" dirty="0"/>
              <a:t>Kéž</a:t>
            </a:r>
            <a:r>
              <a:rPr lang="cs-CZ" dirty="0"/>
              <a:t> by už dozrály třešně! </a:t>
            </a:r>
            <a:r>
              <a:rPr lang="cs-CZ" u="sng" dirty="0"/>
              <a:t>Ale</a:t>
            </a:r>
            <a:r>
              <a:rPr lang="cs-CZ" dirty="0"/>
              <a:t> to bych do vás neřekl, pane Macku. </a:t>
            </a:r>
            <a:r>
              <a:rPr lang="cs-CZ" u="sng" dirty="0"/>
              <a:t>Ať</a:t>
            </a:r>
            <a:r>
              <a:rPr lang="cs-CZ" dirty="0"/>
              <a:t> mě moc neštve, nebo půjdu domů pěšky.  </a:t>
            </a:r>
            <a:r>
              <a:rPr lang="cs-CZ" u="sng" dirty="0"/>
              <a:t>Nechť</a:t>
            </a:r>
            <a:r>
              <a:rPr lang="cs-CZ" dirty="0"/>
              <a:t> přijde, rádi ho uvidíme. </a:t>
            </a:r>
            <a:r>
              <a:rPr lang="cs-CZ" u="sng" dirty="0"/>
              <a:t>Kéž</a:t>
            </a:r>
            <a:r>
              <a:rPr lang="cs-CZ" dirty="0"/>
              <a:t> bych byl chytřejší než náš osel.</a:t>
            </a:r>
          </a:p>
          <a:p>
            <a:pPr marL="82296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6465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Citoslovce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cs-CZ" dirty="0"/>
              <a:t>s</a:t>
            </a:r>
            <a:r>
              <a:rPr lang="cs-CZ" dirty="0" smtClean="0"/>
              <a:t>lova, která vyjadřují nálady, city (hurá, ach, ouvej) a vůli mluvčího (hop, hej rup) nebo naznačují hlasy a zvuky (mňau, bú, prásk).</a:t>
            </a:r>
          </a:p>
          <a:p>
            <a:r>
              <a:rPr lang="cs-CZ" dirty="0">
                <a:solidFill>
                  <a:srgbClr val="FF0000"/>
                </a:solidFill>
              </a:rPr>
              <a:t>v</a:t>
            </a:r>
            <a:r>
              <a:rPr lang="cs-CZ" dirty="0" smtClean="0">
                <a:solidFill>
                  <a:srgbClr val="FF0000"/>
                </a:solidFill>
              </a:rPr>
              <a:t> řeči je oddělujeme pauzou, v písmu pak čárkou. </a:t>
            </a:r>
            <a:r>
              <a:rPr lang="cs-CZ" dirty="0" smtClean="0"/>
              <a:t>Haló</a:t>
            </a:r>
            <a:r>
              <a:rPr lang="cs-CZ" dirty="0" smtClean="0">
                <a:solidFill>
                  <a:srgbClr val="FF0000"/>
                </a:solidFill>
              </a:rPr>
              <a:t>,</a:t>
            </a:r>
            <a:r>
              <a:rPr lang="cs-CZ" dirty="0" smtClean="0"/>
              <a:t> je tam někdo? Fuj</a:t>
            </a:r>
            <a:r>
              <a:rPr lang="cs-CZ" dirty="0" smtClean="0">
                <a:solidFill>
                  <a:srgbClr val="FF0000"/>
                </a:solidFill>
              </a:rPr>
              <a:t>, </a:t>
            </a:r>
            <a:r>
              <a:rPr lang="cs-CZ" dirty="0" smtClean="0"/>
              <a:t>to jsme se lekl. </a:t>
            </a:r>
          </a:p>
          <a:p>
            <a:r>
              <a:rPr lang="cs-CZ" dirty="0"/>
              <a:t>m</a:t>
            </a:r>
            <a:r>
              <a:rPr lang="cs-CZ" dirty="0" smtClean="0"/>
              <a:t>ohou nahrazovat jiný větný člen – zpravidla přísudek. Vrabec frr na střechu. Z půdy se ozvalo mňau. </a:t>
            </a:r>
            <a:r>
              <a:rPr lang="cs-CZ" dirty="0" smtClean="0">
                <a:solidFill>
                  <a:srgbClr val="FF0000"/>
                </a:solidFill>
              </a:rPr>
              <a:t>Zde je čárkou neoddělujeme</a:t>
            </a:r>
          </a:p>
        </p:txBody>
      </p:sp>
    </p:spTree>
    <p:extLst>
      <p:ext uri="{BB962C8B-B14F-4D97-AF65-F5344CB8AC3E}">
        <p14:creationId xmlns:p14="http://schemas.microsoft.com/office/powerpoint/2010/main" val="3085525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Užij tato citoslovce ve větách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75656" y="1412776"/>
            <a:ext cx="7498080" cy="4800600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marL="82296" indent="0">
              <a:buNone/>
            </a:pPr>
            <a:r>
              <a:rPr lang="cs-CZ" dirty="0" smtClean="0"/>
              <a:t>Uf …………………………………………..</a:t>
            </a:r>
          </a:p>
          <a:p>
            <a:pPr marL="82296" indent="0">
              <a:buNone/>
            </a:pPr>
            <a:r>
              <a:rPr lang="cs-CZ" dirty="0" err="1" smtClean="0"/>
              <a:t>Hú</a:t>
            </a:r>
            <a:r>
              <a:rPr lang="cs-CZ" dirty="0" smtClean="0"/>
              <a:t> a </a:t>
            </a:r>
            <a:r>
              <a:rPr lang="cs-CZ" dirty="0" err="1" smtClean="0"/>
              <a:t>hú</a:t>
            </a:r>
            <a:r>
              <a:rPr lang="cs-CZ" dirty="0" smtClean="0"/>
              <a:t> a </a:t>
            </a:r>
            <a:r>
              <a:rPr lang="cs-CZ" dirty="0" err="1" smtClean="0"/>
              <a:t>hú</a:t>
            </a:r>
            <a:r>
              <a:rPr lang="cs-CZ" dirty="0" smtClean="0"/>
              <a:t>………………………………..</a:t>
            </a:r>
          </a:p>
          <a:p>
            <a:pPr marL="82296" indent="0">
              <a:buNone/>
            </a:pPr>
            <a:r>
              <a:rPr lang="cs-CZ" dirty="0" smtClean="0"/>
              <a:t>Ha…………………………………………..</a:t>
            </a:r>
          </a:p>
          <a:p>
            <a:pPr marL="82296" indent="0">
              <a:buNone/>
            </a:pPr>
            <a:r>
              <a:rPr lang="cs-CZ" dirty="0" smtClean="0"/>
              <a:t>Hurá ……………………………………….</a:t>
            </a:r>
          </a:p>
          <a:p>
            <a:pPr marL="82296" indent="0">
              <a:buNone/>
            </a:pPr>
            <a:r>
              <a:rPr lang="cs-CZ" dirty="0" smtClean="0"/>
              <a:t>Uf, to je mi těžko.</a:t>
            </a:r>
          </a:p>
          <a:p>
            <a:pPr marL="82296" indent="0">
              <a:buNone/>
            </a:pPr>
            <a:r>
              <a:rPr lang="cs-CZ" dirty="0" smtClean="0"/>
              <a:t>Sova houkala </a:t>
            </a:r>
            <a:r>
              <a:rPr lang="cs-CZ" dirty="0" err="1" smtClean="0"/>
              <a:t>hú</a:t>
            </a:r>
            <a:r>
              <a:rPr lang="cs-CZ" dirty="0" smtClean="0"/>
              <a:t> a </a:t>
            </a:r>
            <a:r>
              <a:rPr lang="cs-CZ" dirty="0" err="1" smtClean="0"/>
              <a:t>hú</a:t>
            </a:r>
            <a:r>
              <a:rPr lang="cs-CZ" dirty="0" smtClean="0"/>
              <a:t> a </a:t>
            </a:r>
            <a:r>
              <a:rPr lang="cs-CZ" dirty="0" err="1" smtClean="0"/>
              <a:t>hú</a:t>
            </a:r>
            <a:r>
              <a:rPr lang="cs-CZ" dirty="0" smtClean="0"/>
              <a:t>.</a:t>
            </a:r>
          </a:p>
          <a:p>
            <a:pPr marL="82296" indent="0">
              <a:buNone/>
            </a:pPr>
            <a:r>
              <a:rPr lang="cs-CZ" dirty="0" smtClean="0"/>
              <a:t>Ha, dostal jsem tě!</a:t>
            </a:r>
          </a:p>
          <a:p>
            <a:pPr marL="82296" indent="0">
              <a:buNone/>
            </a:pPr>
            <a:r>
              <a:rPr lang="cs-CZ" dirty="0" smtClean="0"/>
              <a:t>Náhle se ozvalo mohutné hurá.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3803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Vyhledej citoslovce a kde je to třeba odděl čárkou.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pPr marL="82296" indent="0">
              <a:buNone/>
            </a:pPr>
            <a:r>
              <a:rPr lang="cs-CZ" dirty="0" smtClean="0"/>
              <a:t>Hele kdo to sem kráčí.</a:t>
            </a:r>
          </a:p>
          <a:p>
            <a:pPr marL="82296" indent="0">
              <a:buNone/>
            </a:pPr>
            <a:r>
              <a:rPr lang="cs-CZ" dirty="0" smtClean="0"/>
              <a:t>Tomu je hej.</a:t>
            </a:r>
          </a:p>
          <a:p>
            <a:pPr marL="82296" indent="0">
              <a:buNone/>
            </a:pPr>
            <a:r>
              <a:rPr lang="cs-CZ" dirty="0" smtClean="0"/>
              <a:t>Oho to je blázen!</a:t>
            </a:r>
          </a:p>
          <a:p>
            <a:pPr marL="82296" indent="0">
              <a:buNone/>
            </a:pPr>
            <a:r>
              <a:rPr lang="cs-CZ" dirty="0" err="1" smtClean="0"/>
              <a:t>Heleďte</a:t>
            </a:r>
            <a:r>
              <a:rPr lang="cs-CZ" dirty="0"/>
              <a:t> </a:t>
            </a:r>
            <a:r>
              <a:rPr lang="cs-CZ" dirty="0" smtClean="0"/>
              <a:t>já myslím, že to tak uděláme.</a:t>
            </a:r>
          </a:p>
          <a:p>
            <a:pPr marL="82296" indent="0">
              <a:buNone/>
            </a:pPr>
            <a:r>
              <a:rPr lang="cs-CZ" dirty="0" smtClean="0"/>
              <a:t>Kráva bú a olízla mi brýle.</a:t>
            </a:r>
          </a:p>
          <a:p>
            <a:pPr marL="82296" indent="0">
              <a:buNone/>
            </a:pPr>
            <a:r>
              <a:rPr lang="cs-CZ" dirty="0" smtClean="0"/>
              <a:t>Průvan prásk dveřmi.</a:t>
            </a:r>
          </a:p>
          <a:p>
            <a:pPr marL="82296" indent="0">
              <a:buNone/>
            </a:pPr>
            <a:r>
              <a:rPr lang="cs-CZ" dirty="0" smtClean="0"/>
              <a:t>Žába žbluňk do louže. </a:t>
            </a:r>
            <a:endParaRPr lang="cs-CZ" dirty="0"/>
          </a:p>
          <a:p>
            <a:pPr marL="82296" indent="0">
              <a:buNone/>
            </a:pPr>
            <a:r>
              <a:rPr lang="cs-CZ" dirty="0" smtClean="0"/>
              <a:t>Pes nejdříve haf </a:t>
            </a:r>
            <a:r>
              <a:rPr lang="cs-CZ" dirty="0" err="1" smtClean="0"/>
              <a:t>haf</a:t>
            </a:r>
            <a:r>
              <a:rPr lang="cs-CZ" dirty="0" smtClean="0"/>
              <a:t> </a:t>
            </a:r>
            <a:r>
              <a:rPr lang="cs-CZ" dirty="0" err="1" smtClean="0"/>
              <a:t>haf</a:t>
            </a:r>
            <a:r>
              <a:rPr lang="cs-CZ" dirty="0" smtClean="0"/>
              <a:t> a pak za nohavici chňap. </a:t>
            </a:r>
          </a:p>
        </p:txBody>
      </p:sp>
    </p:spTree>
    <p:extLst>
      <p:ext uri="{BB962C8B-B14F-4D97-AF65-F5344CB8AC3E}">
        <p14:creationId xmlns:p14="http://schemas.microsoft.com/office/powerpoint/2010/main" val="3884870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pPr marL="82296" indent="0">
              <a:buNone/>
            </a:pPr>
            <a:r>
              <a:rPr lang="cs-CZ" dirty="0" smtClean="0"/>
              <a:t>Hele</a:t>
            </a:r>
            <a:r>
              <a:rPr lang="cs-CZ" dirty="0" smtClean="0">
                <a:solidFill>
                  <a:srgbClr val="FF0000"/>
                </a:solidFill>
              </a:rPr>
              <a:t>,</a:t>
            </a:r>
            <a:r>
              <a:rPr lang="cs-CZ" dirty="0" smtClean="0"/>
              <a:t> </a:t>
            </a:r>
            <a:r>
              <a:rPr lang="cs-CZ" dirty="0"/>
              <a:t>kdo to sem kráčí.</a:t>
            </a:r>
          </a:p>
          <a:p>
            <a:pPr marL="82296" indent="0">
              <a:buNone/>
            </a:pPr>
            <a:r>
              <a:rPr lang="cs-CZ" dirty="0"/>
              <a:t>Tomu je hej.</a:t>
            </a:r>
          </a:p>
          <a:p>
            <a:pPr marL="82296" indent="0">
              <a:buNone/>
            </a:pPr>
            <a:r>
              <a:rPr lang="cs-CZ" dirty="0" smtClean="0"/>
              <a:t>Oho</a:t>
            </a:r>
            <a:r>
              <a:rPr lang="cs-CZ" dirty="0" smtClean="0">
                <a:solidFill>
                  <a:srgbClr val="FF0000"/>
                </a:solidFill>
              </a:rPr>
              <a:t>,</a:t>
            </a:r>
            <a:r>
              <a:rPr lang="cs-CZ" dirty="0" smtClean="0"/>
              <a:t> </a:t>
            </a:r>
            <a:r>
              <a:rPr lang="cs-CZ" dirty="0"/>
              <a:t>to je blázen!</a:t>
            </a:r>
          </a:p>
          <a:p>
            <a:pPr marL="82296" indent="0">
              <a:buNone/>
            </a:pPr>
            <a:r>
              <a:rPr lang="cs-CZ" dirty="0" err="1" smtClean="0"/>
              <a:t>Heleďte</a:t>
            </a:r>
            <a:r>
              <a:rPr lang="cs-CZ" dirty="0" smtClean="0">
                <a:solidFill>
                  <a:srgbClr val="FF0000"/>
                </a:solidFill>
              </a:rPr>
              <a:t>,</a:t>
            </a:r>
            <a:r>
              <a:rPr lang="cs-CZ" dirty="0" smtClean="0"/>
              <a:t> </a:t>
            </a:r>
            <a:r>
              <a:rPr lang="cs-CZ" dirty="0"/>
              <a:t>já myslím, že to tak uděláme.</a:t>
            </a:r>
          </a:p>
          <a:p>
            <a:pPr marL="82296" indent="0">
              <a:buNone/>
            </a:pPr>
            <a:r>
              <a:rPr lang="cs-CZ" dirty="0"/>
              <a:t>Kráva bú a olízla mi brýle.</a:t>
            </a:r>
          </a:p>
          <a:p>
            <a:pPr marL="82296" indent="0">
              <a:buNone/>
            </a:pPr>
            <a:r>
              <a:rPr lang="cs-CZ" dirty="0"/>
              <a:t>Průvan prásk dveřmi.</a:t>
            </a:r>
          </a:p>
          <a:p>
            <a:pPr marL="82296" indent="0">
              <a:buNone/>
            </a:pPr>
            <a:r>
              <a:rPr lang="cs-CZ" dirty="0"/>
              <a:t>Žába žbluňk do louže. </a:t>
            </a:r>
          </a:p>
          <a:p>
            <a:pPr marL="82296" indent="0">
              <a:buNone/>
            </a:pPr>
            <a:r>
              <a:rPr lang="cs-CZ" dirty="0"/>
              <a:t>Pes nejdříve </a:t>
            </a:r>
            <a:r>
              <a:rPr lang="cs-CZ" dirty="0" smtClean="0"/>
              <a:t>haf</a:t>
            </a:r>
            <a:r>
              <a:rPr lang="cs-CZ" dirty="0" smtClean="0">
                <a:solidFill>
                  <a:srgbClr val="FF0000"/>
                </a:solidFill>
              </a:rPr>
              <a:t>, </a:t>
            </a:r>
            <a:r>
              <a:rPr lang="cs-CZ" dirty="0" smtClean="0"/>
              <a:t>haf</a:t>
            </a:r>
            <a:r>
              <a:rPr lang="cs-CZ" dirty="0" smtClean="0">
                <a:solidFill>
                  <a:srgbClr val="FF0000"/>
                </a:solidFill>
              </a:rPr>
              <a:t>,</a:t>
            </a:r>
            <a:r>
              <a:rPr lang="cs-CZ" dirty="0" smtClean="0"/>
              <a:t> </a:t>
            </a:r>
            <a:r>
              <a:rPr lang="cs-CZ" dirty="0"/>
              <a:t>haf a pak za nohavici chňap. </a:t>
            </a:r>
          </a:p>
          <a:p>
            <a:pPr marL="82296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56425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Nahraďte slovesa vhodnými citoslovci a upravte věty.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0">
            <a:scrgbClr r="0" g="0" b="0"/>
          </a:lnRef>
          <a:fillRef idx="1001">
            <a:schemeClr val="lt2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 marL="82296" indent="0">
              <a:buNone/>
            </a:pPr>
            <a:r>
              <a:rPr lang="cs-CZ" dirty="0" smtClean="0"/>
              <a:t>Vodník tloukl na dveře. </a:t>
            </a:r>
          </a:p>
          <a:p>
            <a:pPr marL="82296" indent="0">
              <a:buNone/>
            </a:pPr>
            <a:r>
              <a:rPr lang="cs-CZ" dirty="0" smtClean="0"/>
              <a:t>Moucha neustále bzučela kolem ucha. </a:t>
            </a:r>
          </a:p>
          <a:p>
            <a:pPr marL="82296" indent="0">
              <a:buNone/>
            </a:pPr>
            <a:r>
              <a:rPr lang="cs-CZ" dirty="0" smtClean="0"/>
              <a:t>Zvon hlasitě udeřil. </a:t>
            </a:r>
          </a:p>
          <a:p>
            <a:pPr marL="82296" indent="0">
              <a:buNone/>
            </a:pPr>
            <a:r>
              <a:rPr lang="cs-CZ" dirty="0" smtClean="0"/>
              <a:t>Praskla větev a já jsem spadl z višně.</a:t>
            </a:r>
          </a:p>
          <a:p>
            <a:pPr marL="82296" indent="0">
              <a:buNone/>
            </a:pPr>
            <a:r>
              <a:rPr lang="cs-CZ" dirty="0" smtClean="0"/>
              <a:t>V hnízdě pípala mláďata.</a:t>
            </a:r>
          </a:p>
          <a:p>
            <a:pPr marL="82296" indent="0">
              <a:buNone/>
            </a:pPr>
            <a:r>
              <a:rPr lang="cs-CZ" dirty="0" smtClean="0"/>
              <a:t>Budík právě zazvonil. </a:t>
            </a:r>
          </a:p>
          <a:p>
            <a:pPr marL="82296" indent="0">
              <a:buNone/>
            </a:pPr>
            <a:r>
              <a:rPr lang="cs-CZ" dirty="0" smtClean="0"/>
              <a:t>Hejno vrabců frnklo na sousedovu střechu.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93326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0">
            <a:scrgbClr r="0" g="0" b="0"/>
          </a:lnRef>
          <a:fillRef idx="1001">
            <a:schemeClr val="lt2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 marL="82296" indent="0">
              <a:buNone/>
            </a:pPr>
            <a:r>
              <a:rPr lang="cs-CZ" dirty="0"/>
              <a:t>Vodník </a:t>
            </a:r>
            <a:r>
              <a:rPr lang="cs-CZ" dirty="0" smtClean="0"/>
              <a:t>buch, buch </a:t>
            </a:r>
            <a:r>
              <a:rPr lang="cs-CZ" dirty="0"/>
              <a:t>na dveře. </a:t>
            </a:r>
          </a:p>
          <a:p>
            <a:pPr marL="82296" indent="0">
              <a:buNone/>
            </a:pPr>
            <a:r>
              <a:rPr lang="cs-CZ" dirty="0"/>
              <a:t>Moucha neustále </a:t>
            </a:r>
            <a:r>
              <a:rPr lang="cs-CZ" dirty="0" err="1" smtClean="0"/>
              <a:t>bzz</a:t>
            </a:r>
            <a:r>
              <a:rPr lang="cs-CZ" dirty="0" smtClean="0"/>
              <a:t> </a:t>
            </a:r>
            <a:r>
              <a:rPr lang="cs-CZ" dirty="0"/>
              <a:t>kolem ucha. </a:t>
            </a:r>
          </a:p>
          <a:p>
            <a:pPr marL="82296" indent="0">
              <a:buNone/>
            </a:pPr>
            <a:r>
              <a:rPr lang="cs-CZ" dirty="0"/>
              <a:t>Zvon hlasitě </a:t>
            </a:r>
            <a:r>
              <a:rPr lang="cs-CZ" dirty="0" smtClean="0"/>
              <a:t>bum. </a:t>
            </a:r>
            <a:endParaRPr lang="cs-CZ" dirty="0"/>
          </a:p>
          <a:p>
            <a:pPr marL="82296" indent="0">
              <a:buNone/>
            </a:pPr>
            <a:r>
              <a:rPr lang="cs-CZ" dirty="0" smtClean="0"/>
              <a:t>Rup, a </a:t>
            </a:r>
            <a:r>
              <a:rPr lang="cs-CZ" dirty="0"/>
              <a:t>já jsem spadl z višně.</a:t>
            </a:r>
          </a:p>
          <a:p>
            <a:pPr marL="82296" indent="0">
              <a:buNone/>
            </a:pPr>
            <a:r>
              <a:rPr lang="cs-CZ" dirty="0"/>
              <a:t>V hnízdě </a:t>
            </a:r>
            <a:r>
              <a:rPr lang="cs-CZ" dirty="0" smtClean="0"/>
              <a:t>mláďata píp, píp.</a:t>
            </a:r>
            <a:endParaRPr lang="cs-CZ" dirty="0"/>
          </a:p>
          <a:p>
            <a:pPr marL="82296" indent="0">
              <a:buNone/>
            </a:pPr>
            <a:r>
              <a:rPr lang="cs-CZ" dirty="0"/>
              <a:t>Budík právě </a:t>
            </a:r>
            <a:r>
              <a:rPr lang="cs-CZ" dirty="0" err="1" smtClean="0"/>
              <a:t>crrr</a:t>
            </a:r>
            <a:r>
              <a:rPr lang="cs-CZ" dirty="0" smtClean="0"/>
              <a:t>. </a:t>
            </a:r>
            <a:endParaRPr lang="cs-CZ" dirty="0"/>
          </a:p>
          <a:p>
            <a:pPr marL="82296" indent="0">
              <a:buNone/>
            </a:pPr>
            <a:r>
              <a:rPr lang="cs-CZ" dirty="0"/>
              <a:t>Hejno vrabců </a:t>
            </a:r>
            <a:r>
              <a:rPr lang="cs-CZ" dirty="0" smtClean="0"/>
              <a:t>frr </a:t>
            </a:r>
            <a:r>
              <a:rPr lang="cs-CZ" dirty="0"/>
              <a:t>na sousedovu střechu.</a:t>
            </a:r>
          </a:p>
          <a:p>
            <a:pPr marL="82296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95921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9026187"/>
              </p:ext>
            </p:extLst>
          </p:nvPr>
        </p:nvGraphicFramePr>
        <p:xfrm>
          <a:off x="1369036" y="3233738"/>
          <a:ext cx="6405925" cy="3070162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Times New Roman"/>
                        </a:rPr>
                        <a:t>Český jazyk – Učebnice pro 7. ročník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kumimoji="0" lang="cs-CZ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[VLADIMÍRA BIČÍKOVÁ, Zdeněk Topil a Ilustrace Arna JURAČKOVÁ]. </a:t>
                      </a:r>
                      <a:r>
                        <a:rPr kumimoji="0" lang="cs-CZ" sz="14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Český jazyk: učebnice pro 7. ročník</a:t>
                      </a:r>
                      <a:r>
                        <a:rPr kumimoji="0" lang="cs-CZ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. 2. vyd. Havlíčkův Brod: Tobiáš, 2005. ISBN 80-731-1037-7. </a:t>
                      </a:r>
                      <a:endParaRPr kumimoji="0" lang="cs-CZ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je určen k výkladu o posledních dvou slovních druzích. Obsahuje cvičení na vnímání rozdílů mezi oběma druhy a jejich vyhledávání ve větách.</a:t>
                      </a:r>
                      <a:endParaRPr lang="cs-CZ" sz="11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9218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48680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7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74" y="2158008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11559" y="1556792"/>
            <a:ext cx="7920881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8759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39</TotalTime>
  <Words>649</Words>
  <Application>Microsoft Office PowerPoint</Application>
  <PresentationFormat>Předvádění na obrazovce (4:3)</PresentationFormat>
  <Paragraphs>101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Slunovrat</vt:lpstr>
      <vt:lpstr>Prezentace aplikace PowerPoint</vt:lpstr>
      <vt:lpstr>Citoslovce a částice</vt:lpstr>
      <vt:lpstr>Částice </vt:lpstr>
      <vt:lpstr>Srovnej</vt:lpstr>
      <vt:lpstr>Vyhledej v textu částice a podtrhni je</vt:lpstr>
      <vt:lpstr>Citoslovce</vt:lpstr>
      <vt:lpstr>Užij tato citoslovce ve větách</vt:lpstr>
      <vt:lpstr>Vyhledej citoslovce a kde je to třeba odděl čárkou.</vt:lpstr>
      <vt:lpstr>Řešení</vt:lpstr>
      <vt:lpstr>Nahraďte slovesa vhodnými citoslovci a upravte věty.</vt:lpstr>
      <vt:lpstr>Řešení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Citoslovce a částice</dc:title>
  <dc:creator>ntb</dc:creator>
  <cp:lastModifiedBy>ntb</cp:lastModifiedBy>
  <cp:revision>5</cp:revision>
  <dcterms:created xsi:type="dcterms:W3CDTF">2013-05-19T08:17:48Z</dcterms:created>
  <dcterms:modified xsi:type="dcterms:W3CDTF">2013-05-19T20:20:28Z</dcterms:modified>
</cp:coreProperties>
</file>