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7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6170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822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687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1079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74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874623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591304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47037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940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33847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768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B5C1DBB-5002-4205-9502-E526EA93AC9C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2CB56DE-FDDD-46D4-9588-7411199FE0AA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EE89A-9886-403C-B21D-7EDA1601A5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19.5.2013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4FB3-AE61-4049-A4BA-9013305EC03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3269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888410"/>
              </p:ext>
            </p:extLst>
          </p:nvPr>
        </p:nvGraphicFramePr>
        <p:xfrm>
          <a:off x="1368425" y="2924944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Aleš Hladík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VY_32_INOVACE_6A_7_Opakování podstatných jmen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dne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13.9.2012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 7.B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zopakování základních znalostí v oblasti podstatných jmen. Poskytuje několik cvičení na určování mluvnických kategorií, hromadných pomnožných a látkových podstatných jmen, ad. Zároveň shrnuje, co už by žáci měli znát.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862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Opakování podstatná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6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všechno už umíme?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 marL="596646" indent="-514350">
              <a:buAutoNum type="arabicParenR"/>
            </a:pPr>
            <a:r>
              <a:rPr lang="cs-CZ" dirty="0" smtClean="0"/>
              <a:t>označují názvy osob, zvířat, věcí, vlastností, dějů a vztahů</a:t>
            </a:r>
          </a:p>
          <a:p>
            <a:pPr marL="596646" indent="-514350">
              <a:buAutoNum type="arabicParenR"/>
            </a:pPr>
            <a:r>
              <a:rPr lang="cs-CZ" dirty="0" smtClean="0"/>
              <a:t>známe jejich mluvnické kategorie </a:t>
            </a:r>
          </a:p>
          <a:p>
            <a:pPr marL="82296" indent="0">
              <a:buNone/>
            </a:pPr>
            <a:r>
              <a:rPr lang="cs-CZ" dirty="0" smtClean="0"/>
              <a:t>     (pád, číslo, rod, vzor)</a:t>
            </a:r>
          </a:p>
          <a:p>
            <a:pPr marL="596646" indent="-514350">
              <a:buFont typeface="+mj-lt"/>
              <a:buAutoNum type="arabicParenR" startAt="3"/>
            </a:pPr>
            <a:r>
              <a:rPr lang="cs-CZ" dirty="0" smtClean="0"/>
              <a:t>víme, že existovalo a stále někde existuje dvojné číslo</a:t>
            </a:r>
          </a:p>
          <a:p>
            <a:pPr marL="596646" indent="-514350">
              <a:buFont typeface="+mj-lt"/>
              <a:buAutoNum type="arabicParenR" startAt="3"/>
            </a:pPr>
            <a:r>
              <a:rPr lang="cs-CZ" dirty="0"/>
              <a:t>d</a:t>
            </a:r>
            <a:r>
              <a:rPr lang="cs-CZ" dirty="0" smtClean="0"/>
              <a:t>okážeme podstatná jména rozdělit na hromadná, pomnožná a látková</a:t>
            </a:r>
          </a:p>
          <a:p>
            <a:pPr marL="596646" indent="-514350">
              <a:buFont typeface="+mj-lt"/>
              <a:buAutoNum type="arabicParenR" startAt="3"/>
            </a:pPr>
            <a:r>
              <a:rPr lang="cs-CZ" dirty="0"/>
              <a:t>v</a:t>
            </a:r>
            <a:r>
              <a:rPr lang="cs-CZ" dirty="0" smtClean="0"/>
              <a:t>íme, že svojí povahou mohou být konkrétní a abstraktní</a:t>
            </a:r>
          </a:p>
          <a:p>
            <a:pPr marL="596646" indent="-514350">
              <a:buFont typeface="+mj-lt"/>
              <a:buAutoNum type="arabicParenR" startAt="3"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 smtClean="0"/>
          </a:p>
          <a:p>
            <a:pPr marL="596646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28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Uvidíme, co známe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82296" indent="0">
              <a:buNone/>
            </a:pPr>
            <a:r>
              <a:rPr lang="cs-CZ" dirty="0" smtClean="0"/>
              <a:t>Ze souvětí vypiš všechna podstatná jména a urči jejich mluvnické kategorie.</a:t>
            </a:r>
          </a:p>
          <a:p>
            <a:pPr marL="82296" indent="0">
              <a:buNone/>
            </a:pPr>
            <a:r>
              <a:rPr lang="cs-CZ" sz="3600" i="1" dirty="0" smtClean="0"/>
              <a:t>Rozhodně nejzdravější život vedli naši předci </a:t>
            </a:r>
            <a:r>
              <a:rPr lang="cs-CZ" sz="3600" i="1" dirty="0" err="1" smtClean="0"/>
              <a:t>lidoopové</a:t>
            </a:r>
            <a:r>
              <a:rPr lang="cs-CZ" sz="3600" i="1" dirty="0" smtClean="0"/>
              <a:t>, byli neustále ve volné přírodě a dýchali vzduch nezamořený výfukovými plyny a popílkem z továrních komínů.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1239386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7177361"/>
              </p:ext>
            </p:extLst>
          </p:nvPr>
        </p:nvGraphicFramePr>
        <p:xfrm>
          <a:off x="1331640" y="1447800"/>
          <a:ext cx="7602810" cy="507754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0562"/>
                <a:gridCol w="1520562"/>
                <a:gridCol w="1520562"/>
                <a:gridCol w="1520562"/>
                <a:gridCol w="1520562"/>
              </a:tblGrid>
              <a:tr h="901085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život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nepr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předci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</a:t>
                      </a:r>
                      <a:r>
                        <a:rPr lang="cs-CZ" baseline="0" dirty="0" smtClean="0"/>
                        <a:t> –živ.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lidoopové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živ.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pán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ženský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žena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vzduch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plyny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popílkem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  <a:tr h="522057">
                <a:tc>
                  <a:txBody>
                    <a:bodyPr/>
                    <a:lstStyle/>
                    <a:p>
                      <a:r>
                        <a:rPr lang="cs-CZ" dirty="0" smtClean="0"/>
                        <a:t>komínů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množné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mužský – než.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2775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Vyskloňuj číslovky dva a tři ve všech pádech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138406"/>
              </p:ext>
            </p:extLst>
          </p:nvPr>
        </p:nvGraphicFramePr>
        <p:xfrm>
          <a:off x="1547664" y="1628800"/>
          <a:ext cx="6984777" cy="49685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28259"/>
                <a:gridCol w="2328259"/>
                <a:gridCol w="2328259"/>
              </a:tblGrid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21069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0942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1447068"/>
              </p:ext>
            </p:extLst>
          </p:nvPr>
        </p:nvGraphicFramePr>
        <p:xfrm>
          <a:off x="1435100" y="1447800"/>
          <a:ext cx="7499349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99783"/>
                <a:gridCol w="2499783"/>
                <a:gridCol w="249978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tří, třech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dvěma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třem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dva, dvě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dva, dvě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tři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dvou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tří, třech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dvěma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třemi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403648" y="4725144"/>
            <a:ext cx="7344816" cy="107721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Ve skloňování číslovky dva </a:t>
            </a:r>
            <a:r>
              <a:rPr lang="cs-CZ" sz="3200" dirty="0" smtClean="0">
                <a:solidFill>
                  <a:srgbClr val="FF0000"/>
                </a:solidFill>
              </a:rPr>
              <a:t>NIKDY NENAJDEME Y/I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82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Rozřaď do sloupečků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12776"/>
            <a:ext cx="7498080" cy="4835624"/>
          </a:xfrm>
        </p:spPr>
        <p:style>
          <a:lnRef idx="0">
            <a:scrgbClr r="0" g="0" b="0"/>
          </a:lnRef>
          <a:fillRef idx="1001">
            <a:schemeClr val="lt2"/>
          </a:fillRef>
          <a:effectRef idx="0">
            <a:scrgbClr r="0" g="0" b="0"/>
          </a:effectRef>
          <a:fontRef idx="major"/>
        </p:style>
        <p:txBody>
          <a:bodyPr/>
          <a:lstStyle/>
          <a:p>
            <a:pPr marL="82296" indent="0">
              <a:buNone/>
            </a:pPr>
            <a:r>
              <a:rPr lang="cs-CZ" i="1" dirty="0" smtClean="0"/>
              <a:t>Křoví, písek, nůžky, voda, narozeniny, kalhoty, rostlinstvo, nádobí, olej, vodstvo, dveře, obecenstvo, větvoví.</a:t>
            </a:r>
          </a:p>
          <a:p>
            <a:pPr marL="82296" indent="0">
              <a:buNone/>
            </a:pPr>
            <a:r>
              <a:rPr lang="cs-CZ" sz="2800" dirty="0" smtClean="0"/>
              <a:t>HROMADNÁ        POMNOŽNÁ      LÁTKOVÁ</a:t>
            </a:r>
          </a:p>
          <a:p>
            <a:pPr marL="82296" indent="0">
              <a:buNone/>
            </a:pPr>
            <a:r>
              <a:rPr lang="cs-CZ" sz="2800" dirty="0" smtClean="0"/>
              <a:t>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3068960"/>
            <a:ext cx="0" cy="32403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804248" y="3068960"/>
            <a:ext cx="0" cy="32403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595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800" dirty="0" smtClean="0"/>
              <a:t>HROMADNÁ      POMNOŽNÁ      LÁTKOVÁ</a:t>
            </a:r>
          </a:p>
          <a:p>
            <a:pPr marL="82296" indent="0">
              <a:buNone/>
            </a:pPr>
            <a:r>
              <a:rPr lang="cs-CZ" sz="2800" dirty="0" smtClean="0"/>
              <a:t>křoví                 nůžky                   písek</a:t>
            </a:r>
          </a:p>
          <a:p>
            <a:pPr marL="82296" indent="0">
              <a:buNone/>
            </a:pPr>
            <a:r>
              <a:rPr lang="cs-CZ" sz="2800" dirty="0"/>
              <a:t>r</a:t>
            </a:r>
            <a:r>
              <a:rPr lang="cs-CZ" sz="2800" dirty="0" smtClean="0"/>
              <a:t>ostlinstvo         narozeniny            voda</a:t>
            </a:r>
          </a:p>
          <a:p>
            <a:pPr marL="82296" indent="0">
              <a:buNone/>
            </a:pPr>
            <a:r>
              <a:rPr lang="cs-CZ" sz="2800" dirty="0"/>
              <a:t>n</a:t>
            </a:r>
            <a:r>
              <a:rPr lang="cs-CZ" sz="2800" dirty="0" smtClean="0"/>
              <a:t>ádobí               kalhoty                 olej</a:t>
            </a:r>
          </a:p>
          <a:p>
            <a:pPr marL="82296" indent="0">
              <a:buNone/>
            </a:pPr>
            <a:r>
              <a:rPr lang="cs-CZ" sz="2800" dirty="0" smtClean="0"/>
              <a:t>vodstvo             dveře</a:t>
            </a:r>
          </a:p>
          <a:p>
            <a:pPr marL="82296" indent="0">
              <a:buNone/>
            </a:pPr>
            <a:r>
              <a:rPr lang="cs-CZ" sz="2800" dirty="0"/>
              <a:t>o</a:t>
            </a:r>
            <a:r>
              <a:rPr lang="cs-CZ" sz="2800" dirty="0" smtClean="0"/>
              <a:t>becenstvo</a:t>
            </a:r>
          </a:p>
          <a:p>
            <a:pPr marL="82296" indent="0">
              <a:buNone/>
            </a:pPr>
            <a:r>
              <a:rPr lang="cs-CZ" sz="2800" dirty="0"/>
              <a:t>v</a:t>
            </a:r>
            <a:r>
              <a:rPr lang="cs-CZ" sz="2800" dirty="0" smtClean="0"/>
              <a:t>ětvoví                                              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923928" y="1412776"/>
            <a:ext cx="0" cy="48245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6588224" y="1412776"/>
            <a:ext cx="0" cy="482453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4563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4673444"/>
              </p:ext>
            </p:extLst>
          </p:nvPr>
        </p:nvGraphicFramePr>
        <p:xfrm>
          <a:off x="1369036" y="3233738"/>
          <a:ext cx="6405925" cy="3159507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zopakování základních znalostí v oblasti podstatných jmen. Poskytuje několik cvičení na určování mluvnických kategorií, hromadných pomnožných a látkových podstatných jmen, ad. Zároveň shrnuje, co už by žáci měli znát.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52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50</TotalTime>
  <Words>437</Words>
  <Application>Microsoft Office PowerPoint</Application>
  <PresentationFormat>Předvádění na obrazovce (4:3)</PresentationFormat>
  <Paragraphs>150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Slunovrat</vt:lpstr>
      <vt:lpstr>Motiv systému Office</vt:lpstr>
      <vt:lpstr>Prezentace aplikace PowerPoint</vt:lpstr>
      <vt:lpstr>Opakování podstatná jména</vt:lpstr>
      <vt:lpstr>Co všechno už umíme?</vt:lpstr>
      <vt:lpstr>Uvidíme, co známe</vt:lpstr>
      <vt:lpstr>Řešení</vt:lpstr>
      <vt:lpstr>Vyskloňuj číslovky dva a tři ve všech pádech</vt:lpstr>
      <vt:lpstr>Řešení</vt:lpstr>
      <vt:lpstr>Rozřaď do sloupečků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podstatná jména</dc:title>
  <dc:creator>ntb</dc:creator>
  <cp:lastModifiedBy>ntb</cp:lastModifiedBy>
  <cp:revision>8</cp:revision>
  <dcterms:created xsi:type="dcterms:W3CDTF">2013-05-19T12:47:29Z</dcterms:created>
  <dcterms:modified xsi:type="dcterms:W3CDTF">2013-05-19T19:52:09Z</dcterms:modified>
</cp:coreProperties>
</file>