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B98A0E-760D-4A80-BF1E-1F6DC5422F9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8E3AE9-1900-429A-AF65-D6453573CD3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B98A0E-760D-4A80-BF1E-1F6DC5422F9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8E3AE9-1900-429A-AF65-D6453573CD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B98A0E-760D-4A80-BF1E-1F6DC5422F9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8E3AE9-1900-429A-AF65-D6453573CD3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B98A0E-760D-4A80-BF1E-1F6DC5422F9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8E3AE9-1900-429A-AF65-D6453573CD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B98A0E-760D-4A80-BF1E-1F6DC5422F9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8E3AE9-1900-429A-AF65-D6453573CD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B98A0E-760D-4A80-BF1E-1F6DC5422F9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8E3AE9-1900-429A-AF65-D6453573CD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B98A0E-760D-4A80-BF1E-1F6DC5422F9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8E3AE9-1900-429A-AF65-D6453573CD3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B98A0E-760D-4A80-BF1E-1F6DC5422F9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8E3AE9-1900-429A-AF65-D6453573CD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B98A0E-760D-4A80-BF1E-1F6DC5422F9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8E3AE9-1900-429A-AF65-D6453573CD3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B98A0E-760D-4A80-BF1E-1F6DC5422F9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8E3AE9-1900-429A-AF65-D6453573CD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B98A0E-760D-4A80-BF1E-1F6DC5422F9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8E3AE9-1900-429A-AF65-D6453573CD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1B98A0E-760D-4A80-BF1E-1F6DC5422F9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18E3AE9-1900-429A-AF65-D6453573CD3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3687309"/>
              </p:ext>
            </p:extLst>
          </p:nvPr>
        </p:nvGraphicFramePr>
        <p:xfrm>
          <a:off x="1368425" y="2924944"/>
          <a:ext cx="6405925" cy="301987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Aleš Hladík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VY_32_INOVACE_6A_14_Procvičování činný a trpný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rod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6A_ČJ7.roč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11.10.2012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výhradně pro praktický nácvik  určování slovesného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rodu. Obsahuje cvičení na jeho určování i převádění vět z činného rodu do trpného a naopak.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 bmk="OLE_LINK4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9242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Procvičování činný a trpný rod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476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Rozděl do tabulky slovesné tvary z těchto vět a souvětí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293568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 marL="82296" indent="0">
              <a:buNone/>
            </a:pPr>
            <a:r>
              <a:rPr lang="cs-CZ" dirty="0" smtClean="0"/>
              <a:t>Rád bych se přesvědčil, že stromek byl zasazen tam, kde jsem si přál. Budeš se zlobit, ale jídlo ještě není uvařeno. Nemohli jsme uvěřit, že mu peníze byly ukradeny. </a:t>
            </a:r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0681960"/>
              </p:ext>
            </p:extLst>
          </p:nvPr>
        </p:nvGraphicFramePr>
        <p:xfrm>
          <a:off x="1547663" y="3573018"/>
          <a:ext cx="6912768" cy="309634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304256"/>
                <a:gridCol w="2304256"/>
                <a:gridCol w="2304256"/>
              </a:tblGrid>
              <a:tr h="619268">
                <a:tc>
                  <a:txBody>
                    <a:bodyPr/>
                    <a:lstStyle/>
                    <a:p>
                      <a:r>
                        <a:rPr lang="cs-CZ" dirty="0" smtClean="0"/>
                        <a:t>infinitivy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Příčestí minulá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Příčestí trpná</a:t>
                      </a:r>
                      <a:endParaRPr lang="cs-CZ" dirty="0"/>
                    </a:p>
                  </a:txBody>
                  <a:tcPr/>
                </a:tc>
              </a:tr>
              <a:tr h="6192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1926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926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926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602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0785277"/>
              </p:ext>
            </p:extLst>
          </p:nvPr>
        </p:nvGraphicFramePr>
        <p:xfrm>
          <a:off x="1331639" y="1447800"/>
          <a:ext cx="7602810" cy="400442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534270"/>
                <a:gridCol w="2534270"/>
                <a:gridCol w="2534270"/>
              </a:tblGrid>
              <a:tr h="100110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infinitivy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příčestí minulá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příčestí trpná</a:t>
                      </a:r>
                      <a:endParaRPr lang="cs-CZ" sz="2400" dirty="0"/>
                    </a:p>
                  </a:txBody>
                  <a:tcPr/>
                </a:tc>
              </a:tr>
              <a:tr h="100110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budeš</a:t>
                      </a:r>
                      <a:r>
                        <a:rPr lang="cs-CZ" sz="2400" baseline="0" dirty="0" smtClean="0"/>
                        <a:t> se zlobit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přesvědčil bych 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byl zasazen</a:t>
                      </a:r>
                      <a:endParaRPr lang="cs-CZ" sz="2400" dirty="0"/>
                    </a:p>
                  </a:txBody>
                  <a:tcPr/>
                </a:tc>
              </a:tr>
              <a:tr h="100110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uvěřit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přál jsem si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není uvařeno</a:t>
                      </a:r>
                      <a:endParaRPr lang="cs-CZ" sz="2400" dirty="0"/>
                    </a:p>
                  </a:txBody>
                  <a:tcPr/>
                </a:tc>
              </a:tr>
              <a:tr h="1001107"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nemohli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byly</a:t>
                      </a:r>
                      <a:r>
                        <a:rPr lang="cs-CZ" sz="2400" baseline="0" dirty="0" smtClean="0"/>
                        <a:t> ukradeny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6355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Věty převeď do trpného rodu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Zeleninu prodávají hlavně na tržnicích.</a:t>
            </a:r>
          </a:p>
          <a:p>
            <a:r>
              <a:rPr lang="cs-CZ" dirty="0" smtClean="0"/>
              <a:t>Knihy půjčují pouze ve čtvrtek a v pátek.</a:t>
            </a:r>
          </a:p>
          <a:p>
            <a:r>
              <a:rPr lang="cs-CZ" dirty="0" smtClean="0"/>
              <a:t>Broskve trháme v srpnu.</a:t>
            </a:r>
          </a:p>
          <a:p>
            <a:r>
              <a:rPr lang="cs-CZ" dirty="0" smtClean="0"/>
              <a:t>Na náměstí dnes rozsvítili jen některá světla.</a:t>
            </a:r>
          </a:p>
          <a:p>
            <a:r>
              <a:rPr lang="cs-CZ" dirty="0" smtClean="0"/>
              <a:t>Oblohu osvětlil pronikavý kužel laserového paprsku z místní diskotéky.</a:t>
            </a:r>
          </a:p>
          <a:p>
            <a:r>
              <a:rPr lang="cs-CZ" dirty="0" smtClean="0"/>
              <a:t>Přesčasy nám opět nezaplatili.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3705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 fontScale="92500"/>
          </a:bodyPr>
          <a:lstStyle/>
          <a:p>
            <a:r>
              <a:rPr lang="cs-CZ" dirty="0" smtClean="0"/>
              <a:t>Zelenina je prodávána hlavně na tržnicích.</a:t>
            </a:r>
          </a:p>
          <a:p>
            <a:r>
              <a:rPr lang="cs-CZ" dirty="0" smtClean="0"/>
              <a:t>Knihy jsou půjčovány hlavně ve čtvrtek a v pátek.</a:t>
            </a:r>
          </a:p>
          <a:p>
            <a:r>
              <a:rPr lang="cs-CZ" dirty="0" smtClean="0"/>
              <a:t>Broskve jsou trhány v srpnu.</a:t>
            </a:r>
          </a:p>
          <a:p>
            <a:r>
              <a:rPr lang="cs-CZ" dirty="0" smtClean="0"/>
              <a:t>Na náměstí dnes byla rozsvícena jen některá světla.</a:t>
            </a:r>
          </a:p>
          <a:p>
            <a:r>
              <a:rPr lang="cs-CZ" dirty="0" smtClean="0"/>
              <a:t>Obloha byla osvětlena pronikavým kuželem laserového paprsku místní diskotéky.</a:t>
            </a:r>
          </a:p>
          <a:p>
            <a:r>
              <a:rPr lang="cs-CZ" dirty="0" smtClean="0"/>
              <a:t>Přesčasy nám opět nebyly zaplaceny.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5937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Nyní opačně – z trpného rodu do činného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Kamarád byl ukryt za keři.</a:t>
            </a:r>
          </a:p>
          <a:p>
            <a:r>
              <a:rPr lang="cs-CZ" dirty="0" smtClean="0"/>
              <a:t>Plot se někdy natře.</a:t>
            </a:r>
          </a:p>
          <a:p>
            <a:r>
              <a:rPr lang="cs-CZ" dirty="0" smtClean="0"/>
              <a:t>Práce jsou zastaveny na dlouhou dobu.</a:t>
            </a:r>
          </a:p>
          <a:p>
            <a:r>
              <a:rPr lang="cs-CZ" dirty="0" smtClean="0"/>
              <a:t>Město bylo obléháno vojáky. </a:t>
            </a:r>
          </a:p>
          <a:p>
            <a:r>
              <a:rPr lang="cs-CZ" dirty="0" smtClean="0"/>
              <a:t>Kmeny stromů byly zpřeráženy větrem. </a:t>
            </a:r>
          </a:p>
          <a:p>
            <a:r>
              <a:rPr lang="cs-CZ" dirty="0" smtClean="0"/>
              <a:t>Koza byla sežrána lvem.</a:t>
            </a:r>
          </a:p>
          <a:p>
            <a:r>
              <a:rPr lang="cs-CZ" dirty="0" smtClean="0"/>
              <a:t>Časem byly všechny účty zaplaceny.</a:t>
            </a:r>
          </a:p>
          <a:p>
            <a:r>
              <a:rPr lang="cs-CZ" dirty="0" smtClean="0"/>
              <a:t>Vysvědčení byla vytisknuta.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2698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Kamaráda jsme ukryli za keře.</a:t>
            </a:r>
          </a:p>
          <a:p>
            <a:r>
              <a:rPr lang="cs-CZ" dirty="0" smtClean="0"/>
              <a:t>Plot natřeme.</a:t>
            </a:r>
          </a:p>
          <a:p>
            <a:r>
              <a:rPr lang="cs-CZ" dirty="0" smtClean="0"/>
              <a:t>Zastavili práce na dlouhou dobu.</a:t>
            </a:r>
          </a:p>
          <a:p>
            <a:r>
              <a:rPr lang="cs-CZ" dirty="0" smtClean="0"/>
              <a:t>Vojáci obléhali město.</a:t>
            </a:r>
          </a:p>
          <a:p>
            <a:r>
              <a:rPr lang="cs-CZ" dirty="0" smtClean="0"/>
              <a:t>Vítr zpřerážel kmeny stromů.</a:t>
            </a:r>
          </a:p>
          <a:p>
            <a:r>
              <a:rPr lang="cs-CZ" dirty="0" smtClean="0"/>
              <a:t>Lev sežral kozu.</a:t>
            </a:r>
          </a:p>
          <a:p>
            <a:r>
              <a:rPr lang="cs-CZ" dirty="0" smtClean="0"/>
              <a:t>Časem jsme zaplatili všechny účty.</a:t>
            </a:r>
          </a:p>
          <a:p>
            <a:r>
              <a:rPr lang="cs-CZ" dirty="0" smtClean="0"/>
              <a:t>Vytiskli všechny vysvědčení.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2096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0464409"/>
              </p:ext>
            </p:extLst>
          </p:nvPr>
        </p:nvGraphicFramePr>
        <p:xfrm>
          <a:off x="1369036" y="3233738"/>
          <a:ext cx="6405925" cy="307016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Český jazyk – Učebnice pro 7. ročník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[VLADIMÍRA BIČÍKOVÁ, Zdeněk Topil a Ilustrace Arna JURAČKOVÁ]. </a:t>
                      </a:r>
                      <a:r>
                        <a:rPr kumimoji="0" lang="cs-CZ" sz="1400" b="0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Český jazyk: učebnice pro 7. ročník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 2. vyd. Havlíčkův Brod: Tobiáš, 2005. ISBN 80-731-1037-7. 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výhradně pro praktický nácvik  určování slovesného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rodu. Obsahuje cvičení na jeho určování i převádění vět z činného rodu do trpného a naopak.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3527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29</TotalTime>
  <Words>388</Words>
  <Application>Microsoft Office PowerPoint</Application>
  <PresentationFormat>Předvádění na obrazovce (4:3)</PresentationFormat>
  <Paragraphs>100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Procvičování činný a trpný rod</vt:lpstr>
      <vt:lpstr>Rozděl do tabulky slovesné tvary z těchto vět a souvětí</vt:lpstr>
      <vt:lpstr>Řešení</vt:lpstr>
      <vt:lpstr>Věty převeď do trpného rodu</vt:lpstr>
      <vt:lpstr>Řešení</vt:lpstr>
      <vt:lpstr>Nyní opačně – z trpného rodu do činného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činný a trpný rod</dc:title>
  <dc:creator>ntb</dc:creator>
  <cp:lastModifiedBy>ntb</cp:lastModifiedBy>
  <cp:revision>4</cp:revision>
  <dcterms:created xsi:type="dcterms:W3CDTF">2013-05-19T10:34:25Z</dcterms:created>
  <dcterms:modified xsi:type="dcterms:W3CDTF">2013-05-19T20:16:50Z</dcterms:modified>
</cp:coreProperties>
</file>