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CCB7272-1785-44A5-A41E-233E30D4F88E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9A2F3A1-A7EE-41F6-8F51-BC0D6F5A547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069661"/>
              </p:ext>
            </p:extLst>
          </p:nvPr>
        </p:nvGraphicFramePr>
        <p:xfrm>
          <a:off x="1368425" y="2924944"/>
          <a:ext cx="6405925" cy="272503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VY_32_INOVACE_6A_9_Příslovce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ke zopakování učiva o příslovcích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jejich druzích.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 zde vysvětleno tvoření příslovcí a vznik příslovečných spřežek.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167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62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Příslovce jako první zástupce neohebných slovních druhů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dirty="0" smtClean="0"/>
              <a:t>Neohebné, přesto plnovýznamové slovo</a:t>
            </a:r>
          </a:p>
          <a:p>
            <a:r>
              <a:rPr lang="cs-CZ" sz="3600" dirty="0" smtClean="0"/>
              <a:t>Nejčastěji rozvíjejí slovesa, přídavná jména, dokonce i jiná příslovce</a:t>
            </a:r>
          </a:p>
          <a:p>
            <a:pPr marL="82296" indent="0">
              <a:buNone/>
            </a:pPr>
            <a:r>
              <a:rPr lang="cs-CZ" sz="3600" dirty="0" smtClean="0"/>
              <a:t>Př.: Šel </a:t>
            </a:r>
            <a:r>
              <a:rPr lang="cs-CZ" sz="3600" u="sng" dirty="0" smtClean="0"/>
              <a:t>vedle</a:t>
            </a:r>
            <a:r>
              <a:rPr lang="cs-CZ" sz="3600" dirty="0" smtClean="0"/>
              <a:t> mě.</a:t>
            </a:r>
          </a:p>
          <a:p>
            <a:pPr marL="82296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Karel je </a:t>
            </a:r>
            <a:r>
              <a:rPr lang="cs-CZ" sz="3600" u="sng" dirty="0" smtClean="0"/>
              <a:t>hodně</a:t>
            </a:r>
            <a:r>
              <a:rPr lang="cs-CZ" sz="3600" dirty="0" smtClean="0"/>
              <a:t> chytrý.</a:t>
            </a:r>
          </a:p>
          <a:p>
            <a:pPr marL="82296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V lese bylo </a:t>
            </a:r>
            <a:r>
              <a:rPr lang="cs-CZ" sz="3600" u="sng" dirty="0" smtClean="0"/>
              <a:t>velmi málo </a:t>
            </a:r>
            <a:r>
              <a:rPr lang="cs-CZ" sz="3600" dirty="0" smtClean="0"/>
              <a:t>hub.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65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druhy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400" dirty="0" smtClean="0"/>
              <a:t>Vždy se jedná o slova, která vyjadřují bližší okolnosti dějů </a:t>
            </a:r>
          </a:p>
          <a:p>
            <a:pPr marL="82296" indent="0">
              <a:buNone/>
            </a:pPr>
            <a:r>
              <a:rPr lang="cs-CZ" sz="3400" dirty="0" smtClean="0">
                <a:solidFill>
                  <a:srgbClr val="002060"/>
                </a:solidFill>
              </a:rPr>
              <a:t>Kde? Se co děje</a:t>
            </a:r>
            <a:r>
              <a:rPr lang="cs-CZ" sz="3400" dirty="0" smtClean="0"/>
              <a:t>          místa (tady, vedle)</a:t>
            </a:r>
          </a:p>
          <a:p>
            <a:pPr marL="82296" indent="0">
              <a:buNone/>
            </a:pPr>
            <a:r>
              <a:rPr lang="cs-CZ" sz="3400" dirty="0" smtClean="0">
                <a:solidFill>
                  <a:srgbClr val="FFC000"/>
                </a:solidFill>
              </a:rPr>
              <a:t>Kdy? Se co děje</a:t>
            </a:r>
            <a:r>
              <a:rPr lang="cs-CZ" sz="3400" dirty="0" smtClean="0"/>
              <a:t>          času (dnes, někdy)</a:t>
            </a:r>
          </a:p>
          <a:p>
            <a:pPr marL="82296" indent="0">
              <a:buNone/>
            </a:pPr>
            <a:r>
              <a:rPr lang="cs-CZ" sz="3400" dirty="0" smtClean="0">
                <a:solidFill>
                  <a:schemeClr val="accent1"/>
                </a:solidFill>
              </a:rPr>
              <a:t>Jak? Se co děje</a:t>
            </a:r>
            <a:r>
              <a:rPr lang="cs-CZ" sz="3400" dirty="0" smtClean="0"/>
              <a:t>            způsobu a míry (rychle, velmi)</a:t>
            </a:r>
          </a:p>
          <a:p>
            <a:pPr marL="82296" indent="0">
              <a:buNone/>
            </a:pPr>
            <a:r>
              <a:rPr lang="cs-CZ" sz="3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Proč? Se co děje</a:t>
            </a:r>
            <a:r>
              <a:rPr lang="cs-CZ" sz="3400" dirty="0" smtClean="0"/>
              <a:t>          (proto, naschvál)</a:t>
            </a:r>
            <a:endParaRPr lang="cs-CZ" sz="3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99992" y="2959759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74573" y="350100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587877" y="515719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402565" y="414908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67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dirty="0" smtClean="0"/>
              <a:t>Příslovce můžeme vytvořit třemi způsoby</a:t>
            </a:r>
          </a:p>
          <a:p>
            <a:pPr marL="82296" indent="0">
              <a:buNone/>
            </a:pPr>
            <a:r>
              <a:rPr lang="cs-CZ" sz="3600" dirty="0" smtClean="0"/>
              <a:t>1) Od přídavných jmen příponami </a:t>
            </a:r>
          </a:p>
          <a:p>
            <a:pPr>
              <a:buFontTx/>
              <a:buChar char="-"/>
            </a:pPr>
            <a:r>
              <a:rPr lang="cs-CZ" sz="3600" dirty="0" smtClean="0">
                <a:solidFill>
                  <a:srgbClr val="FF0000"/>
                </a:solidFill>
              </a:rPr>
              <a:t>e (ě)</a:t>
            </a:r>
            <a:r>
              <a:rPr lang="cs-CZ" sz="3600" dirty="0" smtClean="0"/>
              <a:t> milý – mile, </a:t>
            </a:r>
          </a:p>
          <a:p>
            <a:pPr>
              <a:buFontTx/>
              <a:buChar char="-"/>
            </a:pPr>
            <a:r>
              <a:rPr lang="cs-CZ" sz="3600" dirty="0" smtClean="0">
                <a:solidFill>
                  <a:srgbClr val="FF0000"/>
                </a:solidFill>
              </a:rPr>
              <a:t>y </a:t>
            </a:r>
            <a:r>
              <a:rPr lang="cs-CZ" sz="3600" dirty="0" smtClean="0"/>
              <a:t>hezký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– hezky</a:t>
            </a:r>
          </a:p>
          <a:p>
            <a:pPr>
              <a:buFontTx/>
              <a:buChar char="-"/>
            </a:pPr>
            <a:r>
              <a:rPr lang="cs-CZ" sz="3600" dirty="0" smtClean="0">
                <a:solidFill>
                  <a:srgbClr val="FF0000"/>
                </a:solidFill>
              </a:rPr>
              <a:t>o</a:t>
            </a:r>
            <a:r>
              <a:rPr lang="cs-CZ" sz="3600" dirty="0" smtClean="0"/>
              <a:t> nízký – nízko</a:t>
            </a:r>
          </a:p>
        </p:txBody>
      </p:sp>
    </p:spTree>
    <p:extLst>
      <p:ext uri="{BB962C8B-B14F-4D97-AF65-F5344CB8AC3E}">
        <p14:creationId xmlns:p14="http://schemas.microsoft.com/office/powerpoint/2010/main" val="426841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82296" indent="0">
              <a:buNone/>
            </a:pPr>
            <a:r>
              <a:rPr lang="cs-CZ" dirty="0" smtClean="0"/>
              <a:t>2</a:t>
            </a:r>
            <a:r>
              <a:rPr lang="cs-CZ" sz="3600" dirty="0" smtClean="0"/>
              <a:t>) Ustrnutím tvaru podstatného jména nebo slovesa </a:t>
            </a:r>
          </a:p>
          <a:p>
            <a:pPr>
              <a:buFontTx/>
              <a:buChar char="-"/>
            </a:pPr>
            <a:r>
              <a:rPr lang="cs-CZ" sz="3600" dirty="0" smtClean="0"/>
              <a:t>kolo – kolem</a:t>
            </a:r>
          </a:p>
          <a:p>
            <a:pPr>
              <a:buFontTx/>
              <a:buChar char="-"/>
            </a:pPr>
            <a:r>
              <a:rPr lang="cs-CZ" sz="3600" dirty="0" smtClean="0"/>
              <a:t>stoje, kleče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27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dirty="0" smtClean="0"/>
              <a:t>3) Spojení předložky a jiného slova </a:t>
            </a:r>
          </a:p>
          <a:p>
            <a:pPr marL="82296" indent="0">
              <a:buNone/>
            </a:pPr>
            <a:r>
              <a:rPr lang="cs-CZ" dirty="0" smtClean="0"/>
              <a:t>= PŘÍSLOVEČNÉ SPŘEŽKY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 ticha </a:t>
            </a:r>
            <a:r>
              <a:rPr lang="cs-CZ" dirty="0" smtClean="0"/>
              <a:t>= spojení dvou samostatných slovních druhů (předložka + podstatné jméno)</a:t>
            </a:r>
          </a:p>
          <a:p>
            <a:pPr marL="82296" indent="0">
              <a:buNone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Zticha</a:t>
            </a:r>
            <a:r>
              <a:rPr lang="cs-CZ" dirty="0" smtClean="0"/>
              <a:t> = příslovce – příslovečná spřežka</a:t>
            </a:r>
          </a:p>
        </p:txBody>
      </p:sp>
    </p:spTree>
    <p:extLst>
      <p:ext uri="{BB962C8B-B14F-4D97-AF65-F5344CB8AC3E}">
        <p14:creationId xmlns:p14="http://schemas.microsoft.com/office/powerpoint/2010/main" val="216488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Předložková vazba vs. </a:t>
            </a:r>
            <a:r>
              <a:rPr lang="cs-CZ" dirty="0"/>
              <a:t>p</a:t>
            </a:r>
            <a:r>
              <a:rPr lang="cs-CZ" dirty="0" smtClean="0"/>
              <a:t>říslovečná spřežka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Jak je od sebe rozeznáme?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Kdy napíšeme předložku zvlášť a kdy dohromady?</a:t>
            </a:r>
          </a:p>
          <a:p>
            <a:pPr marL="82296" indent="0">
              <a:buNone/>
            </a:pPr>
            <a:r>
              <a:rPr lang="cs-CZ" dirty="0" smtClean="0"/>
              <a:t>Předložkovou </a:t>
            </a:r>
            <a:r>
              <a:rPr lang="cs-CZ" dirty="0"/>
              <a:t>vazbu poznáme tak, že na rozdíl od spřežky do ní můžeme vložit </a:t>
            </a:r>
            <a:r>
              <a:rPr lang="cs-CZ" dirty="0" smtClean="0"/>
              <a:t>přívlastek.</a:t>
            </a:r>
          </a:p>
          <a:p>
            <a:pPr marL="82296" indent="0">
              <a:buNone/>
            </a:pPr>
            <a:r>
              <a:rPr lang="cs-CZ" dirty="0" smtClean="0"/>
              <a:t>Z (hlubokého) ticha se ozvalo houkání.</a:t>
            </a:r>
          </a:p>
          <a:p>
            <a:pPr marL="82296" indent="0">
              <a:buNone/>
            </a:pPr>
            <a:r>
              <a:rPr lang="cs-CZ" dirty="0" smtClean="0"/>
              <a:t>Buď zticha!</a:t>
            </a:r>
          </a:p>
          <a:p>
            <a:pPr marL="82296" indent="0">
              <a:buNone/>
            </a:pPr>
            <a:r>
              <a:rPr lang="cs-CZ" dirty="0" smtClean="0"/>
              <a:t>Piš to dohromady!</a:t>
            </a:r>
          </a:p>
          <a:p>
            <a:pPr marL="82296" indent="0">
              <a:buNone/>
            </a:pPr>
            <a:r>
              <a:rPr lang="cs-CZ" dirty="0" smtClean="0"/>
              <a:t>Hoď to do (velké) hromady.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41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770160"/>
              </p:ext>
            </p:extLst>
          </p:nvPr>
        </p:nvGraphicFramePr>
        <p:xfrm>
          <a:off x="1369036" y="3233738"/>
          <a:ext cx="6405925" cy="28247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ke zopakování učiva o příslovcích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jejich druzích.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 zde vysvětleno tvoření příslovcí a vznik příslovečných spřežek.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5068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39</TotalTime>
  <Words>349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Příslovce</vt:lpstr>
      <vt:lpstr>Příslovce jako první zástupce neohebných slovních druhů</vt:lpstr>
      <vt:lpstr>Opakování – druhy příslovcí</vt:lpstr>
      <vt:lpstr>Tvoření příslovcí</vt:lpstr>
      <vt:lpstr>Tvoření příslovcí</vt:lpstr>
      <vt:lpstr>Tvoření příslovcí</vt:lpstr>
      <vt:lpstr>Předložková vazba vs. příslovečná spřežka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Příslovce</dc:title>
  <dc:creator>ntb</dc:creator>
  <cp:lastModifiedBy>ntb</cp:lastModifiedBy>
  <cp:revision>6</cp:revision>
  <dcterms:created xsi:type="dcterms:W3CDTF">2013-05-16T18:01:50Z</dcterms:created>
  <dcterms:modified xsi:type="dcterms:W3CDTF">2013-05-19T19:56:01Z</dcterms:modified>
</cp:coreProperties>
</file>