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6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0454904-994D-4999-AFCD-744AF11206C9}" type="datetimeFigureOut">
              <a:rPr lang="cs-CZ" smtClean="0"/>
              <a:t>19.5.2013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2C20A43-FB0E-487C-AE52-4F9B922CD459}" type="slidenum">
              <a:rPr lang="cs-CZ" smtClean="0"/>
              <a:t>‹#›</a:t>
            </a:fld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0454904-994D-4999-AFCD-744AF11206C9}" type="datetimeFigureOut">
              <a:rPr lang="cs-CZ" smtClean="0"/>
              <a:t>19.5.2013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2C20A43-FB0E-487C-AE52-4F9B922CD45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0454904-994D-4999-AFCD-744AF11206C9}" type="datetimeFigureOut">
              <a:rPr lang="cs-CZ" smtClean="0"/>
              <a:t>19.5.2013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2C20A43-FB0E-487C-AE52-4F9B922CD459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0454904-994D-4999-AFCD-744AF11206C9}" type="datetimeFigureOut">
              <a:rPr lang="cs-CZ" smtClean="0"/>
              <a:t>19.5.2013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2C20A43-FB0E-487C-AE52-4F9B922CD45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0454904-994D-4999-AFCD-744AF11206C9}" type="datetimeFigureOut">
              <a:rPr lang="cs-CZ" smtClean="0"/>
              <a:t>19.5.2013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2C20A43-FB0E-487C-AE52-4F9B922CD45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0454904-994D-4999-AFCD-744AF11206C9}" type="datetimeFigureOut">
              <a:rPr lang="cs-CZ" smtClean="0"/>
              <a:t>19.5.2013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2C20A43-FB0E-487C-AE52-4F9B922CD45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0454904-994D-4999-AFCD-744AF11206C9}" type="datetimeFigureOut">
              <a:rPr lang="cs-CZ" smtClean="0"/>
              <a:t>19.5.2013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2C20A43-FB0E-487C-AE52-4F9B922CD459}" type="slidenum">
              <a:rPr lang="cs-CZ" smtClean="0"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0454904-994D-4999-AFCD-744AF11206C9}" type="datetimeFigureOut">
              <a:rPr lang="cs-CZ" smtClean="0"/>
              <a:t>19.5.2013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2C20A43-FB0E-487C-AE52-4F9B922CD45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0454904-994D-4999-AFCD-744AF11206C9}" type="datetimeFigureOut">
              <a:rPr lang="cs-CZ" smtClean="0"/>
              <a:t>19.5.2013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2C20A43-FB0E-487C-AE52-4F9B922CD459}" type="slidenum">
              <a:rPr lang="cs-CZ" smtClean="0"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0454904-994D-4999-AFCD-744AF11206C9}" type="datetimeFigureOut">
              <a:rPr lang="cs-CZ" smtClean="0"/>
              <a:t>19.5.2013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2C20A43-FB0E-487C-AE52-4F9B922CD45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0454904-994D-4999-AFCD-744AF11206C9}" type="datetimeFigureOut">
              <a:rPr lang="cs-CZ" smtClean="0"/>
              <a:t>19.5.2013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2C20A43-FB0E-487C-AE52-4F9B922CD45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A0454904-994D-4999-AFCD-744AF11206C9}" type="datetimeFigureOut">
              <a:rPr lang="cs-CZ" smtClean="0"/>
              <a:t>19.5.2013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12C20A43-FB0E-487C-AE52-4F9B922CD459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82373654"/>
              </p:ext>
            </p:extLst>
          </p:nvPr>
        </p:nvGraphicFramePr>
        <p:xfrm>
          <a:off x="1368425" y="2924944"/>
          <a:ext cx="6405925" cy="2774506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Základní škola a Mateřská škola, Hradec Králové, Úprkova 1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Aleš Hladík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VY_32_INOVACE_6A_13_Slovesný rod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Téma: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6A_ČJ7.roč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Datum ověření: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VM ověřen dne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4.10.2012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7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.B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CZ.1.07/1.4.00/21.3215 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DUM je určen k výkladu učiva.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Žákům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jsou podány informace o slovesném rodě, jeho tvoření a určování. DUM obsahuje také několik cvičení na určování slovesného rodu. 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8194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32668"/>
            <a:ext cx="7903033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3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8759" y="1909763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2224088"/>
            <a:ext cx="7019999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755576" y="1268760"/>
            <a:ext cx="7759017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cs-CZ" sz="1400" dirty="0" smtClean="0" bmk="OLE_LINK4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lang="cs-CZ" sz="1400" dirty="0" smtClean="0" bmk="OLE_LINK4">
                <a:solidFill>
                  <a:prstClr val="black"/>
                </a:solidFill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 smtClean="0" bmk="OLE_LINK4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lang="cs-CZ" sz="1400" dirty="0" smtClean="0" bmk="OLE_LINK4">
                <a:solidFill>
                  <a:prstClr val="black"/>
                </a:solidFill>
                <a:ea typeface="Calibri" pitchFamily="34" charset="0"/>
                <a:cs typeface="Times New Roman" pitchFamily="18" charset="0"/>
              </a:rPr>
              <a:t> </a:t>
            </a:r>
            <a:r>
              <a:rPr lang="cs-CZ" sz="1400" dirty="0" smtClean="0" bmk="OLE_LINK4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lang="cs-CZ" sz="1400" dirty="0" smtClean="0" bmk="OLE_LINK4">
                <a:solidFill>
                  <a:prstClr val="black"/>
                </a:solidFill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 smtClean="0" bmk="OLE_LINK4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lang="cs-CZ" sz="1400" dirty="0" smtClean="0" bmk="OLE_LINK4">
                <a:solidFill>
                  <a:prstClr val="black"/>
                </a:solidFill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 dirty="0" smtClean="0" bmk="OLE_LINK4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lang="cs-CZ" sz="1400" dirty="0" smtClean="0" bmk="OLE_LINK4">
                <a:solidFill>
                  <a:prstClr val="black"/>
                </a:solidFill>
                <a:ea typeface="Calibri" pitchFamily="34" charset="0"/>
                <a:cs typeface="Times New Roman" pitchFamily="18" charset="0"/>
              </a:rPr>
              <a:t>š</a:t>
            </a:r>
            <a:r>
              <a:rPr lang="cs-CZ" sz="1400" dirty="0" smtClean="0" bmk="OLE_LINK4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lang="cs-CZ" sz="1400" dirty="0" smtClean="0" bmk="OLE_LINK4">
                <a:solidFill>
                  <a:prstClr val="black"/>
                </a:solidFill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 smtClean="0" bmk="OLE_LINK4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lang="cs-CZ" sz="1100" dirty="0" smtClean="0" bmk="OLE_LINK4">
              <a:solidFill>
                <a:prstClr val="black"/>
              </a:solidFill>
              <a:latin typeface="Arial" pitchFamily="34" charset="0"/>
            </a:endParaRPr>
          </a:p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400" dirty="0" smtClean="0" bmk="OLE_LINK4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lang="cs-CZ" sz="1400" dirty="0" smtClean="0" bmk="OLE_LINK4">
                <a:solidFill>
                  <a:prstClr val="black"/>
                </a:solidFill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 dirty="0" smtClean="0" bmk="OLE_LINK4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lang="cs-CZ" sz="1400" dirty="0" smtClean="0" bmk="OLE_LINK4">
                <a:solidFill>
                  <a:prstClr val="black"/>
                </a:solidFill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 smtClean="0" bmk="OLE_LINK4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lang="cs-CZ" sz="1400" dirty="0" smtClean="0" bmk="OLE_LINK4">
                <a:solidFill>
                  <a:prstClr val="black"/>
                </a:solidFill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 smtClean="0" bmk="OLE_LINK4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lang="cs-CZ" sz="1400" dirty="0" smtClean="0" bmk="OLE_LINK4">
                <a:solidFill>
                  <a:prstClr val="black"/>
                </a:solidFill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 dirty="0" smtClean="0" bmk="OLE_LINK4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lang="cs-CZ" sz="1100" dirty="0" smtClean="0">
              <a:solidFill>
                <a:prstClr val="black"/>
              </a:solidFill>
              <a:latin typeface="Arial" pitchFamily="34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dirty="0" smtClean="0">
              <a:solidFill>
                <a:prstClr val="black"/>
              </a:solidFill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39862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 smtClean="0">
              <a:solidFill>
                <a:prstClr val="black"/>
              </a:solidFill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4179229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400">
        <p14:ripple/>
      </p:transition>
    </mc:Choice>
    <mc:Fallback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Slovesný rod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96275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Slovesa mají rod?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Zatím jsme slyšeli pouze o rodě jmenném </a:t>
            </a:r>
          </a:p>
          <a:p>
            <a:r>
              <a:rPr lang="cs-CZ" dirty="0" smtClean="0"/>
              <a:t>Učili jste se rozlišovat mužský, ženský a střední</a:t>
            </a:r>
          </a:p>
          <a:p>
            <a:r>
              <a:rPr lang="cs-CZ" dirty="0" smtClean="0"/>
              <a:t>Slovesa mají ale také svůj rod</a:t>
            </a:r>
          </a:p>
          <a:p>
            <a:r>
              <a:rPr lang="cs-CZ" dirty="0" smtClean="0"/>
              <a:t>Týká se skladby, kterou si musíme nejdříve trochu oprášit</a:t>
            </a:r>
          </a:p>
          <a:p>
            <a:r>
              <a:rPr lang="cs-CZ" dirty="0" smtClean="0"/>
              <a:t>Odrazíme se od toho, že věta má většinou podmět a přísudek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018916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Slovesný rod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3">
              <a:lumMod val="75000"/>
            </a:schemeClr>
          </a:solidFill>
        </p:spPr>
        <p:txBody>
          <a:bodyPr/>
          <a:lstStyle/>
          <a:p>
            <a:r>
              <a:rPr lang="cs-CZ" dirty="0"/>
              <a:t>n</a:t>
            </a:r>
            <a:r>
              <a:rPr lang="cs-CZ" dirty="0" smtClean="0"/>
              <a:t>a podmět se ptáme </a:t>
            </a:r>
            <a:r>
              <a:rPr lang="cs-CZ" u="sng" dirty="0" smtClean="0">
                <a:solidFill>
                  <a:srgbClr val="FF0000"/>
                </a:solidFill>
              </a:rPr>
              <a:t>kdo, co </a:t>
            </a:r>
            <a:r>
              <a:rPr lang="cs-CZ" dirty="0" smtClean="0"/>
              <a:t>něco dělá, vykonává.</a:t>
            </a:r>
          </a:p>
          <a:p>
            <a:r>
              <a:rPr lang="cs-CZ" dirty="0"/>
              <a:t>p</a:t>
            </a:r>
            <a:r>
              <a:rPr lang="cs-CZ" dirty="0" smtClean="0"/>
              <a:t>řísudek naopak poznáme podle toho, že vyjadřuje, </a:t>
            </a:r>
            <a:r>
              <a:rPr lang="cs-CZ" dirty="0" smtClean="0">
                <a:solidFill>
                  <a:srgbClr val="FF0000"/>
                </a:solidFill>
              </a:rPr>
              <a:t>co dělá podmět. </a:t>
            </a:r>
          </a:p>
          <a:p>
            <a:pPr marL="82296" indent="0">
              <a:buNone/>
            </a:pPr>
            <a:r>
              <a:rPr lang="cs-CZ" sz="3100" dirty="0" smtClean="0"/>
              <a:t>Honza píše úkol </a:t>
            </a:r>
          </a:p>
          <a:p>
            <a:pPr marL="82296" indent="0">
              <a:buNone/>
            </a:pPr>
            <a:r>
              <a:rPr lang="cs-CZ" sz="3100" dirty="0" smtClean="0">
                <a:solidFill>
                  <a:srgbClr val="002060"/>
                </a:solidFill>
              </a:rPr>
              <a:t>– Kdo, co píše úkol? = Honza</a:t>
            </a:r>
          </a:p>
          <a:p>
            <a:pPr marL="82296" indent="0">
              <a:buNone/>
            </a:pPr>
            <a:r>
              <a:rPr lang="cs-CZ" dirty="0" smtClean="0">
                <a:solidFill>
                  <a:srgbClr val="002060"/>
                </a:solidFill>
              </a:rPr>
              <a:t>– Co </a:t>
            </a:r>
            <a:r>
              <a:rPr lang="cs-CZ" dirty="0">
                <a:solidFill>
                  <a:srgbClr val="002060"/>
                </a:solidFill>
              </a:rPr>
              <a:t>H</a:t>
            </a:r>
            <a:r>
              <a:rPr lang="cs-CZ" dirty="0" smtClean="0">
                <a:solidFill>
                  <a:srgbClr val="002060"/>
                </a:solidFill>
              </a:rPr>
              <a:t>onza vykonává? = píše úkol   </a:t>
            </a:r>
            <a:endParaRPr lang="cs-CZ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501068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Činný a trpný rod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3"/>
          </a:solidFill>
        </p:spPr>
        <p:txBody>
          <a:bodyPr>
            <a:normAutofit fontScale="92500"/>
          </a:bodyPr>
          <a:lstStyle/>
          <a:p>
            <a:pPr marL="82296" indent="0">
              <a:buNone/>
            </a:pPr>
            <a:r>
              <a:rPr lang="cs-CZ" dirty="0" smtClean="0"/>
              <a:t>Honza píše úkol. – podmět (Honza) </a:t>
            </a:r>
            <a:r>
              <a:rPr lang="cs-CZ" dirty="0" smtClean="0">
                <a:solidFill>
                  <a:srgbClr val="FF0000"/>
                </a:solidFill>
              </a:rPr>
              <a:t>vykonává děj</a:t>
            </a:r>
            <a:r>
              <a:rPr lang="cs-CZ" dirty="0" smtClean="0"/>
              <a:t>, činnost – činí to, co se ve větě děje.</a:t>
            </a:r>
          </a:p>
          <a:p>
            <a:pPr marL="82296" indent="0">
              <a:buNone/>
            </a:pPr>
            <a:r>
              <a:rPr lang="cs-CZ" dirty="0" smtClean="0"/>
              <a:t>PŘÍSUDKOVÉ SLOVESO JE V RODĚ </a:t>
            </a:r>
            <a:r>
              <a:rPr lang="cs-CZ" dirty="0" smtClean="0">
                <a:solidFill>
                  <a:srgbClr val="FF0000"/>
                </a:solidFill>
              </a:rPr>
              <a:t>ČINNÉM</a:t>
            </a:r>
          </a:p>
          <a:p>
            <a:pPr marL="82296" indent="0">
              <a:buNone/>
            </a:pPr>
            <a:r>
              <a:rPr lang="cs-CZ" dirty="0" smtClean="0"/>
              <a:t>__________________________________</a:t>
            </a:r>
            <a:endParaRPr lang="cs-CZ" dirty="0"/>
          </a:p>
          <a:p>
            <a:pPr marL="82296" indent="0">
              <a:buNone/>
            </a:pPr>
            <a:endParaRPr lang="cs-CZ" dirty="0" smtClean="0"/>
          </a:p>
          <a:p>
            <a:pPr marL="82296" indent="0">
              <a:buNone/>
            </a:pPr>
            <a:r>
              <a:rPr lang="cs-CZ" dirty="0" smtClean="0"/>
              <a:t>Úkol je psán Honzou. – podmět (úkol) </a:t>
            </a:r>
          </a:p>
          <a:p>
            <a:pPr marL="82296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nevykonává děj</a:t>
            </a:r>
            <a:r>
              <a:rPr lang="cs-CZ" dirty="0" smtClean="0"/>
              <a:t>, - úkol se sám neudělá.  </a:t>
            </a:r>
          </a:p>
          <a:p>
            <a:pPr marL="82296" indent="0">
              <a:buNone/>
            </a:pPr>
            <a:r>
              <a:rPr lang="cs-CZ" dirty="0" smtClean="0"/>
              <a:t>PŘÍSUDKOVÉ SLOVESO JE V RODĚ </a:t>
            </a:r>
            <a:r>
              <a:rPr lang="cs-CZ" dirty="0" smtClean="0">
                <a:solidFill>
                  <a:srgbClr val="FF0000"/>
                </a:solidFill>
              </a:rPr>
              <a:t>TRPNÉM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410663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Pro lepší přehlednost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bg2"/>
          </a:solidFill>
        </p:spPr>
        <p:txBody>
          <a:bodyPr/>
          <a:lstStyle/>
          <a:p>
            <a:pPr marL="82296" indent="0">
              <a:buNone/>
            </a:pPr>
            <a:r>
              <a:rPr lang="cs-CZ" u="sng" dirty="0" smtClean="0"/>
              <a:t>Honza</a:t>
            </a:r>
            <a:r>
              <a:rPr lang="cs-CZ" dirty="0" smtClean="0"/>
              <a:t> = </a:t>
            </a:r>
            <a:r>
              <a:rPr lang="cs-CZ" u="wavyHeavy" dirty="0" smtClean="0"/>
              <a:t>píše</a:t>
            </a:r>
            <a:endParaRPr lang="cs-CZ" dirty="0" smtClean="0"/>
          </a:p>
          <a:p>
            <a:pPr marL="82296" indent="0">
              <a:buNone/>
            </a:pPr>
            <a:endParaRPr lang="cs-CZ" dirty="0" smtClean="0"/>
          </a:p>
          <a:p>
            <a:pPr marL="82296" indent="0">
              <a:buNone/>
            </a:pPr>
            <a:r>
              <a:rPr lang="cs-CZ" dirty="0" smtClean="0"/>
              <a:t>                     úkol (</a:t>
            </a:r>
            <a:r>
              <a:rPr lang="cs-CZ" dirty="0" err="1" smtClean="0"/>
              <a:t>Pt</a:t>
            </a:r>
            <a:r>
              <a:rPr lang="cs-CZ" dirty="0" smtClean="0"/>
              <a:t>)</a:t>
            </a:r>
          </a:p>
          <a:p>
            <a:pPr marL="82296" indent="0">
              <a:buNone/>
            </a:pPr>
            <a:r>
              <a:rPr lang="cs-CZ" dirty="0"/>
              <a:t>Honza něco činí = činný</a:t>
            </a:r>
          </a:p>
          <a:p>
            <a:pPr marL="82296" indent="0">
              <a:buNone/>
            </a:pPr>
            <a:r>
              <a:rPr lang="cs-CZ" u="sng" dirty="0" smtClean="0"/>
              <a:t>úkol</a:t>
            </a:r>
            <a:r>
              <a:rPr lang="cs-CZ" dirty="0" smtClean="0"/>
              <a:t> = </a:t>
            </a:r>
            <a:r>
              <a:rPr lang="cs-CZ" u="wavyHeavy" dirty="0" smtClean="0"/>
              <a:t>je psán</a:t>
            </a:r>
            <a:endParaRPr lang="cs-CZ" dirty="0" smtClean="0"/>
          </a:p>
          <a:p>
            <a:pPr marL="82296" indent="0">
              <a:buNone/>
            </a:pPr>
            <a:endParaRPr lang="cs-CZ" u="wavyHeavy" dirty="0"/>
          </a:p>
          <a:p>
            <a:pPr marL="82296" indent="0">
              <a:buNone/>
            </a:pPr>
            <a:r>
              <a:rPr lang="cs-CZ" dirty="0" smtClean="0"/>
              <a:t>                    Honzou (</a:t>
            </a:r>
            <a:r>
              <a:rPr lang="cs-CZ" dirty="0" err="1" smtClean="0"/>
              <a:t>Pt</a:t>
            </a:r>
            <a:r>
              <a:rPr lang="cs-CZ" dirty="0" smtClean="0"/>
              <a:t>)</a:t>
            </a:r>
          </a:p>
          <a:p>
            <a:pPr marL="82296" indent="0">
              <a:buNone/>
            </a:pPr>
            <a:r>
              <a:rPr lang="cs-CZ" dirty="0"/>
              <a:t>Úkol nic </a:t>
            </a:r>
            <a:r>
              <a:rPr lang="cs-CZ" dirty="0" smtClean="0"/>
              <a:t>nečiní </a:t>
            </a:r>
            <a:r>
              <a:rPr lang="cs-CZ" dirty="0"/>
              <a:t>(trpí) = </a:t>
            </a:r>
            <a:r>
              <a:rPr lang="cs-CZ" dirty="0" smtClean="0"/>
              <a:t>trpný </a:t>
            </a:r>
          </a:p>
        </p:txBody>
      </p:sp>
      <p:cxnSp>
        <p:nvCxnSpPr>
          <p:cNvPr id="7" name="Přímá spojnice se šipkou 6"/>
          <p:cNvCxnSpPr/>
          <p:nvPr/>
        </p:nvCxnSpPr>
        <p:spPr>
          <a:xfrm flipH="1" flipV="1">
            <a:off x="3779912" y="1988840"/>
            <a:ext cx="504056" cy="648072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 flipH="1" flipV="1">
            <a:off x="3779912" y="4293096"/>
            <a:ext cx="504056" cy="72008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351976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Jak to tedy je?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U sloves rozlišujeme dva rody – </a:t>
            </a:r>
            <a:r>
              <a:rPr lang="cs-CZ" dirty="0" smtClean="0">
                <a:solidFill>
                  <a:srgbClr val="FF0000"/>
                </a:solidFill>
              </a:rPr>
              <a:t>činný a trpný</a:t>
            </a:r>
          </a:p>
          <a:p>
            <a:r>
              <a:rPr lang="cs-CZ" dirty="0" smtClean="0"/>
              <a:t>Trpný rod je vyjádřen zvláštním tvarem – </a:t>
            </a:r>
            <a:r>
              <a:rPr lang="cs-CZ" dirty="0" smtClean="0">
                <a:solidFill>
                  <a:srgbClr val="FF0000"/>
                </a:solidFill>
              </a:rPr>
              <a:t>příčestí trpné </a:t>
            </a:r>
          </a:p>
          <a:p>
            <a:r>
              <a:rPr lang="cs-CZ" dirty="0" smtClean="0"/>
              <a:t>To bývá zakončeno na </a:t>
            </a:r>
            <a:r>
              <a:rPr lang="cs-CZ" dirty="0" smtClean="0">
                <a:solidFill>
                  <a:srgbClr val="FF0000"/>
                </a:solidFill>
              </a:rPr>
              <a:t>–n (-na, -no, -ni, -</a:t>
            </a:r>
            <a:r>
              <a:rPr lang="cs-CZ" dirty="0" err="1" smtClean="0">
                <a:solidFill>
                  <a:srgbClr val="FF0000"/>
                </a:solidFill>
              </a:rPr>
              <a:t>ny</a:t>
            </a:r>
            <a:r>
              <a:rPr lang="cs-CZ" dirty="0" smtClean="0">
                <a:solidFill>
                  <a:srgbClr val="FF0000"/>
                </a:solidFill>
              </a:rPr>
              <a:t>), někdy také –t (-ta, - to, - ti, - ty)</a:t>
            </a:r>
          </a:p>
          <a:p>
            <a:r>
              <a:rPr lang="cs-CZ" dirty="0" smtClean="0"/>
              <a:t>Trpný rod lze vyjádřit také zvratným slovesem ( Dveře </a:t>
            </a:r>
            <a:r>
              <a:rPr lang="cs-CZ" dirty="0" smtClean="0">
                <a:solidFill>
                  <a:srgbClr val="FF0000"/>
                </a:solidFill>
              </a:rPr>
              <a:t>budou natřeny</a:t>
            </a:r>
            <a:r>
              <a:rPr lang="cs-CZ" dirty="0" smtClean="0"/>
              <a:t>. Dveře </a:t>
            </a:r>
            <a:r>
              <a:rPr lang="cs-CZ" dirty="0" smtClean="0">
                <a:solidFill>
                  <a:srgbClr val="FF0000"/>
                </a:solidFill>
              </a:rPr>
              <a:t>se natřou </a:t>
            </a:r>
            <a:r>
              <a:rPr lang="cs-CZ" dirty="0" smtClean="0"/>
              <a:t>= trpný rod)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084600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Pamatuj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pPr marL="82296" indent="0">
              <a:buNone/>
            </a:pPr>
            <a:r>
              <a:rPr lang="cs-CZ" dirty="0" smtClean="0"/>
              <a:t>Je zastave</a:t>
            </a:r>
            <a:r>
              <a:rPr lang="cs-CZ" dirty="0" smtClean="0">
                <a:solidFill>
                  <a:srgbClr val="FF0000"/>
                </a:solidFill>
              </a:rPr>
              <a:t>n</a:t>
            </a:r>
            <a:r>
              <a:rPr lang="cs-CZ" dirty="0" smtClean="0"/>
              <a:t>………………mužský rod</a:t>
            </a:r>
          </a:p>
          <a:p>
            <a:pPr marL="82296" indent="0">
              <a:buNone/>
            </a:pPr>
            <a:r>
              <a:rPr lang="cs-CZ" dirty="0" smtClean="0"/>
              <a:t>Je zastave</a:t>
            </a:r>
            <a:r>
              <a:rPr lang="cs-CZ" dirty="0" smtClean="0">
                <a:solidFill>
                  <a:srgbClr val="FF0000"/>
                </a:solidFill>
              </a:rPr>
              <a:t>na</a:t>
            </a:r>
            <a:r>
              <a:rPr lang="cs-CZ" dirty="0" smtClean="0"/>
              <a:t>……………. ženský rod</a:t>
            </a:r>
          </a:p>
          <a:p>
            <a:pPr marL="82296" indent="0">
              <a:buNone/>
            </a:pPr>
            <a:r>
              <a:rPr lang="cs-CZ" dirty="0" smtClean="0"/>
              <a:t>Je zastave</a:t>
            </a:r>
            <a:r>
              <a:rPr lang="cs-CZ" dirty="0" smtClean="0">
                <a:solidFill>
                  <a:srgbClr val="FF0000"/>
                </a:solidFill>
              </a:rPr>
              <a:t>no</a:t>
            </a:r>
            <a:r>
              <a:rPr lang="cs-CZ" dirty="0" smtClean="0"/>
              <a:t> ……………střední rod</a:t>
            </a:r>
          </a:p>
          <a:p>
            <a:pPr marL="82296" indent="0">
              <a:buNone/>
            </a:pPr>
            <a:r>
              <a:rPr lang="cs-CZ" dirty="0" smtClean="0"/>
              <a:t>Jsou zastave</a:t>
            </a:r>
            <a:r>
              <a:rPr lang="cs-CZ" dirty="0" smtClean="0">
                <a:solidFill>
                  <a:srgbClr val="FF0000"/>
                </a:solidFill>
              </a:rPr>
              <a:t>ni</a:t>
            </a:r>
            <a:r>
              <a:rPr lang="cs-CZ" dirty="0" smtClean="0"/>
              <a:t> …………..mužský životný</a:t>
            </a:r>
          </a:p>
          <a:p>
            <a:pPr marL="82296" indent="0">
              <a:buNone/>
            </a:pPr>
            <a:r>
              <a:rPr lang="cs-CZ" dirty="0" smtClean="0"/>
              <a:t>Jsou zastave</a:t>
            </a:r>
            <a:r>
              <a:rPr lang="cs-CZ" dirty="0" smtClean="0">
                <a:solidFill>
                  <a:srgbClr val="FF0000"/>
                </a:solidFill>
              </a:rPr>
              <a:t>ny</a:t>
            </a:r>
            <a:r>
              <a:rPr lang="cs-CZ" dirty="0" smtClean="0"/>
              <a:t> ………….mužský neživotný</a:t>
            </a:r>
          </a:p>
          <a:p>
            <a:pPr marL="82296" indent="0">
              <a:buNone/>
            </a:pPr>
            <a:r>
              <a:rPr lang="cs-CZ" dirty="0" smtClean="0"/>
              <a:t>Jsou zastave</a:t>
            </a:r>
            <a:r>
              <a:rPr lang="cs-CZ" dirty="0" smtClean="0">
                <a:solidFill>
                  <a:srgbClr val="FF0000"/>
                </a:solidFill>
              </a:rPr>
              <a:t>na</a:t>
            </a:r>
            <a:r>
              <a:rPr lang="cs-CZ" dirty="0" smtClean="0"/>
              <a:t> ………….střední rod</a:t>
            </a:r>
          </a:p>
          <a:p>
            <a:pPr marL="82296" indent="0">
              <a:buNone/>
            </a:pPr>
            <a:r>
              <a:rPr lang="cs-CZ" dirty="0" smtClean="0"/>
              <a:t>Je ukry</a:t>
            </a:r>
            <a:r>
              <a:rPr lang="cs-CZ" dirty="0" smtClean="0">
                <a:solidFill>
                  <a:srgbClr val="FF0000"/>
                </a:solidFill>
              </a:rPr>
              <a:t>t    </a:t>
            </a:r>
            <a:r>
              <a:rPr lang="cs-CZ" dirty="0" smtClean="0"/>
              <a:t>jsou ukry</a:t>
            </a:r>
            <a:r>
              <a:rPr lang="cs-CZ" dirty="0" smtClean="0">
                <a:solidFill>
                  <a:srgbClr val="FF0000"/>
                </a:solidFill>
              </a:rPr>
              <a:t>ti</a:t>
            </a:r>
          </a:p>
          <a:p>
            <a:pPr marL="82296" indent="0">
              <a:buNone/>
            </a:pPr>
            <a:r>
              <a:rPr lang="cs-CZ" dirty="0" smtClean="0"/>
              <a:t>Je ukry</a:t>
            </a:r>
            <a:r>
              <a:rPr lang="cs-CZ" dirty="0" smtClean="0">
                <a:solidFill>
                  <a:srgbClr val="FF0000"/>
                </a:solidFill>
              </a:rPr>
              <a:t>ta  </a:t>
            </a:r>
            <a:r>
              <a:rPr lang="cs-CZ" dirty="0" smtClean="0"/>
              <a:t>jsou  ukry</a:t>
            </a:r>
            <a:r>
              <a:rPr lang="cs-CZ" dirty="0" smtClean="0">
                <a:solidFill>
                  <a:srgbClr val="FF0000"/>
                </a:solidFill>
              </a:rPr>
              <a:t>ty</a:t>
            </a:r>
          </a:p>
          <a:p>
            <a:pPr marL="82296" indent="0">
              <a:buNone/>
            </a:pPr>
            <a:r>
              <a:rPr lang="cs-CZ" dirty="0" smtClean="0"/>
              <a:t>Je ukry</a:t>
            </a:r>
            <a:r>
              <a:rPr lang="cs-CZ" dirty="0" smtClean="0">
                <a:solidFill>
                  <a:srgbClr val="FF0000"/>
                </a:solidFill>
              </a:rPr>
              <a:t>to  </a:t>
            </a:r>
            <a:r>
              <a:rPr lang="cs-CZ" dirty="0" smtClean="0"/>
              <a:t>jsou ukry</a:t>
            </a:r>
            <a:r>
              <a:rPr lang="cs-CZ" dirty="0" smtClean="0">
                <a:solidFill>
                  <a:srgbClr val="FF0000"/>
                </a:solidFill>
              </a:rPr>
              <a:t>ta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625933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13726349"/>
              </p:ext>
            </p:extLst>
          </p:nvPr>
        </p:nvGraphicFramePr>
        <p:xfrm>
          <a:off x="1369036" y="3233738"/>
          <a:ext cx="6405925" cy="3070162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Použití zdroje: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Calibri"/>
                          <a:ea typeface="Calibri"/>
                          <a:cs typeface="Times New Roman"/>
                        </a:rPr>
                        <a:t>Český jazyk – Učebnice pro 7. ročník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Citace: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kumimoji="0" lang="cs-CZ" sz="14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[VLADIMÍRA BIČÍKOVÁ, Zdeněk Topil a Ilustrace Arna JURAČKOVÁ]. </a:t>
                      </a:r>
                      <a:r>
                        <a:rPr kumimoji="0" lang="cs-CZ" sz="1400" b="0" i="1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Český jazyk: učebnice pro 7. ročník</a:t>
                      </a:r>
                      <a:r>
                        <a:rPr kumimoji="0" lang="cs-CZ" sz="14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. 2. vyd. Havlíčkův Brod: Tobiáš, 2005. ISBN 80-731-1037-7. </a:t>
                      </a:r>
                      <a:endParaRPr kumimoji="0" lang="cs-CZ" sz="14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DUM je určen k výkladu učiva. Žákům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jsou podány informace o slovesném rodě, jeho tvoření a určování. DUM obsahuje také několik cvičení na určování slovesného rodu. </a:t>
                      </a:r>
                      <a:endParaRPr lang="cs-CZ" sz="1100" dirty="0" smtClean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9218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59" y="548680"/>
            <a:ext cx="7920881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7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5674" y="2158008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611559" y="1556792"/>
            <a:ext cx="7920881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3619721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400">
        <p14:ripple/>
      </p:transition>
    </mc:Choice>
    <mc:Fallback>
      <p:transition spd="slow">
        <p:fade/>
      </p:transition>
    </mc:Fallback>
  </mc:AlternateContent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41</TotalTime>
  <Words>432</Words>
  <Application>Microsoft Office PowerPoint</Application>
  <PresentationFormat>Předvádění na obrazovce (4:3)</PresentationFormat>
  <Paragraphs>85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Slunovrat</vt:lpstr>
      <vt:lpstr>Prezentace aplikace PowerPoint</vt:lpstr>
      <vt:lpstr>Slovesný rod</vt:lpstr>
      <vt:lpstr>Slovesa mají rod?</vt:lpstr>
      <vt:lpstr>Slovesný rod</vt:lpstr>
      <vt:lpstr>Činný a trpný rod</vt:lpstr>
      <vt:lpstr>Pro lepší přehlednost</vt:lpstr>
      <vt:lpstr>Jak to tedy je?</vt:lpstr>
      <vt:lpstr>Pamatuj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Slovesný rod</dc:title>
  <dc:creator>ntb</dc:creator>
  <cp:lastModifiedBy>ntb</cp:lastModifiedBy>
  <cp:revision>5</cp:revision>
  <dcterms:created xsi:type="dcterms:W3CDTF">2013-05-19T09:23:14Z</dcterms:created>
  <dcterms:modified xsi:type="dcterms:W3CDTF">2013-05-19T20:12:58Z</dcterms:modified>
</cp:coreProperties>
</file>