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6" r:id="rId3"/>
    <p:sldId id="257" r:id="rId4"/>
    <p:sldId id="258" r:id="rId5"/>
    <p:sldId id="259" r:id="rId6"/>
    <p:sldId id="260" r:id="rId7"/>
    <p:sldId id="262" r:id="rId8"/>
    <p:sldId id="261" r:id="rId9"/>
    <p:sldId id="265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2" name="Podnadpis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20" name="Zástupný symbol pro zápatí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á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Obdélník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9" name="Vývojový diagram: postup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Vývojový diagram: postup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ýseč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á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Prstenec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47D1191F-7BFA-49D5-B5D8-9CB3A494C1B9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40EF4D5B-3E86-45C1-8A34-2C25A910A26E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Obdélník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 spd="slow">
    <p:wipe/>
  </p:transition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21892391"/>
              </p:ext>
            </p:extLst>
          </p:nvPr>
        </p:nvGraphicFramePr>
        <p:xfrm>
          <a:off x="1368425" y="2924944"/>
          <a:ext cx="6405925" cy="2543556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Aleš Hladík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VY_32_INOVACE_6A_16_Věty </a:t>
                      </a:r>
                      <a:r>
                        <a:rPr lang="cs-CZ" sz="140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bezpodmětové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6A_ČJ7.roč</a:t>
                      </a: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VM ověřen dne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22.4.2013 v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7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.B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</a:t>
                      </a: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Seznamuje žáky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větou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bezpodmětovou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nabízí úkoly pro zvládnutí tohoto učiva.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8194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2668"/>
            <a:ext cx="7903033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3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8759" y="1909763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2224088"/>
            <a:ext cx="7019999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>
              <a:solidFill>
                <a:prstClr val="black"/>
              </a:solidFill>
            </a:endParaRP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755576" y="1268760"/>
            <a:ext cx="7759017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 smtClean="0" bmk="OLE_LINK4">
              <a:solidFill>
                <a:prstClr val="black"/>
              </a:solidFill>
              <a:latin typeface="Arial" pitchFamily="34" charset="0"/>
            </a:endParaRPr>
          </a:p>
          <a:p>
            <a:pPr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400" dirty="0" smtClean="0" bmk="OLE_LINK4">
                <a:solidFill>
                  <a:prstClr val="black"/>
                </a:solidFill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400" dirty="0" smtClean="0" bmk="OLE_LINK4">
                <a:solidFill>
                  <a:prstClr val="black"/>
                </a:solidFill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 smtClean="0">
              <a:solidFill>
                <a:prstClr val="black"/>
              </a:solidFill>
              <a:latin typeface="Arial" pitchFamily="34" charset="0"/>
            </a:endParaRPr>
          </a:p>
          <a:p>
            <a:pPr eaLnBrk="0" fontAlgn="base" hangingPunct="0">
              <a:spcBef>
                <a:spcPct val="0"/>
              </a:spcBef>
              <a:spcAft>
                <a:spcPct val="0"/>
              </a:spcAft>
            </a:pPr>
            <a:endParaRPr lang="cs-CZ" dirty="0" smtClean="0">
              <a:solidFill>
                <a:prstClr val="black"/>
              </a:solidFill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398621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endParaRPr lang="cs-CZ" smtClean="0">
              <a:solidFill>
                <a:prstClr val="black"/>
              </a:solidFill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0440540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Věty </a:t>
            </a:r>
            <a:r>
              <a:rPr lang="cs-CZ" dirty="0" err="1" smtClean="0"/>
              <a:t>bezpodmětové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608623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Věta </a:t>
            </a:r>
            <a:r>
              <a:rPr lang="cs-CZ" dirty="0" err="1" smtClean="0"/>
              <a:t>bezpodmětová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 těchto větách přísudek nevyžaduje doplnění podmětem.</a:t>
            </a:r>
          </a:p>
          <a:p>
            <a:r>
              <a:rPr lang="cs-CZ" dirty="0" smtClean="0"/>
              <a:t>Často si místo podmětu můžeme říci neurčité ,,ono“ – POZOR!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r>
              <a:rPr lang="cs-CZ" dirty="0" smtClean="0"/>
              <a:t>,,ONO“ – není nevyjádřeným podmětem</a:t>
            </a:r>
          </a:p>
          <a:p>
            <a:r>
              <a:rPr lang="cs-CZ" dirty="0" smtClean="0"/>
              <a:t>Co je tím ,,ono“ z věty nevyplývá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1644829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82296" indent="0">
              <a:buNone/>
            </a:pPr>
            <a:r>
              <a:rPr lang="cs-CZ" u="sng" dirty="0" smtClean="0"/>
              <a:t>Nyní z mraků vydatně prší.</a:t>
            </a:r>
          </a:p>
          <a:p>
            <a:r>
              <a:rPr lang="cs-CZ" dirty="0" err="1" smtClean="0"/>
              <a:t>Kdo,co</a:t>
            </a:r>
            <a:r>
              <a:rPr lang="cs-CZ" dirty="0" smtClean="0"/>
              <a:t>? Prší ? = můžeme si domyslet, že nic jiného, než voda – déšť to asi nebude. Ze samotné věty to ale nezjistíme.</a:t>
            </a:r>
          </a:p>
          <a:p>
            <a:endParaRPr lang="cs-CZ" dirty="0"/>
          </a:p>
          <a:p>
            <a:pPr marL="82296" indent="0">
              <a:buNone/>
            </a:pPr>
            <a:r>
              <a:rPr lang="cs-CZ" u="sng" dirty="0" smtClean="0"/>
              <a:t>Venku je deštivo.</a:t>
            </a:r>
          </a:p>
          <a:p>
            <a:pPr marL="82296" indent="0">
              <a:buNone/>
            </a:pPr>
            <a:r>
              <a:rPr lang="cs-CZ" u="sng" dirty="0" smtClean="0"/>
              <a:t>Bylo už pozdě.</a:t>
            </a:r>
          </a:p>
          <a:p>
            <a:pPr marL="82296" indent="0">
              <a:buNone/>
            </a:pPr>
            <a:endParaRPr lang="cs-CZ" dirty="0" smtClean="0"/>
          </a:p>
          <a:p>
            <a:pPr marL="82296" indent="0">
              <a:buNone/>
            </a:pPr>
            <a:endParaRPr lang="cs-CZ" u="sng" dirty="0"/>
          </a:p>
        </p:txBody>
      </p:sp>
    </p:spTree>
    <p:extLst>
      <p:ext uri="{BB962C8B-B14F-4D97-AF65-F5344CB8AC3E}">
        <p14:creationId xmlns:p14="http://schemas.microsoft.com/office/powerpoint/2010/main" val="2665872056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Cvičení 1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Vyhledej přísudky a zjisti, zda vyžadují doplnění podmětem. Na základě toho podtrhni věty </a:t>
            </a:r>
            <a:r>
              <a:rPr lang="cs-CZ" dirty="0" err="1" smtClean="0"/>
              <a:t>bezpodmětové</a:t>
            </a:r>
            <a:r>
              <a:rPr lang="cs-CZ" dirty="0" smtClean="0"/>
              <a:t>.</a:t>
            </a:r>
          </a:p>
          <a:p>
            <a:pPr marL="82296" indent="0">
              <a:buNone/>
            </a:pPr>
            <a:r>
              <a:rPr lang="cs-CZ" i="1" dirty="0" smtClean="0"/>
              <a:t>Nějak mi není do zpěvu. V místnosti bylo prázdno. Potkat kominíka není vždy jednoduché. Zešeřilo se. Slunce již zapadlo. Tma houstla. V pokoji nebylo moc uklizeno. Musíte se víc otužovat. Rád sbírám houby. </a:t>
            </a:r>
          </a:p>
          <a:p>
            <a:pPr marL="82296" indent="0">
              <a:buNone/>
            </a:pP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7810620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82296" indent="0">
              <a:buNone/>
            </a:pPr>
            <a:r>
              <a:rPr lang="cs-CZ" i="1" u="sng" dirty="0"/>
              <a:t>Nějak mi není do zpěvu</a:t>
            </a:r>
            <a:r>
              <a:rPr lang="cs-CZ" i="1" dirty="0"/>
              <a:t>. </a:t>
            </a:r>
            <a:r>
              <a:rPr lang="cs-CZ" i="1" u="sng" dirty="0"/>
              <a:t>V místnosti bylo prázdno.</a:t>
            </a:r>
            <a:r>
              <a:rPr lang="cs-CZ" i="1" dirty="0"/>
              <a:t> Potkat kominíka není vždy jednoduché. </a:t>
            </a:r>
            <a:r>
              <a:rPr lang="cs-CZ" i="1" u="sng" dirty="0"/>
              <a:t>Zešeřilo se</a:t>
            </a:r>
            <a:r>
              <a:rPr lang="cs-CZ" i="1" dirty="0"/>
              <a:t>. Slunce již zapadlo. Tma houstla. </a:t>
            </a:r>
            <a:r>
              <a:rPr lang="cs-CZ" i="1" u="sng" dirty="0"/>
              <a:t>V pokoji nebylo moc uklizeno</a:t>
            </a:r>
            <a:r>
              <a:rPr lang="cs-CZ" i="1" dirty="0"/>
              <a:t>. Musíte se </a:t>
            </a:r>
            <a:r>
              <a:rPr lang="cs-CZ" i="1" dirty="0" smtClean="0"/>
              <a:t>víc </a:t>
            </a:r>
            <a:r>
              <a:rPr lang="cs-CZ" i="1" dirty="0"/>
              <a:t>otužovat. Rád sbírám </a:t>
            </a:r>
            <a:r>
              <a:rPr lang="cs-CZ" i="1" dirty="0" smtClean="0"/>
              <a:t>houby.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349876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Cvičení 2 Vyhledej a podtrhni základní větné členy.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/>
          <a:p>
            <a:pPr marL="82296" indent="0">
              <a:buNone/>
            </a:pPr>
            <a:r>
              <a:rPr lang="cs-CZ" sz="3600" i="1" dirty="0"/>
              <a:t>Mělo by se s ním promluvit. Začalo chumelit. Tatínek! Mohlo by se už oteplit. Celý den mě píchá v zádech. Nic se nebude říkat. Po námaze mě vždycky škrábe v krku. </a:t>
            </a:r>
          </a:p>
          <a:p>
            <a:pPr marL="82296" indent="0">
              <a:buNone/>
            </a:pPr>
            <a:r>
              <a:rPr lang="cs-CZ" sz="3600" i="1" dirty="0"/>
              <a:t>Sotva popadá dech. V dálce se neustále hrozivě blýskalo.</a:t>
            </a:r>
          </a:p>
          <a:p>
            <a:pPr marL="82296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422967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marL="82296" indent="0">
              <a:buNone/>
            </a:pPr>
            <a:r>
              <a:rPr lang="cs-CZ" sz="3600" i="1" u="wavyHeavy" dirty="0" smtClean="0"/>
              <a:t>Mělo by </a:t>
            </a:r>
            <a:r>
              <a:rPr lang="cs-CZ" sz="3600" i="1" dirty="0" smtClean="0"/>
              <a:t>se s ním </a:t>
            </a:r>
            <a:r>
              <a:rPr lang="cs-CZ" sz="3600" u="wavyHeavy" dirty="0" smtClean="0"/>
              <a:t>promluvit</a:t>
            </a:r>
            <a:r>
              <a:rPr lang="cs-CZ" sz="3600" i="1" u="wavyHeavy" dirty="0" smtClean="0"/>
              <a:t>.</a:t>
            </a:r>
            <a:r>
              <a:rPr lang="cs-CZ" sz="3600" i="1" dirty="0" smtClean="0"/>
              <a:t> </a:t>
            </a:r>
            <a:r>
              <a:rPr lang="cs-CZ" sz="3600" i="1" u="wavyHeavy" dirty="0" smtClean="0"/>
              <a:t>Začalo chumelit. </a:t>
            </a:r>
            <a:r>
              <a:rPr lang="cs-CZ" sz="3600" i="1" u="sng" dirty="0" smtClean="0"/>
              <a:t>Tatínek</a:t>
            </a:r>
            <a:r>
              <a:rPr lang="cs-CZ" sz="3600" i="1" dirty="0" smtClean="0"/>
              <a:t>! </a:t>
            </a:r>
            <a:r>
              <a:rPr lang="cs-CZ" sz="3600" i="1" u="wavyHeavy" dirty="0" smtClean="0"/>
              <a:t>Mohlo by se </a:t>
            </a:r>
            <a:r>
              <a:rPr lang="cs-CZ" sz="3600" i="1" dirty="0" smtClean="0"/>
              <a:t>už </a:t>
            </a:r>
            <a:r>
              <a:rPr lang="cs-CZ" sz="3600" i="1" u="wavyHeavy" dirty="0" smtClean="0"/>
              <a:t>oteplit.</a:t>
            </a:r>
            <a:r>
              <a:rPr lang="cs-CZ" sz="3600" i="1" dirty="0" smtClean="0"/>
              <a:t> Celý den mě </a:t>
            </a:r>
            <a:r>
              <a:rPr lang="cs-CZ" sz="3600" i="1" u="wavyHeavy" dirty="0" smtClean="0"/>
              <a:t>píchá</a:t>
            </a:r>
            <a:r>
              <a:rPr lang="cs-CZ" sz="3600" i="1" dirty="0" smtClean="0"/>
              <a:t> v zádech. </a:t>
            </a:r>
            <a:r>
              <a:rPr lang="cs-CZ" sz="3600" i="1" u="sng" dirty="0" smtClean="0"/>
              <a:t>Nic</a:t>
            </a:r>
            <a:r>
              <a:rPr lang="cs-CZ" sz="3600" i="1" dirty="0" smtClean="0"/>
              <a:t> </a:t>
            </a:r>
            <a:r>
              <a:rPr lang="cs-CZ" sz="3600" i="1" u="wavyHeavy" dirty="0" smtClean="0"/>
              <a:t>se nebude říkat</a:t>
            </a:r>
            <a:r>
              <a:rPr lang="cs-CZ" sz="3600" i="1" dirty="0" smtClean="0"/>
              <a:t>. Po námaze mě vždycky </a:t>
            </a:r>
            <a:r>
              <a:rPr lang="cs-CZ" sz="3600" i="1" u="wavyHeavy" dirty="0"/>
              <a:t>š</a:t>
            </a:r>
            <a:r>
              <a:rPr lang="cs-CZ" sz="3600" i="1" u="wavyHeavy" dirty="0" smtClean="0"/>
              <a:t>krábe</a:t>
            </a:r>
            <a:r>
              <a:rPr lang="cs-CZ" sz="3600" i="1" dirty="0" smtClean="0"/>
              <a:t> v krku. </a:t>
            </a:r>
          </a:p>
          <a:p>
            <a:pPr marL="82296" indent="0">
              <a:buNone/>
            </a:pPr>
            <a:r>
              <a:rPr lang="cs-CZ" sz="3600" i="1" dirty="0" smtClean="0"/>
              <a:t>(On) Sotva </a:t>
            </a:r>
            <a:r>
              <a:rPr lang="cs-CZ" sz="3600" i="1" u="wavyHeavy" dirty="0" smtClean="0"/>
              <a:t>popadá</a:t>
            </a:r>
            <a:r>
              <a:rPr lang="cs-CZ" sz="3600" i="1" dirty="0" smtClean="0"/>
              <a:t> dech. V dálce </a:t>
            </a:r>
            <a:r>
              <a:rPr lang="cs-CZ" sz="3600" i="1" u="wavyHeavy" dirty="0" smtClean="0"/>
              <a:t>se</a:t>
            </a:r>
            <a:r>
              <a:rPr lang="cs-CZ" sz="3600" i="1" dirty="0" smtClean="0"/>
              <a:t> neustále hrozivě </a:t>
            </a:r>
            <a:r>
              <a:rPr lang="cs-CZ" sz="3600" i="1" u="wavyHeavy" dirty="0" smtClean="0"/>
              <a:t>blýskalo.</a:t>
            </a:r>
            <a:endParaRPr lang="cs-CZ" sz="3600" i="1" u="wavyHeavy" dirty="0"/>
          </a:p>
        </p:txBody>
      </p:sp>
    </p:spTree>
    <p:extLst>
      <p:ext uri="{BB962C8B-B14F-4D97-AF65-F5344CB8AC3E}">
        <p14:creationId xmlns:p14="http://schemas.microsoft.com/office/powerpoint/2010/main" val="40756643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00194904"/>
              </p:ext>
            </p:extLst>
          </p:nvPr>
        </p:nvGraphicFramePr>
        <p:xfrm>
          <a:off x="1369036" y="3233738"/>
          <a:ext cx="6405925" cy="2839212"/>
        </p:xfrm>
        <a:graphic>
          <a:graphicData uri="http://schemas.openxmlformats.org/drawingml/2006/table">
            <a:tbl>
              <a:tblPr firstRow="1" firstCol="1" bandRow="1"/>
              <a:tblGrid>
                <a:gridCol w="1202213"/>
                <a:gridCol w="114300"/>
                <a:gridCol w="5089412"/>
              </a:tblGrid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Použití zdroje: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Český jazyk – Učebnice pro 7. ročník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[VLADIMÍRA BIČÍKOVÁ, Zdeněk Topil a Ilustrace Arna JURAČKOVÁ]. </a:t>
                      </a:r>
                      <a:r>
                        <a:rPr kumimoji="0" lang="cs-CZ" sz="1400" b="0" i="1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Český jazyk: učebnice pro 7. ročník</a:t>
                      </a:r>
                      <a:r>
                        <a:rPr kumimoji="0" lang="cs-CZ" sz="1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+mn-lt"/>
                          <a:ea typeface="+mn-ea"/>
                          <a:cs typeface="+mn-cs"/>
                        </a:rPr>
                        <a:t>. 2. vyd. Havlíčkův Brod: Tobiáš, 2005. ISBN 80-731-1037-7. </a:t>
                      </a:r>
                      <a:endParaRPr kumimoji="0" lang="cs-CZ" sz="14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1242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DUM je určen k výkladu učiva. Seznamuje žáky s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větou </a:t>
                      </a:r>
                      <a:r>
                        <a:rPr lang="cs-CZ" sz="1400" baseline="0" dirty="0" err="1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bezpodmětovou</a:t>
                      </a:r>
                      <a:r>
                        <a:rPr lang="cs-CZ" sz="1400" baseline="0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a nabízí úkoly pro zvládnutí tohoto učiva.</a:t>
                      </a:r>
                      <a:endParaRPr lang="cs-CZ" sz="1100" dirty="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  <p:pic>
        <p:nvPicPr>
          <p:cNvPr id="9218" name="Obrázek 0" descr="Popis: logo EU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59" y="548680"/>
            <a:ext cx="7920881" cy="84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17" name="obrázek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5674" y="2158008"/>
            <a:ext cx="21526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3"/>
          <p:cNvSpPr>
            <a:spLocks noChangeArrowheads="1"/>
          </p:cNvSpPr>
          <p:nvPr/>
        </p:nvSpPr>
        <p:spPr bwMode="auto">
          <a:xfrm>
            <a:off x="1368425" y="3005138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611559" y="1556792"/>
            <a:ext cx="7920881" cy="8002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kumimoji="0" lang="cs-CZ" sz="1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1368425" y="47672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4304521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unovrat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lunovrat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unovrat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41</TotalTime>
  <Words>403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Slunovrat</vt:lpstr>
      <vt:lpstr>Prezentace aplikace PowerPoint</vt:lpstr>
      <vt:lpstr>Věty bezpodmětové </vt:lpstr>
      <vt:lpstr>Věta bezpodmětová </vt:lpstr>
      <vt:lpstr>Příklad</vt:lpstr>
      <vt:lpstr>Cvičení 1</vt:lpstr>
      <vt:lpstr>Řešení </vt:lpstr>
      <vt:lpstr>Cvičení 2 Vyhledej a podtrhni základní větné členy. </vt:lpstr>
      <vt:lpstr>Řešení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Věty bezpodmětové </dc:title>
  <dc:creator>ntb</dc:creator>
  <cp:lastModifiedBy>ntb</cp:lastModifiedBy>
  <cp:revision>7</cp:revision>
  <dcterms:created xsi:type="dcterms:W3CDTF">2013-04-23T19:14:56Z</dcterms:created>
  <dcterms:modified xsi:type="dcterms:W3CDTF">2013-05-19T20:31:30Z</dcterms:modified>
</cp:coreProperties>
</file>