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  <p:sldId id="268" r:id="rId14"/>
    <p:sldId id="269" r:id="rId15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85" autoAdjust="0"/>
    <p:restoredTop sz="94660"/>
  </p:normalViewPr>
  <p:slideViewPr>
    <p:cSldViewPr>
      <p:cViewPr varScale="1">
        <p:scale>
          <a:sx n="59" d="100"/>
          <a:sy n="59" d="100"/>
        </p:scale>
        <p:origin x="-121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28617AC-9B5E-4CE1-BA5D-4ACFE68F9F0C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3016531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FA70318-51ED-4EBB-AA54-E9A879EB6F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883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318912E-2F9C-46DC-9B2D-11E8CA68393D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11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12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13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624760" y="5569491"/>
            <a:ext cx="6214408" cy="972372"/>
          </a:xfrm>
        </p:spPr>
        <p:txBody>
          <a:bodyPr/>
          <a:lstStyle>
            <a:lvl1pPr marL="0" indent="0">
              <a:buNone/>
              <a:defRPr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473C33-5A33-423F-8C3C-1B9091F3A23B}" type="slidenum">
              <a:t>‹#›</a:t>
            </a:fld>
            <a:endParaRPr lang="cs-CZ"/>
          </a:p>
        </p:txBody>
      </p:sp>
      <p:sp>
        <p:nvSpPr>
          <p:cNvPr id="10" name="Title 1"/>
          <p:cNvSpPr txBox="1">
            <a:spLocks noGrp="1"/>
          </p:cNvSpPr>
          <p:nvPr>
            <p:ph type="ctrTitle"/>
          </p:nvPr>
        </p:nvSpPr>
        <p:spPr>
          <a:xfrm>
            <a:off x="901324" y="3452774"/>
            <a:ext cx="7910328" cy="1976631"/>
          </a:xfrm>
        </p:spPr>
        <p:txBody>
          <a:bodyPr/>
          <a:lstStyle>
            <a:lvl1pPr marL="705560" indent="-503971" algn="l">
              <a:defRPr sz="60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52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F333E1-FEC3-4938-B681-2F8E8AD6270A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6" name="Content Placeholder 9"/>
          <p:cNvSpPr txBox="1">
            <a:spLocks noGrp="1"/>
          </p:cNvSpPr>
          <p:nvPr>
            <p:ph idx="1"/>
          </p:nvPr>
        </p:nvSpPr>
        <p:spPr>
          <a:xfrm>
            <a:off x="1260079" y="806363"/>
            <a:ext cx="7056433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238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Title 1"/>
          <p:cNvSpPr txBox="1">
            <a:spLocks noGrp="1"/>
          </p:cNvSpPr>
          <p:nvPr>
            <p:ph type="title"/>
          </p:nvPr>
        </p:nvSpPr>
        <p:spPr>
          <a:xfrm>
            <a:off x="2241459" y="2394941"/>
            <a:ext cx="6577836" cy="2671291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2229599" y="5078925"/>
            <a:ext cx="6582052" cy="920937"/>
          </a:xfrm>
        </p:spPr>
        <p:txBody>
          <a:bodyPr/>
          <a:lstStyle>
            <a:lvl1pPr marL="0" indent="0" algn="r">
              <a:spcBef>
                <a:spcPts val="500"/>
              </a:spcBef>
              <a:buNone/>
              <a:defRPr sz="2200">
                <a:solidFill>
                  <a:srgbClr val="212745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542D73-BDC1-476C-AB23-95C70A9A880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786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9B7BFC-9827-45B1-9632-4D850BBD7FD5}" type="slidenum">
              <a:t>‹#›</a:t>
            </a:fld>
            <a:endParaRPr lang="cs-CZ"/>
          </a:p>
        </p:txBody>
      </p:sp>
      <p:sp>
        <p:nvSpPr>
          <p:cNvPr id="5" name="Title 7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6" name="Content Placeholder 8"/>
          <p:cNvSpPr txBox="1">
            <a:spLocks noGrp="1"/>
          </p:cNvSpPr>
          <p:nvPr>
            <p:ph idx="1"/>
          </p:nvPr>
        </p:nvSpPr>
        <p:spPr>
          <a:xfrm>
            <a:off x="1260079" y="806363"/>
            <a:ext cx="3689512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Content Placeholder 10"/>
          <p:cNvSpPr txBox="1">
            <a:spLocks noGrp="1"/>
          </p:cNvSpPr>
          <p:nvPr>
            <p:ph idx="2"/>
          </p:nvPr>
        </p:nvSpPr>
        <p:spPr>
          <a:xfrm>
            <a:off x="5120960" y="806363"/>
            <a:ext cx="3689512" cy="383023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79" y="806363"/>
            <a:ext cx="3689512" cy="705221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idx="2"/>
          </p:nvPr>
        </p:nvSpPr>
        <p:spPr>
          <a:xfrm>
            <a:off x="1274902" y="1543598"/>
            <a:ext cx="3689512" cy="3023865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3328" y="806363"/>
            <a:ext cx="3689512" cy="705221"/>
          </a:xfrm>
        </p:spPr>
        <p:txBody>
          <a:bodyPr anchor="b" anchorCtr="1"/>
          <a:lstStyle>
            <a:lvl1pPr marL="0" indent="0" algn="ctr">
              <a:buNone/>
              <a:defRPr sz="2600" b="1"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Content Placeholder 5"/>
          <p:cNvSpPr txBox="1">
            <a:spLocks noGrp="1"/>
          </p:cNvSpPr>
          <p:nvPr>
            <p:ph idx="4"/>
          </p:nvPr>
        </p:nvSpPr>
        <p:spPr>
          <a:xfrm>
            <a:off x="5120813" y="1542172"/>
            <a:ext cx="3689512" cy="3023865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defRPr sz="2000"/>
            </a:lvl2pPr>
            <a:lvl3pPr>
              <a:spcBef>
                <a:spcPts val="400"/>
              </a:spcBef>
              <a:defRPr sz="1800"/>
            </a:lvl3pPr>
            <a:lvl4pPr>
              <a:defRPr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C5AD74-98A2-4EF1-ABCD-BA58EC24D396}" type="slidenum">
              <a:t>‹#›</a:t>
            </a:fld>
            <a:endParaRPr lang="cs-CZ"/>
          </a:p>
        </p:txBody>
      </p:sp>
      <p:sp>
        <p:nvSpPr>
          <p:cNvPr id="9" name="Title 9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31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658BA6-EF16-4562-827A-85678CB9D1A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84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2951DA-B7E8-4F2F-AC91-6E97969975C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62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25043" y="2435897"/>
            <a:ext cx="4008528" cy="1387254"/>
          </a:xfrm>
        </p:spPr>
        <p:txBody>
          <a:bodyPr anchor="b"/>
          <a:lstStyle>
            <a:lvl1pPr marL="251990" indent="-251990" algn="l">
              <a:defRPr sz="3100"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64029" y="806363"/>
            <a:ext cx="4428558" cy="5395536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85958" y="3855677"/>
            <a:ext cx="3735762" cy="235842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7F722A-B9AF-4804-B33B-24926B38961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77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/>
          <p:nvPr/>
        </p:nvSpPr>
        <p:spPr>
          <a:xfrm>
            <a:off x="0" y="4262567"/>
            <a:ext cx="10080629" cy="3297116"/>
          </a:xfrm>
          <a:prstGeom prst="rect">
            <a:avLst/>
          </a:prstGeom>
          <a:gradFill>
            <a:gsLst>
              <a:gs pos="0">
                <a:srgbClr val="FFFFFF">
                  <a:alpha val="92000"/>
                </a:srgbClr>
              </a:gs>
              <a:gs pos="100000">
                <a:srgbClr val="FFFFFF">
                  <a:alpha val="77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8"/>
          <p:cNvSpPr/>
          <p:nvPr/>
        </p:nvSpPr>
        <p:spPr>
          <a:xfrm>
            <a:off x="0" y="0"/>
            <a:ext cx="10080629" cy="4262567"/>
          </a:xfrm>
          <a:prstGeom prst="rect">
            <a:avLst/>
          </a:prstGeom>
          <a:gradFill>
            <a:gsLst>
              <a:gs pos="0">
                <a:srgbClr val="FFFFFF">
                  <a:alpha val="90000"/>
                </a:srgbClr>
              </a:gs>
              <a:gs pos="100000">
                <a:srgbClr val="FFFFFF">
                  <a:alpha val="63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0" y="292368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10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Picture Placeholder 2"/>
          <p:cNvSpPr txBox="1">
            <a:spLocks noGrp="1"/>
          </p:cNvSpPr>
          <p:nvPr>
            <p:ph type="pic" idx="1"/>
          </p:nvPr>
        </p:nvSpPr>
        <p:spPr>
          <a:xfrm>
            <a:off x="4933572" y="1259942"/>
            <a:ext cx="4536283" cy="3447827"/>
          </a:xfrm>
          <a:solidFill>
            <a:srgbClr val="8CC9F7"/>
          </a:solidFill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7" name="Text Placeholder 3"/>
          <p:cNvSpPr txBox="1">
            <a:spLocks noGrp="1"/>
          </p:cNvSpPr>
          <p:nvPr>
            <p:ph type="body" idx="2"/>
          </p:nvPr>
        </p:nvSpPr>
        <p:spPr>
          <a:xfrm>
            <a:off x="967810" y="1113876"/>
            <a:ext cx="4072499" cy="2384325"/>
          </a:xfrm>
        </p:spPr>
        <p:txBody>
          <a:bodyPr anchor="b"/>
          <a:lstStyle>
            <a:lvl1pPr marL="201588">
              <a:spcBef>
                <a:spcPts val="400"/>
              </a:spcBef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8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FE54BE-1028-474A-86BF-CD89F6AD6A5A}" type="slidenum">
              <a:t>‹#›</a:t>
            </a:fld>
            <a:endParaRPr lang="cs-CZ"/>
          </a:p>
        </p:txBody>
      </p:sp>
      <p:sp>
        <p:nvSpPr>
          <p:cNvPr id="11" name="Title 1"/>
          <p:cNvSpPr txBox="1">
            <a:spLocks noGrp="1"/>
          </p:cNvSpPr>
          <p:nvPr>
            <p:ph type="title"/>
          </p:nvPr>
        </p:nvSpPr>
        <p:spPr>
          <a:xfrm>
            <a:off x="801764" y="4921200"/>
            <a:ext cx="7037405" cy="1259942"/>
          </a:xfrm>
        </p:spPr>
        <p:txBody>
          <a:bodyPr anchor="b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50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2100129" y="806363"/>
            <a:ext cx="7056433" cy="383023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E31A2A-6970-468C-9972-F558D93A37C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88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1271939" y="415037"/>
            <a:ext cx="2268141" cy="5774298"/>
          </a:xfrm>
        </p:spPr>
        <p:txBody>
          <a:bodyPr vert="eaVert"/>
          <a:lstStyle>
            <a:lvl1pPr algn="l"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3664604" y="806363"/>
            <a:ext cx="5323956" cy="53955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69DA59-21ED-4301-81D1-4E88B3CD045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AD5FF"/>
            </a:gs>
            <a:gs pos="100000">
              <a:srgbClr val="FFFFFF"/>
            </a:gs>
          </a:gsLst>
          <a:path path="circle">
            <a:fillToRect l="20000" t="10000" r="80000" b="9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/>
          <p:nvPr/>
        </p:nvSpPr>
        <p:spPr>
          <a:xfrm>
            <a:off x="0" y="5627757"/>
            <a:ext cx="10080629" cy="1931916"/>
          </a:xfrm>
          <a:prstGeom prst="rect">
            <a:avLst/>
          </a:prstGeom>
          <a:gradFill>
            <a:gsLst>
              <a:gs pos="0">
                <a:srgbClr val="FFFFFF">
                  <a:alpha val="91000"/>
                </a:srgbClr>
              </a:gs>
              <a:gs pos="100000">
                <a:srgbClr val="FFFFFF">
                  <a:alpha val="76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3" name="Rectangle 7"/>
          <p:cNvSpPr/>
          <p:nvPr/>
        </p:nvSpPr>
        <p:spPr>
          <a:xfrm>
            <a:off x="0" y="0"/>
            <a:ext cx="10080629" cy="5627757"/>
          </a:xfrm>
          <a:prstGeom prst="rect">
            <a:avLst/>
          </a:prstGeom>
          <a:gradFill>
            <a:gsLst>
              <a:gs pos="0">
                <a:srgbClr val="FFFFFF">
                  <a:alpha val="89000"/>
                </a:srgbClr>
              </a:gs>
              <a:gs pos="100000">
                <a:srgbClr val="FFFFFF">
                  <a:alpha val="6200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4" name="Rectangle 8"/>
          <p:cNvSpPr/>
          <p:nvPr/>
        </p:nvSpPr>
        <p:spPr>
          <a:xfrm>
            <a:off x="0" y="4153854"/>
            <a:ext cx="10080629" cy="2519894"/>
          </a:xfrm>
          <a:prstGeom prst="rect">
            <a:avLst/>
          </a:prstGeom>
          <a:gradFill>
            <a:gsLst>
              <a:gs pos="0">
                <a:srgbClr val="FFFFFF">
                  <a:alpha val="0"/>
                </a:srgbClr>
              </a:gs>
              <a:gs pos="100000">
                <a:srgbClr val="FFFFFF">
                  <a:alpha val="30000"/>
                </a:srgbClr>
              </a:gs>
            </a:gsLst>
            <a:lin ang="5400000"/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5" name="Oval 9"/>
          <p:cNvSpPr/>
          <p:nvPr/>
        </p:nvSpPr>
        <p:spPr>
          <a:xfrm>
            <a:off x="0" y="1763923"/>
            <a:ext cx="10080629" cy="562775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</a:gra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rebuchet MS"/>
            </a:endParaRPr>
          </a:p>
        </p:txBody>
      </p:sp>
      <p:sp>
        <p:nvSpPr>
          <p:cNvPr id="6" name="Title Placeholder 1"/>
          <p:cNvSpPr txBox="1">
            <a:spLocks noGrp="1"/>
          </p:cNvSpPr>
          <p:nvPr>
            <p:ph type="title"/>
          </p:nvPr>
        </p:nvSpPr>
        <p:spPr>
          <a:xfrm>
            <a:off x="1976978" y="4819500"/>
            <a:ext cx="7179594" cy="125994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7" name="Text Placeholder 2"/>
          <p:cNvSpPr txBox="1">
            <a:spLocks noGrp="1"/>
          </p:cNvSpPr>
          <p:nvPr>
            <p:ph type="body" idx="1"/>
          </p:nvPr>
        </p:nvSpPr>
        <p:spPr>
          <a:xfrm>
            <a:off x="1260079" y="807177"/>
            <a:ext cx="7056433" cy="383023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8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6804425" y="6803712"/>
            <a:ext cx="2772168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04035" y="6803712"/>
            <a:ext cx="369623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endParaRPr lang="cs-CZ"/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4200259" y="6803712"/>
            <a:ext cx="2016123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1" i="0" u="none" strike="noStrike" kern="1200" cap="none" spc="0" baseline="0">
                <a:solidFill>
                  <a:srgbClr val="7F7F7F"/>
                </a:solidFill>
                <a:uFillTx/>
                <a:latin typeface="Trebuchet MS"/>
              </a:defRPr>
            </a:lvl1pPr>
          </a:lstStyle>
          <a:p>
            <a:pPr lvl="0"/>
            <a:fld id="{9FDBE920-8808-4FC1-9B73-CBAF82503E66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352775" marR="0" lvl="0" indent="-352775" algn="r" defTabSz="1007943" rtl="0" fontAlgn="auto" hangingPunct="1">
        <a:lnSpc>
          <a:spcPct val="100000"/>
        </a:lnSpc>
        <a:spcBef>
          <a:spcPts val="0"/>
        </a:spcBef>
        <a:spcAft>
          <a:spcPts val="0"/>
        </a:spcAft>
        <a:buClr>
          <a:srgbClr val="C3260C"/>
        </a:buClr>
        <a:buSzPct val="128000"/>
        <a:buFont typeface="Georgia" pitchFamily="18"/>
        <a:buChar char="*"/>
        <a:tabLst/>
        <a:defRPr lang="cs-CZ" sz="5100" b="1" i="0" u="none" strike="noStrike" kern="1200" cap="none" spc="0" baseline="0">
          <a:solidFill>
            <a:srgbClr val="000000"/>
          </a:solidFill>
          <a:uFillTx/>
          <a:latin typeface="Trebuchet MS"/>
        </a:defRPr>
      </a:lvl1pPr>
    </p:titleStyle>
    <p:bodyStyle>
      <a:lvl1pPr marL="251990" marR="0" lvl="0" indent="-201588" algn="l" defTabSz="1007943" rtl="0" fontAlgn="auto" hangingPunct="1">
        <a:lnSpc>
          <a:spcPct val="100000"/>
        </a:lnSpc>
        <a:spcBef>
          <a:spcPts val="6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4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604765" marR="0" lvl="1" indent="-201588" algn="l" defTabSz="1007943" rtl="0" fontAlgn="auto" hangingPunct="1">
        <a:lnSpc>
          <a:spcPct val="100000"/>
        </a:lnSpc>
        <a:spcBef>
          <a:spcPts val="5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2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907148" marR="0" lvl="2" indent="-201588" algn="l" defTabSz="1007943" rtl="0" fontAlgn="auto" hangingPunct="1">
        <a:lnSpc>
          <a:spcPct val="100000"/>
        </a:lnSpc>
        <a:spcBef>
          <a:spcPts val="5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20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209531" marR="0" lvl="3" indent="-201588" algn="l" defTabSz="1007943" rtl="0" fontAlgn="auto" hangingPunct="1">
        <a:lnSpc>
          <a:spcPct val="100000"/>
        </a:lnSpc>
        <a:spcBef>
          <a:spcPts val="4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1532077" marR="0" lvl="4" indent="-201588" algn="l" defTabSz="1007943" rtl="0" fontAlgn="auto" hangingPunct="1">
        <a:lnSpc>
          <a:spcPct val="100000"/>
        </a:lnSpc>
        <a:spcBef>
          <a:spcPts val="400"/>
        </a:spcBef>
        <a:spcAft>
          <a:spcPts val="330"/>
        </a:spcAft>
        <a:buClr>
          <a:srgbClr val="C3260C"/>
        </a:buClr>
        <a:buSzPct val="130000"/>
        <a:buFont typeface="Georgia" pitchFamily="18"/>
        <a:buChar char="*"/>
        <a:tabLst/>
        <a:defRPr lang="cs-CZ" sz="15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g.abicko.cz/img/5/article/402630_import-psaci-stroj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uxurymag.cz/assets/clanky/2009-12/clanek00595/upload/photo/tw%20fashion%20show.JPG" TargetMode="External"/><Relationship Id="rId5" Type="http://schemas.openxmlformats.org/officeDocument/2006/relationships/hyperlink" Target="http://www.omlazeni.cz/article_images/379_large.jpg" TargetMode="External"/><Relationship Id="rId4" Type="http://schemas.openxmlformats.org/officeDocument/2006/relationships/hyperlink" Target="http://www.mujnotebook.cz/ImagesArticles/00048/hp-hdx16-dragon-velky-notebook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ujdum.dumabyt.cz/obrazek/4d0f446d4fe44/alternativy-strecha-doskova25_254x168.jpg" TargetMode="External"/><Relationship Id="rId2" Type="http://schemas.openxmlformats.org/officeDocument/2006/relationships/hyperlink" Target="http://www.pohodar.com/fotecky/architektura1/kuln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kal.cz/upload/1069-1408027282.jpg" TargetMode="External"/><Relationship Id="rId5" Type="http://schemas.openxmlformats.org/officeDocument/2006/relationships/hyperlink" Target="http://files.hellotour.cz/200000233-d8913d98cd/skanzenszentendre.jpg" TargetMode="External"/><Relationship Id="rId4" Type="http://schemas.openxmlformats.org/officeDocument/2006/relationships/hyperlink" Target="http://alcedo.tym.cz/tabor01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309/210/f9c16c79c2_32936935_o2.jpg" TargetMode="External"/><Relationship Id="rId2" Type="http://schemas.openxmlformats.org/officeDocument/2006/relationships/hyperlink" Target="http://www.tylovice.cz/img/mid/4/prace-na-poli--cervenec-2011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ode-plavby.cz/images/lode/145/lod/lod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02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Prezentace slouží k vyvození učiva o výrobcích – pomocnících, které si </a:t>
            </a:r>
            <a:r>
              <a:rPr lang="cs-CZ" smtClean="0"/>
              <a:t>lidé vyrobili </a:t>
            </a:r>
            <a:r>
              <a:rPr lang="cs-CZ" dirty="0" smtClean="0"/>
              <a:t>v minulosti a přítomnosti, vysvětlení, co je to pokrok.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531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Lidé a pokrok.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477"/>
            <a:ext cx="9072567" cy="4989515"/>
          </a:xfrm>
        </p:spPr>
        <p:txBody>
          <a:bodyPr anchor="ctr" anchorCtr="1">
            <a:spAutoFit/>
          </a:bodyPr>
          <a:lstStyle/>
          <a:p>
            <a:pPr marL="0" lvl="0" indent="0" algn="ctr">
              <a:buNone/>
            </a:pPr>
            <a:r>
              <a:rPr lang="cs-CZ"/>
              <a:t>Odedávna lidé potřebovali nějak bydlet, přepravovat  z místa na místo náklad i sebe.       Svou práci si také postupně usnadňovali.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00996" y="1619996"/>
            <a:ext cx="2618997" cy="17521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http://www.mujnotebook.cz/ImagesArticles/00048/hp-hdx16-dragon-velky-noteboo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799" y="1763613"/>
            <a:ext cx="2293362" cy="1742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encrypted-tbn0.gstatic.com/images?q=tbn:ANd9GcQ_JqyYrdomBkl87ytri1Z6rO3BYSQtMxwIf3uyX8Za_enpfEQ7O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32" y="5424714"/>
            <a:ext cx="34575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luxurymag.cz/assets/clanky/2009-12/clanek00595/upload/photo/tw%20fashion%20show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496" y="4736348"/>
            <a:ext cx="2365654" cy="2012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Podívejme se, jak se zdokonalovalo bydlení lidí.</a:t>
            </a:r>
          </a:p>
        </p:txBody>
      </p:sp>
      <p:pic>
        <p:nvPicPr>
          <p:cNvPr id="5" name="Obrázek 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971111" y="2209336"/>
            <a:ext cx="2599922" cy="176183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39998" y="2123657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mujdum.dumabyt.cz/obrazek/4d0f446d4fe44/alternativy-strecha-doskova25_254x168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649" y="2204107"/>
            <a:ext cx="24193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alcedo.tym.cz/tabor0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30" y="4850427"/>
            <a:ext cx="2576447" cy="193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files.hellotour.cz/200000233-d8913d98cd/skanzenszentendr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451" y="4874596"/>
            <a:ext cx="2812582" cy="1873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okal.cz/upload/1069-140802728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599" y="4998459"/>
            <a:ext cx="2555400" cy="1749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Dřívější pomocníci lidí         v  práci.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82838" y="2123657"/>
            <a:ext cx="2590559" cy="176183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833274" y="2037969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7020004" y="2171169"/>
            <a:ext cx="2285643" cy="17143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833274" y="4916161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582838" y="5039999"/>
            <a:ext cx="2657164" cy="1723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6721918" y="5030644"/>
            <a:ext cx="2638080" cy="173303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8061" y="360365"/>
            <a:ext cx="9072557" cy="1262064"/>
          </a:xfrm>
        </p:spPr>
        <p:txBody>
          <a:bodyPr/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 Jak se pracovalo  dříve      v zemědělství  a nyní.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938997" y="2123657"/>
            <a:ext cx="2700003" cy="1979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39998" y="2123657"/>
            <a:ext cx="2703597" cy="19799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432246" y="2123657"/>
            <a:ext cx="3240002" cy="235907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70978" y="4755236"/>
            <a:ext cx="2880003" cy="202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6" name="Picture 4" descr="http://ondra.kle.cz/ulozit/80-6/new-holland-or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192" y="4911091"/>
            <a:ext cx="2495549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nd01.jxs.cz/309/210/f9c16c79c2_32936935_o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1756" y="4877529"/>
            <a:ext cx="2490788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3"/>
            <a:ext cx="9072567" cy="1262064"/>
          </a:xfrm>
        </p:spPr>
        <p:txBody>
          <a:bodyPr/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Jak se lidé přepravovali dříve a nyní.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144737" y="2164366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850108" y="2195657"/>
            <a:ext cx="2476076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39998" y="2195657"/>
            <a:ext cx="2761917" cy="1657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687601" y="4859999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http://www.lode-plavby.cz/images/lode/145/lod/lod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108" y="4847926"/>
            <a:ext cx="2833687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hybrid.cz/obrazky/auta-na-plyn/fiat-panda-natural-power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5196" y="4859999"/>
            <a:ext cx="2865803" cy="1894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0"/>
            <a:ext cx="9072567" cy="1563688"/>
          </a:xfrm>
        </p:spPr>
        <p:txBody>
          <a:bodyPr/>
          <a:lstStyle/>
          <a:p>
            <a:pPr lvl="0">
              <a:buNone/>
            </a:pPr>
            <a:r>
              <a:rPr lang="cs-CZ" i="1" u="sng">
                <a:solidFill>
                  <a:srgbClr val="B84747"/>
                </a:solidFill>
                <a:effectLst>
                  <a:outerShdw dist="17962" dir="2700000">
                    <a:srgbClr val="000000"/>
                  </a:outerShdw>
                </a:effectLst>
              </a:rPr>
              <a:t>Zkus určit, které výrobky lidí vznikly v dávné minulosti.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2627711"/>
            <a:ext cx="9072567" cy="5904655"/>
          </a:xfrm>
        </p:spPr>
        <p:txBody>
          <a:bodyPr/>
          <a:lstStyle/>
          <a:p>
            <a:pPr marL="431999" lvl="0" indent="-323999">
              <a:spcBef>
                <a:spcPts val="0"/>
              </a:spcBef>
              <a:spcAft>
                <a:spcPts val="1415"/>
              </a:spcAft>
              <a:buSzPct val="45000"/>
              <a:buFont typeface="StarSymbol"/>
              <a:buChar char="●"/>
            </a:pPr>
            <a:r>
              <a:rPr lang="cs-CZ" sz="3200">
                <a:latin typeface="Arial" pitchFamily="18"/>
                <a:ea typeface="Microsoft YaHei" pitchFamily="2"/>
                <a:cs typeface="Mangal" pitchFamily="2"/>
              </a:rPr>
              <a:t>Telefon, raketa, luk a šíp, sekera, letadlo, ponorka, nádobí, vůz, dům, kosa, automobil, televizor, počítač, tank, nábytek, hudební nástroje, mikrovlnná trouba, oblečení, příbor. 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09233" y="5386858"/>
            <a:ext cx="2714396" cy="16855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4363919" y="5219998"/>
            <a:ext cx="2476076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7380003" y="5039999"/>
            <a:ext cx="1475997" cy="19713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 txBox="1">
            <a:spLocks noGrp="1"/>
          </p:cNvSpPr>
          <p:nvPr>
            <p:ph type="subTitle" idx="4294967295"/>
          </p:nvPr>
        </p:nvSpPr>
        <p:spPr>
          <a:xfrm>
            <a:off x="-3024584" y="301623"/>
            <a:ext cx="12097151" cy="6456358"/>
          </a:xfrm>
        </p:spPr>
        <p:txBody>
          <a:bodyPr anchor="ctr" anchorCtr="1"/>
          <a:lstStyle/>
          <a:p>
            <a:pPr marL="0" lvl="0" indent="0" algn="ctr">
              <a:buNone/>
            </a:pPr>
            <a:r>
              <a:rPr lang="cs-CZ" dirty="0"/>
              <a:t>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3528144" y="32037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http://img.abicko.cz/img/5/article/402630_import-psaci-stroj.jpg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3528143" y="421188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http://www.mujnotebook.cz/ImagesArticles/00048/hp-hdx16-dragon-velky-notebook.jpg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3545099" y="514798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http://www.omlazeni.cz/article_images/379_large.jpg</a:t>
            </a:r>
          </a:p>
        </p:txBody>
      </p:sp>
      <p:sp>
        <p:nvSpPr>
          <p:cNvPr id="6" name="Obdélník 5">
            <a:hlinkClick r:id="rId6"/>
          </p:cNvPr>
          <p:cNvSpPr/>
          <p:nvPr/>
        </p:nvSpPr>
        <p:spPr>
          <a:xfrm>
            <a:off x="3528142" y="601208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http://www.luxurymag.cz/assets/clanky/2009-12/clanek00595/upload/photo/tw%20fashion%20show.JPG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520950" y="53947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http://www.pohodar.com/fotecky/architektura1/kulna.jpg</a:t>
            </a: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2520950" y="161959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http://www.pohodar.com/fotecky/architektura1/kulna.jpg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20950" y="25557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http://mujdum.dumabyt.cz/obrazek/4d0f446d4fe44/alternativy-strecha-doskova25_254x168.jpg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664048" y="3595172"/>
            <a:ext cx="32755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http://alcedo.tym.cz/tabor01.jpg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520950" y="43559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http://files.hellotour.cz/200000233-d8913d98cd/skanzenszentendre.jpg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603523" y="5436021"/>
            <a:ext cx="4873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http://www.okal.cz/upload/1069-1408027282.jpg</a:t>
            </a:r>
          </a:p>
        </p:txBody>
      </p:sp>
    </p:spTree>
    <p:extLst>
      <p:ext uri="{BB962C8B-B14F-4D97-AF65-F5344CB8AC3E}">
        <p14:creationId xmlns:p14="http://schemas.microsoft.com/office/powerpoint/2010/main" val="108881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24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880072" y="1692275"/>
            <a:ext cx="7200553" cy="1008063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880072" y="277172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http://www.tylovice.cz/img/mid/4/prace-na-poli--cervenec-2011.jpg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80072" y="4571925"/>
            <a:ext cx="47029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http://ondra.kle.cz/ulozit/80-6/new-holland-ora</a:t>
            </a:r>
          </a:p>
        </p:txBody>
      </p:sp>
      <p:sp>
        <p:nvSpPr>
          <p:cNvPr id="6" name="Obdélník 5">
            <a:hlinkClick r:id="rId3"/>
          </p:cNvPr>
          <p:cNvSpPr/>
          <p:nvPr/>
        </p:nvSpPr>
        <p:spPr>
          <a:xfrm>
            <a:off x="2880072" y="514798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http://nd01.jxs.cz/309/210/f9c16c79c2_32936935_o2.jpg</a:t>
            </a:r>
          </a:p>
        </p:txBody>
      </p:sp>
    </p:spTree>
    <p:extLst>
      <p:ext uri="{BB962C8B-B14F-4D97-AF65-F5344CB8AC3E}">
        <p14:creationId xmlns:p14="http://schemas.microsoft.com/office/powerpoint/2010/main" val="2004415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376016" y="161959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http://www.lode-plavby.cz/images/lode/145/lod/lod.jpg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76016" y="255570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www.hybrid.cz/obrazky/auta-na-plyn/fiat-panda-natural-power.jpg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2087984" y="827088"/>
            <a:ext cx="7992641" cy="936625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12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29599" y="827509"/>
            <a:ext cx="6582052" cy="1080119"/>
          </a:xfrm>
        </p:spPr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26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73</TotalTime>
  <Words>234</Words>
  <Application>Microsoft Office PowerPoint</Application>
  <PresentationFormat>Vlastní</PresentationFormat>
  <Paragraphs>30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Lidé a pokrok.</vt:lpstr>
      <vt:lpstr>Podívejme se, jak se zdokonalovalo bydlení lidí.</vt:lpstr>
      <vt:lpstr>Dřívější pomocníci lidí         v  práci.</vt:lpstr>
      <vt:lpstr> Jak se pracovalo  dříve      v zemědělství  a nyní.</vt:lpstr>
      <vt:lpstr>Jak se lidé přepravovali dříve a nyní.</vt:lpstr>
      <vt:lpstr>Zkus určit, které výrobky lidí vznikly v dávné minulosti.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Lidé a pokrok.</dc:title>
  <dc:creator>Luďka Pavlíková</dc:creator>
  <cp:lastModifiedBy>Pavlíkova Luďka</cp:lastModifiedBy>
  <cp:revision>9</cp:revision>
  <dcterms:created xsi:type="dcterms:W3CDTF">2012-05-11T18:16:41Z</dcterms:created>
  <dcterms:modified xsi:type="dcterms:W3CDTF">2013-05-20T05:10:33Z</dcterms:modified>
</cp:coreProperties>
</file>