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71" r:id="rId4"/>
    <p:sldId id="257" r:id="rId5"/>
    <p:sldId id="259" r:id="rId6"/>
    <p:sldId id="258" r:id="rId7"/>
    <p:sldId id="261" r:id="rId8"/>
    <p:sldId id="264" r:id="rId9"/>
    <p:sldId id="267" r:id="rId10"/>
    <p:sldId id="269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3212976"/>
            <a:ext cx="3313355" cy="24942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Montáž a demontáž spojů, součástí a mechanismů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4733365" y="3645024"/>
            <a:ext cx="3309803" cy="2036685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417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03_02_32_INOVACE-</a:t>
            </a:r>
            <a:r>
              <a:rPr lang="cs-CZ" smtClean="0">
                <a:latin typeface="Arial" pitchFamily="34" charset="0"/>
                <a:cs typeface="Arial" pitchFamily="34" charset="0"/>
              </a:rPr>
              <a:t>16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487166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9011" y="369888"/>
            <a:ext cx="8210550" cy="95410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dirty="0" smtClean="0"/>
              <a:t>Montáž </a:t>
            </a:r>
            <a:r>
              <a:rPr lang="cs-CZ" sz="2800" dirty="0"/>
              <a:t>a demontáž spojů, součástí a mechanismů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Voharek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:objasnění základních pojmů montáže a demontáže, určení postupů, metody montáží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montáž, demontáž, mechanismy, technologický postup montáže, 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554942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528800" cy="936104"/>
          </a:xfrm>
        </p:spPr>
        <p:txBody>
          <a:bodyPr>
            <a:noAutofit/>
          </a:bodyPr>
          <a:lstStyle/>
          <a:p>
            <a:r>
              <a:rPr lang="cs-CZ" sz="3200" dirty="0"/>
              <a:t>Montáž a demontáž spojů, součástí a mechanismů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7632848" cy="4536504"/>
          </a:xfrm>
        </p:spPr>
        <p:txBody>
          <a:bodyPr>
            <a:normAutofit fontScale="92500" lnSpcReduction="10000"/>
          </a:bodyPr>
          <a:lstStyle/>
          <a:p>
            <a:pPr marL="68580" indent="0" algn="ctr">
              <a:buNone/>
            </a:pPr>
            <a:r>
              <a:rPr lang="cs-CZ" sz="4200" b="1" dirty="0"/>
              <a:t>Montáž</a:t>
            </a:r>
            <a:r>
              <a:rPr lang="cs-CZ" sz="4200" dirty="0"/>
              <a:t> </a:t>
            </a:r>
            <a:endParaRPr lang="cs-CZ" sz="4200" dirty="0" smtClean="0"/>
          </a:p>
          <a:p>
            <a:pPr marL="68580" indent="0" algn="ctr">
              <a:buNone/>
            </a:pPr>
            <a:r>
              <a:rPr lang="cs-CZ" sz="42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4200" dirty="0">
                <a:latin typeface="Arial" pitchFamily="34" charset="0"/>
                <a:cs typeface="Arial" pitchFamily="34" charset="0"/>
              </a:rPr>
              <a:t>lidská činnost, kterou lze obecně popsat jako sestavování dílčích částí v jeden jediný výsledný celek.</a:t>
            </a:r>
            <a:endParaRPr lang="cs-CZ" sz="4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Montáž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poslední fáze výrobního procesu. Montážní prvky se spojují v dílčí nebo konečné montážní celky, jež vyhovují předepsaným technickým podmínkám.</a:t>
            </a:r>
          </a:p>
          <a:p>
            <a:pPr marL="0" indent="0" algn="ctr">
              <a:buNone/>
            </a:pP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593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2816"/>
            <a:ext cx="7848872" cy="4536504"/>
          </a:xfrm>
        </p:spPr>
        <p:txBody>
          <a:bodyPr>
            <a:normAutofit fontScale="85000" lnSpcReduction="10000"/>
          </a:bodyPr>
          <a:lstStyle/>
          <a:p>
            <a:pPr marL="68580" indent="0" algn="ctr">
              <a:buNone/>
            </a:pPr>
            <a:r>
              <a:rPr lang="cs-CZ" sz="3200" b="1" cap="all" dirty="0">
                <a:latin typeface="Arial" pitchFamily="34" charset="0"/>
                <a:cs typeface="Arial" pitchFamily="34" charset="0"/>
              </a:rPr>
              <a:t>MONTÁŽNÍ prvky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jsou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: </a:t>
            </a:r>
          </a:p>
          <a:p>
            <a:pPr lvl="0"/>
            <a:r>
              <a:rPr lang="cs-CZ" sz="3200" b="1" u="sng" dirty="0">
                <a:latin typeface="Arial" pitchFamily="34" charset="0"/>
                <a:cs typeface="Arial" pitchFamily="34" charset="0"/>
              </a:rPr>
              <a:t>Součásti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, základní prvky montážního procesu, tj. části výrobku zhotovené z jednoho kusu</a:t>
            </a:r>
          </a:p>
          <a:p>
            <a:pPr lvl="0"/>
            <a:r>
              <a:rPr lang="cs-CZ" sz="3200" b="1" u="sng" dirty="0">
                <a:latin typeface="Arial" pitchFamily="34" charset="0"/>
                <a:cs typeface="Arial" pitchFamily="34" charset="0"/>
              </a:rPr>
              <a:t>Podskupiny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 vznikající spojením určitého množství součástí</a:t>
            </a:r>
          </a:p>
          <a:p>
            <a:pPr lvl="0"/>
            <a:r>
              <a:rPr lang="cs-CZ" sz="3200" b="1" u="sng" dirty="0">
                <a:latin typeface="Arial" pitchFamily="34" charset="0"/>
                <a:cs typeface="Arial" pitchFamily="34" charset="0"/>
              </a:rPr>
              <a:t>Skupiny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, nejvyšší montážní prvky, tvořené spojením podskupin a dalších součástí</a:t>
            </a:r>
          </a:p>
          <a:p>
            <a:pPr lvl="0"/>
            <a:r>
              <a:rPr lang="cs-CZ" sz="3200" b="1" u="sng" dirty="0">
                <a:latin typeface="Arial" pitchFamily="34" charset="0"/>
                <a:cs typeface="Arial" pitchFamily="34" charset="0"/>
              </a:rPr>
              <a:t>Výrobek, stroj</a:t>
            </a:r>
          </a:p>
          <a:p>
            <a:pPr lvl="0"/>
            <a:r>
              <a:rPr lang="cs-CZ" sz="3200" b="1" u="sng" dirty="0">
                <a:latin typeface="Arial" pitchFamily="34" charset="0"/>
                <a:cs typeface="Arial" pitchFamily="34" charset="0"/>
              </a:rPr>
              <a:t>Technologické zařízení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, skupina montážních celků sestavených k určitému využití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/>
              <a:t>Montáž a demontáž spojů, součástí a mechanismů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11136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14914"/>
            <a:ext cx="7920880" cy="4766414"/>
          </a:xfrm>
        </p:spPr>
        <p:txBody>
          <a:bodyPr>
            <a:normAutofit/>
          </a:bodyPr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827584" y="678810"/>
            <a:ext cx="7528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/>
              <a:t>Montáž a demontáž spojů, součástí a mechanismů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683568" y="1618987"/>
            <a:ext cx="784887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cap="all" dirty="0">
                <a:latin typeface="Arial" pitchFamily="34" charset="0"/>
                <a:cs typeface="Arial" pitchFamily="34" charset="0"/>
              </a:rPr>
              <a:t>Technická příprava </a:t>
            </a:r>
            <a:r>
              <a:rPr lang="cs-CZ" b="1" cap="all" dirty="0" smtClean="0">
                <a:latin typeface="Arial" pitchFamily="34" charset="0"/>
                <a:cs typeface="Arial" pitchFamily="34" charset="0"/>
              </a:rPr>
              <a:t>montáže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dirty="0">
                <a:latin typeface="Arial" pitchFamily="34" charset="0"/>
                <a:cs typeface="Arial" pitchFamily="34" charset="0"/>
              </a:rPr>
              <a:t>skládá ze dvou hlavních složek.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1.) Konstrukční dokumentace.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2.) Technologická dokumentace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b="1" dirty="0">
                <a:latin typeface="Arial" pitchFamily="34" charset="0"/>
                <a:cs typeface="Arial" pitchFamily="34" charset="0"/>
              </a:rPr>
              <a:t>Konstrukční dokumentace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latin typeface="Arial" pitchFamily="34" charset="0"/>
                <a:cs typeface="Arial" pitchFamily="34" charset="0"/>
              </a:rPr>
              <a:t>výkresová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dokumentace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u="sng" dirty="0">
                <a:latin typeface="Arial" pitchFamily="34" charset="0"/>
                <a:cs typeface="Arial" pitchFamily="34" charset="0"/>
              </a:rPr>
              <a:t>Kusovník (rozpiska) </a:t>
            </a:r>
            <a:r>
              <a:rPr lang="cs-CZ" dirty="0">
                <a:latin typeface="Arial" pitchFamily="34" charset="0"/>
                <a:cs typeface="Arial" pitchFamily="34" charset="0"/>
              </a:rPr>
              <a:t>slouží k těmto účelům.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   a) konstruktérovi dát možnost zkontrolovat úplnost výrobku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   b) k normalizaci pro vyhledávání typových součástí pro dosažení standardizace výrobků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    c) výrobnímu plánování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   d) skladům, jako informace k vybavení částí pro montáž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   e) zásobování pro nákup potřebných materiálů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   f) obchodně technickým službám pro vypisování náhradních dílů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peo</a:t>
            </a:r>
            <a:r>
              <a:rPr lang="cs-CZ" dirty="0">
                <a:latin typeface="Arial" pitchFamily="34" charset="0"/>
                <a:cs typeface="Arial" pitchFamily="34" charset="0"/>
              </a:rPr>
              <a:t> výrobek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   g) pro montáž, jako pomůcka pro řízení postupu montáže v případě, když není montážní postup vypracován</a:t>
            </a:r>
          </a:p>
        </p:txBody>
      </p:sp>
    </p:spTree>
    <p:extLst>
      <p:ext uri="{BB962C8B-B14F-4D97-AF65-F5344CB8AC3E}">
        <p14:creationId xmlns:p14="http://schemas.microsoft.com/office/powerpoint/2010/main" val="105105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1628800"/>
            <a:ext cx="7704856" cy="4575423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endParaRPr lang="cs-CZ" sz="1800" b="1" cap="all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68580" indent="0" algn="ctr">
              <a:buNone/>
            </a:pPr>
            <a:endParaRPr lang="cs-CZ" sz="1800" b="1" cap="all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68580" indent="0" algn="ctr">
              <a:buNone/>
            </a:pPr>
            <a:r>
              <a:rPr lang="cs-CZ" sz="1800" b="1" cap="all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Technologická </a:t>
            </a:r>
            <a:r>
              <a:rPr lang="cs-CZ" sz="1800" b="1" cap="all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dokumentace</a:t>
            </a:r>
          </a:p>
          <a:p>
            <a:r>
              <a:rPr lang="cs-CZ" sz="1800" b="1" u="sng" dirty="0" smtClean="0">
                <a:latin typeface="Arial" pitchFamily="34" charset="0"/>
                <a:cs typeface="Arial" pitchFamily="34" charset="0"/>
              </a:rPr>
              <a:t>montážní </a:t>
            </a:r>
            <a:r>
              <a:rPr lang="cs-CZ" sz="1800" b="1" u="sng" dirty="0">
                <a:latin typeface="Arial" pitchFamily="34" charset="0"/>
                <a:cs typeface="Arial" pitchFamily="34" charset="0"/>
              </a:rPr>
              <a:t>schémata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, která vyjadřují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technologickou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návaznost konstrukčního řešení.</a:t>
            </a:r>
          </a:p>
          <a:p>
            <a:r>
              <a:rPr lang="cs-CZ" sz="1800" b="1" u="sng" dirty="0" smtClean="0">
                <a:latin typeface="Arial" pitchFamily="34" charset="0"/>
                <a:cs typeface="Arial" pitchFamily="34" charset="0"/>
              </a:rPr>
              <a:t>montážní </a:t>
            </a:r>
            <a:r>
              <a:rPr lang="cs-CZ" sz="1800" b="1" u="sng" dirty="0">
                <a:latin typeface="Arial" pitchFamily="34" charset="0"/>
                <a:cs typeface="Arial" pitchFamily="34" charset="0"/>
              </a:rPr>
              <a:t>technologické postupy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, které určují  přesný sled a způsoby montážních operací. Vyjadřuje způsob, počet a pořadí operací, které tvoří určitý montážní proces. Technologický postup montáže je závazný dokument, který může být změněn během výrobního postupu pouze se souhlasem technologického útvaru.</a:t>
            </a:r>
            <a:br>
              <a:rPr lang="cs-CZ" sz="1800" dirty="0">
                <a:latin typeface="Arial" pitchFamily="34" charset="0"/>
                <a:cs typeface="Arial" pitchFamily="34" charset="0"/>
              </a:rPr>
            </a:b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11560" y="692696"/>
            <a:ext cx="7528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/>
              <a:t>Montáž a demontáž spojů, součástí a mechanismů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3368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7992888" cy="4320480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b="1" cap="all" dirty="0">
                <a:latin typeface="Arial" pitchFamily="34" charset="0"/>
                <a:cs typeface="Arial" pitchFamily="34" charset="0"/>
              </a:rPr>
              <a:t>ORGANIZACE a způsoby montáže</a:t>
            </a:r>
            <a:r>
              <a:rPr lang="cs-CZ" dirty="0">
                <a:latin typeface="Arial" pitchFamily="34" charset="0"/>
                <a:cs typeface="Arial" pitchFamily="34" charset="0"/>
              </a:rPr>
              <a:t> :</a:t>
            </a:r>
          </a:p>
          <a:p>
            <a:pPr marL="6858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6858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Organizace </a:t>
            </a:r>
            <a:r>
              <a:rPr lang="cs-CZ" dirty="0">
                <a:latin typeface="Arial" pitchFamily="34" charset="0"/>
                <a:cs typeface="Arial" pitchFamily="34" charset="0"/>
              </a:rPr>
              <a:t>montáže stanoví způsob rozčlenění montážního procesu na jednotlivá pracoviště a rozmístění výrobního, kontrolního a manipulačního zařízení.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/>
              <a:t>Montáž a demontáž spojů, součástí a mechanismů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5624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611560" y="692696"/>
            <a:ext cx="7528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/>
              <a:t>Montáž a demontáž spojů, součástí a mechanismů</a:t>
            </a:r>
            <a:endParaRPr lang="cs-CZ" sz="32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11560" y="1628800"/>
            <a:ext cx="7920880" cy="4824536"/>
          </a:xfrm>
        </p:spPr>
        <p:txBody>
          <a:bodyPr>
            <a:noAutofit/>
          </a:bodyPr>
          <a:lstStyle/>
          <a:p>
            <a:pPr marL="68580" indent="0" algn="ctr">
              <a:buNone/>
            </a:pPr>
            <a:r>
              <a:rPr lang="cs-CZ" sz="1800" b="1" u="sng" dirty="0">
                <a:latin typeface="Arial" pitchFamily="34" charset="0"/>
                <a:cs typeface="Arial" pitchFamily="34" charset="0"/>
              </a:rPr>
              <a:t>Třídění montáže z hlediska její organizace:</a:t>
            </a:r>
            <a:endParaRPr lang="cs-CZ" sz="1800" u="sng" dirty="0">
              <a:latin typeface="Arial" pitchFamily="34" charset="0"/>
              <a:cs typeface="Arial" pitchFamily="34" charset="0"/>
            </a:endParaRPr>
          </a:p>
          <a:p>
            <a:r>
              <a:rPr lang="cs-CZ" sz="1800" b="1" u="sng" dirty="0">
                <a:latin typeface="Arial" pitchFamily="34" charset="0"/>
                <a:cs typeface="Arial" pitchFamily="34" charset="0"/>
              </a:rPr>
              <a:t>Nerozčleněná montáž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Jeden dělník nebo pracovní četa vykonávají všechny montážní práce – od přejímání montážních prvků až po vyzkoušení finálního výrobku. Vyžaduje vyšší kvalifikaci dělníků.</a:t>
            </a:r>
          </a:p>
          <a:p>
            <a:r>
              <a:rPr lang="cs-CZ" sz="1800" b="1" u="sng" dirty="0">
                <a:latin typeface="Arial" pitchFamily="34" charset="0"/>
                <a:cs typeface="Arial" pitchFamily="34" charset="0"/>
              </a:rPr>
              <a:t>Rozčleněná montáž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Podskupiny, skupiny i finální výrobek montuje současně několik dělníků. Jeden dělník vykonává přibližně stejné operace, k jejichž výkonu získá potřebnou zručnost.</a:t>
            </a:r>
          </a:p>
          <a:p>
            <a:r>
              <a:rPr lang="cs-CZ" sz="1800" b="1" u="sng" dirty="0">
                <a:latin typeface="Arial" pitchFamily="34" charset="0"/>
                <a:cs typeface="Arial" pitchFamily="34" charset="0"/>
              </a:rPr>
              <a:t>Nepohyblivá montáž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uplatňuje se při spojování montážních prvků v rozměrný, těžký výrobek. K sestavování výrobku se na jedno místo přisunují pracovní síly, nástroje i montážní prvky.</a:t>
            </a:r>
          </a:p>
          <a:p>
            <a:r>
              <a:rPr lang="cs-CZ" sz="1800" b="1" u="sng" dirty="0">
                <a:latin typeface="Arial" pitchFamily="34" charset="0"/>
                <a:cs typeface="Arial" pitchFamily="34" charset="0"/>
              </a:rPr>
              <a:t>Pohyblivá montáž s volným časovým taktem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časový průběh montáže řídí vedoucí pracovní směny, pracovní takt je nepravidelný.</a:t>
            </a:r>
          </a:p>
          <a:p>
            <a:r>
              <a:rPr lang="cs-CZ" sz="1800" b="1" u="sng" dirty="0">
                <a:latin typeface="Arial" pitchFamily="34" charset="0"/>
                <a:cs typeface="Arial" pitchFamily="34" charset="0"/>
              </a:rPr>
              <a:t>Pohyblivá montáž s časově vázaným pracovním taktem (proudová)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postup montáže je rozčleněn na menší jednoduché operace přibližně se stejnou dobou vedení operace. Montovaný výrobek se pohybuje na mechanizovaných prostředcích volně nebo nuceně.</a:t>
            </a:r>
          </a:p>
          <a:p>
            <a:pPr marL="6858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880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 txBox="1">
            <a:spLocks/>
          </p:cNvSpPr>
          <p:nvPr/>
        </p:nvSpPr>
        <p:spPr>
          <a:xfrm>
            <a:off x="759380" y="551028"/>
            <a:ext cx="7528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/>
              <a:t>Montáž a demontáž spojů, součástí a mechanismů</a:t>
            </a:r>
            <a:endParaRPr lang="cs-CZ" sz="32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683568" y="1487132"/>
            <a:ext cx="7776863" cy="4750180"/>
          </a:xfrm>
        </p:spPr>
        <p:txBody>
          <a:bodyPr>
            <a:normAutofit fontScale="92500" lnSpcReduction="10000"/>
          </a:bodyPr>
          <a:lstStyle/>
          <a:p>
            <a:pPr marL="68580" indent="0" algn="ctr">
              <a:buNone/>
            </a:pPr>
            <a:r>
              <a:rPr lang="cs-CZ" sz="1900" b="1" u="sng" dirty="0">
                <a:latin typeface="Arial" pitchFamily="34" charset="0"/>
                <a:cs typeface="Arial" pitchFamily="34" charset="0"/>
              </a:rPr>
              <a:t>Třídění montáže  z hlediska vyměnitelnosti součástí</a:t>
            </a:r>
            <a:r>
              <a:rPr lang="cs-CZ" sz="1900" b="1" u="sng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68580" indent="0" algn="ctr">
              <a:buNone/>
            </a:pPr>
            <a:endParaRPr lang="cs-CZ" sz="1900" u="sng" dirty="0">
              <a:latin typeface="Arial" pitchFamily="34" charset="0"/>
              <a:cs typeface="Arial" pitchFamily="34" charset="0"/>
            </a:endParaRPr>
          </a:p>
          <a:p>
            <a:r>
              <a:rPr lang="cs-CZ" sz="1900" b="1" u="sng" dirty="0">
                <a:latin typeface="Arial" pitchFamily="34" charset="0"/>
                <a:cs typeface="Arial" pitchFamily="34" charset="0"/>
              </a:rPr>
              <a:t>Montáž s úplnou vyměnitelností </a:t>
            </a:r>
            <a:r>
              <a:rPr lang="cs-CZ" sz="1900" dirty="0">
                <a:latin typeface="Arial" pitchFamily="34" charset="0"/>
                <a:cs typeface="Arial" pitchFamily="34" charset="0"/>
              </a:rPr>
              <a:t>– součásti se vyrábějí v úzkých tolerancích a mohou se ve všech případech libovolně vyměňovat.</a:t>
            </a:r>
          </a:p>
          <a:p>
            <a:r>
              <a:rPr lang="cs-CZ" sz="1900" b="1" u="sng" dirty="0">
                <a:latin typeface="Arial" pitchFamily="34" charset="0"/>
                <a:cs typeface="Arial" pitchFamily="34" charset="0"/>
              </a:rPr>
              <a:t>Montáž s částečnou vyměnitelností součástí </a:t>
            </a:r>
            <a:r>
              <a:rPr lang="cs-CZ" sz="1900" dirty="0">
                <a:latin typeface="Arial" pitchFamily="34" charset="0"/>
                <a:cs typeface="Arial" pitchFamily="34" charset="0"/>
              </a:rPr>
              <a:t>– součásti se vyrábějí ve větších tolerancích a jejich spojováním vzniká vůle nebo přesah, představující souhrn všech nepřesností. Odchylky se potom musí upravovat při přípravných </a:t>
            </a:r>
            <a:r>
              <a:rPr lang="cs-CZ" sz="1900" dirty="0" err="1">
                <a:latin typeface="Arial" pitchFamily="34" charset="0"/>
                <a:cs typeface="Arial" pitchFamily="34" charset="0"/>
              </a:rPr>
              <a:t>pracech</a:t>
            </a:r>
            <a:r>
              <a:rPr lang="cs-CZ" sz="1900" dirty="0">
                <a:latin typeface="Arial" pitchFamily="34" charset="0"/>
                <a:cs typeface="Arial" pitchFamily="34" charset="0"/>
              </a:rPr>
              <a:t> před montáží a to :</a:t>
            </a:r>
          </a:p>
          <a:p>
            <a:pPr marL="68580" lvl="0" indent="0">
              <a:buNone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900" u="sng" dirty="0" smtClean="0">
                <a:latin typeface="Arial" pitchFamily="34" charset="0"/>
                <a:cs typeface="Arial" pitchFamily="34" charset="0"/>
              </a:rPr>
              <a:t>Přilícováním</a:t>
            </a:r>
            <a:r>
              <a:rPr lang="cs-CZ" sz="19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900" dirty="0">
                <a:latin typeface="Arial" pitchFamily="34" charset="0"/>
                <a:cs typeface="Arial" pitchFamily="34" charset="0"/>
              </a:rPr>
              <a:t>dodatečné zdlouhavé přizpůsobení součástí k uložení, používá se při kusové a malosériové výrobě</a:t>
            </a:r>
          </a:p>
          <a:p>
            <a:pPr marL="68580" lvl="0" indent="0">
              <a:buNone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900" u="sng" dirty="0" smtClean="0">
                <a:latin typeface="Arial" pitchFamily="34" charset="0"/>
                <a:cs typeface="Arial" pitchFamily="34" charset="0"/>
              </a:rPr>
              <a:t>Výběrem </a:t>
            </a:r>
            <a:r>
              <a:rPr lang="cs-CZ" sz="1900" u="sng" dirty="0">
                <a:latin typeface="Arial" pitchFamily="34" charset="0"/>
                <a:cs typeface="Arial" pitchFamily="34" charset="0"/>
              </a:rPr>
              <a:t>a tříděním součástí </a:t>
            </a:r>
            <a:r>
              <a:rPr lang="cs-CZ" sz="1900" dirty="0">
                <a:latin typeface="Arial" pitchFamily="34" charset="0"/>
                <a:cs typeface="Arial" pitchFamily="34" charset="0"/>
              </a:rPr>
              <a:t>– třídění součástí před montáží do skupin s určitými rozměrovými rozsahy, jejich párování a montáž (např. montáž ložisek a pístních kroužků)</a:t>
            </a:r>
          </a:p>
          <a:p>
            <a:pPr marL="68580" lvl="0" indent="0">
              <a:buNone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900" u="sng" dirty="0" smtClean="0">
                <a:latin typeface="Arial" pitchFamily="34" charset="0"/>
                <a:cs typeface="Arial" pitchFamily="34" charset="0"/>
              </a:rPr>
              <a:t>Seřizovací </a:t>
            </a:r>
            <a:r>
              <a:rPr lang="cs-CZ" sz="1900" u="sng" dirty="0">
                <a:latin typeface="Arial" pitchFamily="34" charset="0"/>
                <a:cs typeface="Arial" pitchFamily="34" charset="0"/>
              </a:rPr>
              <a:t>metodou </a:t>
            </a:r>
            <a:r>
              <a:rPr lang="cs-CZ" sz="1900" dirty="0">
                <a:latin typeface="Arial" pitchFamily="34" charset="0"/>
                <a:cs typeface="Arial" pitchFamily="34" charset="0"/>
              </a:rPr>
              <a:t>– potřebného uložení se dosahuje změnou polohy některých součástí nebo vložením přídavných součástí, kompenzátorů do montované skupiny.</a:t>
            </a:r>
          </a:p>
          <a:p>
            <a:pPr marL="68580" indent="0">
              <a:buNone/>
            </a:pPr>
            <a:r>
              <a:rPr lang="cs-CZ" sz="19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073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7920880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Použité </a:t>
            </a:r>
            <a:r>
              <a:rPr lang="cs-CZ"/>
              <a:t>zdroje</a:t>
            </a:r>
            <a:r>
              <a:rPr lang="cs-CZ" smtClean="0"/>
              <a:t>: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Fischer, Ulrich a kolektiv : Základy strojnictví, Sobotáles 2004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Němec</a:t>
            </a:r>
            <a:r>
              <a:rPr lang="cs-CZ" dirty="0">
                <a:latin typeface="Arial" pitchFamily="34" charset="0"/>
                <a:cs typeface="Arial" pitchFamily="34" charset="0"/>
              </a:rPr>
              <a:t>, K.: Montážní práce ve strojírenství, SNTL1967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Dobrovolný</a:t>
            </a:r>
            <a:r>
              <a:rPr lang="cs-CZ" dirty="0">
                <a:latin typeface="Arial" pitchFamily="34" charset="0"/>
                <a:cs typeface="Arial" pitchFamily="34" charset="0"/>
              </a:rPr>
              <a:t>, B. : Ruční obrábění kovů, Práce 1950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Novotný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Dudík</a:t>
            </a:r>
            <a:r>
              <a:rPr lang="cs-CZ" dirty="0">
                <a:latin typeface="Arial" pitchFamily="34" charset="0"/>
                <a:cs typeface="Arial" pitchFamily="34" charset="0"/>
              </a:rPr>
              <a:t>, Frank : Výrobní konstrukce, SNTL 1963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Krňák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Rudolf, Kvalifikační příručka montéra, Práce 1971</a:t>
            </a: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9380" y="551028"/>
            <a:ext cx="7528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/>
              <a:t>Montáž a demontáž spojů, součástí a mechanismů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127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212</TotalTime>
  <Words>355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Montáž a demontáž spojů, součástí a mechanismů</vt:lpstr>
      <vt:lpstr>Výukový materiál</vt:lpstr>
      <vt:lpstr>Prezentace aplikace PowerPoint</vt:lpstr>
      <vt:lpstr>Montáž a demontáž spojů, součástí a mechanismů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</dc:title>
  <dc:creator>Leopold Voharek</dc:creator>
  <cp:lastModifiedBy>Martin a Lída</cp:lastModifiedBy>
  <cp:revision>25</cp:revision>
  <dcterms:created xsi:type="dcterms:W3CDTF">2012-03-26T17:56:50Z</dcterms:created>
  <dcterms:modified xsi:type="dcterms:W3CDTF">2013-05-20T09:31:11Z</dcterms:modified>
</cp:coreProperties>
</file>