
<file path=[Content_Types].xml><?xml version="1.0" encoding="utf-8"?>
<Types xmlns="http://schemas.openxmlformats.org/package/2006/content-types">
  <Default Extension="png" ContentType="image/png"/>
  <Default Extension="b" ContentType="image/jpeg"/>
  <Default Extension="jpeg" ContentType="image/jpeg"/>
  <Default Extension="rels" ContentType="application/vnd.openxmlformats-package.relationships+xml"/>
  <Default Extension="xml" ContentType="application/xml"/>
  <Default Extension="h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9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4" r:id="rId29"/>
    <p:sldId id="285" r:id="rId30"/>
    <p:sldId id="286" r:id="rId31"/>
    <p:sldId id="288" r:id="rId32"/>
    <p:sldId id="294" r:id="rId33"/>
    <p:sldId id="289" r:id="rId34"/>
    <p:sldId id="290" r:id="rId35"/>
    <p:sldId id="293" r:id="rId36"/>
    <p:sldId id="291" r:id="rId37"/>
    <p:sldId id="296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534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96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376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1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070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684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733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190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385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748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AD525-E83E-4858-9D14-E6FCA10E103F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10E5-6ADE-4AF1-9F40-B389D20109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82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b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h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hyperlink" Target="//upload.wikimedia.org/wikipedia/commons/f/f4/Broumovska_vrchovina_CZ_I4B-1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hyperlink" Target="//upload.wikimedia.org/wikipedia/commons/2/2f/Vyhl%C3%ADdka_Sup%C3%AD_ko%C5%A11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//upload.wikimedia.org/wikipedia/commons/5/5a/Orlicke_hory_CZ_I4B-2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hyperlink" Target="//upload.wikimedia.org/wikipedia/commons/1/14/Divok%C3%A1_Orlice_1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hyperlink" Target="//upload.wikimedia.org/wikipedia/commons/a/a1/Kralicky_Sneznik_CZ_I4C-4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hyperlink" Target="//upload.wikimedia.org/wikipedia/commons/1/17/Kralicky-Sneznik-01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6/6b/Rejviz_velke_mechove_jezirko.jpg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hyperlink" Target="//upload.wikimedia.org/wikipedia/commons/7/71/Hruby_Jesenik_CZ_I4C-7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9/9d/Nizky_Jesenik_CZ_I4C-8.png" TargetMode="External"/><Relationship Id="rId5" Type="http://schemas.openxmlformats.org/officeDocument/2006/relationships/image" Target="../media/image68.jpeg"/><Relationship Id="rId4" Type="http://schemas.openxmlformats.org/officeDocument/2006/relationships/hyperlink" Target="//upload.wikimedia.org/wikipedia/commons/d/d3/Praded.JPG" TargetMode="External"/><Relationship Id="rId9" Type="http://schemas.openxmlformats.org/officeDocument/2006/relationships/image" Target="../media/image7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2" Type="http://schemas.openxmlformats.org/officeDocument/2006/relationships/hyperlink" Target="//upload.wikimedia.org/wikipedia/commons/6/68/Ceska_tabule_CZ_I6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f/f5/Ralsko.jpg" TargetMode="External"/><Relationship Id="rId5" Type="http://schemas.openxmlformats.org/officeDocument/2006/relationships/image" Target="../media/image72.jpeg"/><Relationship Id="rId4" Type="http://schemas.openxmlformats.org/officeDocument/2006/relationships/hyperlink" Target="//upload.wikimedia.org/wikipedia/commons/8/89/Ceskyraj_trosky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6.jpeg"/><Relationship Id="rId2" Type="http://schemas.openxmlformats.org/officeDocument/2006/relationships/hyperlink" Target="//upload.wikimedia.org/wikipedia/commons/2/2a/Vr%C5%A1ateck%C3%A1_bradl%C3%A1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c/c4/Vset%C3%ADnsk%C3%A9_vrchy_(CZE)_-_Klenov_and_Byst%C5%99i%C4%8Dka.jpg" TargetMode="External"/><Relationship Id="rId5" Type="http://schemas.openxmlformats.org/officeDocument/2006/relationships/image" Target="../media/image75.jpeg"/><Relationship Id="rId4" Type="http://schemas.openxmlformats.org/officeDocument/2006/relationships/hyperlink" Target="//upload.wikimedia.org/wikipedia/commons/0/04/Lys%C3%A1_hora_(Beskydy_CZE)_-_view_from_Fr%C3%BDdlant_nad_Ostravic%C3%AD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http://cs.wikipedia.org/wiki/Soubor:Palkovice,_Ole%C5%A1n%C3%A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//upload.wikimedia.org/wikipedia/commons/f/ff/Pavlovske_vrchy_od_zapadu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smtClean="0"/>
              <a:t>VY_52_INOVACE_46_Geomorfologické celky </a:t>
            </a:r>
            <a:r>
              <a:rPr lang="cs-CZ" sz="3200" b="1" dirty="0" smtClean="0"/>
              <a:t>ČR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5292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 s rozdělením území ČR na jednotlivé geomorfologické celky a s </a:t>
            </a:r>
            <a:r>
              <a:rPr lang="cs-CZ" smtClean="0"/>
              <a:t>jejich charakteristikami.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956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vysočina</a:t>
            </a:r>
          </a:p>
          <a:p>
            <a:r>
              <a:rPr lang="cs-CZ" dirty="0" smtClean="0"/>
              <a:t>Západní </a:t>
            </a:r>
            <a:r>
              <a:rPr lang="cs-CZ" dirty="0"/>
              <a:t>K</a:t>
            </a:r>
            <a:r>
              <a:rPr lang="cs-CZ" dirty="0" smtClean="0"/>
              <a:t>arpaty</a:t>
            </a:r>
          </a:p>
          <a:p>
            <a:r>
              <a:rPr lang="cs-CZ" dirty="0" err="1" smtClean="0"/>
              <a:t>Vněkarpatské</a:t>
            </a:r>
            <a:r>
              <a:rPr lang="cs-CZ" dirty="0" smtClean="0"/>
              <a:t> sníženiny</a:t>
            </a:r>
          </a:p>
          <a:p>
            <a:r>
              <a:rPr lang="cs-CZ" dirty="0" smtClean="0"/>
              <a:t>Panonská pánev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32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Brněnská vrchovina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2044824"/>
          </a:xfrm>
        </p:spPr>
        <p:txBody>
          <a:bodyPr/>
          <a:lstStyle/>
          <a:p>
            <a:r>
              <a:rPr lang="cs-CZ" dirty="0" smtClean="0"/>
              <a:t>Nachází se zde </a:t>
            </a:r>
            <a:r>
              <a:rPr lang="cs-CZ" b="1" dirty="0" smtClean="0"/>
              <a:t>Moravský kras</a:t>
            </a:r>
            <a:r>
              <a:rPr lang="cs-CZ" dirty="0" smtClean="0"/>
              <a:t> (jeskyně, Macocha, Punkva)</a:t>
            </a:r>
          </a:p>
          <a:p>
            <a:endParaRPr lang="cs-CZ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28800"/>
            <a:ext cx="2842727" cy="18939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212976"/>
            <a:ext cx="2286000" cy="3429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307" y="3717032"/>
            <a:ext cx="1997968" cy="299695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770176" y="17008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54090" y="40364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23968" y="44057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249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Českomoravská vysočina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254887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Geologicky stará = zarovnaná</a:t>
            </a:r>
          </a:p>
          <a:p>
            <a:r>
              <a:rPr lang="cs-CZ" dirty="0" smtClean="0"/>
              <a:t>Hlavní evropské rozvodí (Severní a Černé moře)</a:t>
            </a:r>
          </a:p>
          <a:p>
            <a:r>
              <a:rPr lang="cs-CZ" dirty="0" smtClean="0"/>
              <a:t>Žula, rula</a:t>
            </a:r>
          </a:p>
          <a:p>
            <a:r>
              <a:rPr lang="cs-CZ" dirty="0" smtClean="0"/>
              <a:t>Javořice 837m v Jihlavských vrších</a:t>
            </a:r>
          </a:p>
          <a:p>
            <a:r>
              <a:rPr lang="cs-CZ" dirty="0" smtClean="0"/>
              <a:t>Na S Žďárské vrchy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742" y="1268760"/>
            <a:ext cx="4064000" cy="304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21088"/>
            <a:ext cx="4211960" cy="225339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578864" y="35010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3850" y="610515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509120"/>
            <a:ext cx="3347864" cy="2084045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292080" y="62898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161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Středočeská pahorkatina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3970784" cy="2836912"/>
          </a:xfrm>
        </p:spPr>
        <p:txBody>
          <a:bodyPr/>
          <a:lstStyle/>
          <a:p>
            <a:r>
              <a:rPr lang="cs-CZ" dirty="0" smtClean="0"/>
              <a:t>Útvary vzniklé zvětráváním žuly</a:t>
            </a:r>
          </a:p>
          <a:p>
            <a:r>
              <a:rPr lang="cs-CZ" dirty="0" smtClean="0"/>
              <a:t>Rozděluje ji tok Vltavy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268760"/>
            <a:ext cx="3923928" cy="29429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168" y="4509120"/>
            <a:ext cx="3635896" cy="226334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05064"/>
            <a:ext cx="3275856" cy="245689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869482" y="3429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48691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861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Jihočeské pánve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402832" cy="269289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Třeboňská a Českobudějovická</a:t>
            </a:r>
          </a:p>
          <a:p>
            <a:r>
              <a:rPr lang="cs-CZ" dirty="0" smtClean="0"/>
              <a:t>Nepropustné podloží – rybníky</a:t>
            </a:r>
          </a:p>
          <a:p>
            <a:r>
              <a:rPr lang="cs-CZ" dirty="0" smtClean="0"/>
              <a:t>Vznik a těžba lignitu</a:t>
            </a:r>
          </a:p>
          <a:p>
            <a:r>
              <a:rPr lang="cs-CZ" dirty="0" smtClean="0"/>
              <a:t>Bohaté zásoby podzemní vody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721054"/>
            <a:ext cx="2438400" cy="163372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96752"/>
            <a:ext cx="4932040" cy="125767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79142"/>
            <a:ext cx="2754052" cy="1714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160" y="4797152"/>
            <a:ext cx="2555776" cy="1590971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546848" y="39854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81636" y="14127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7332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55976" y="61025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284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Šumava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402832" cy="326896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Třetihorní zmlazení reliéfu</a:t>
            </a:r>
          </a:p>
          <a:p>
            <a:r>
              <a:rPr lang="cs-CZ" dirty="0" smtClean="0"/>
              <a:t>Velký Javor, v Čechách Plechý </a:t>
            </a:r>
            <a:r>
              <a:rPr lang="cs-CZ" dirty="0" smtClean="0"/>
              <a:t>1378 m</a:t>
            </a:r>
            <a:endParaRPr lang="cs-CZ" dirty="0" smtClean="0"/>
          </a:p>
          <a:p>
            <a:r>
              <a:rPr lang="cs-CZ" dirty="0" smtClean="0"/>
              <a:t>Čtvrtohorní zalednění – jezera</a:t>
            </a:r>
          </a:p>
          <a:p>
            <a:r>
              <a:rPr lang="cs-CZ" dirty="0" smtClean="0"/>
              <a:t>Boubínský prales</a:t>
            </a:r>
          </a:p>
          <a:p>
            <a:r>
              <a:rPr lang="cs-CZ" dirty="0" smtClean="0"/>
              <a:t>1991 Šumavský národní park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268760"/>
            <a:ext cx="2626568" cy="174995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861048"/>
            <a:ext cx="2095128" cy="26189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653136"/>
            <a:ext cx="3240360" cy="201712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152578"/>
            <a:ext cx="2159483" cy="1619612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298373" y="256490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89331" y="611062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70627" y="477219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30600" y="611062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277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Novohradské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3394720" cy="4525963"/>
          </a:xfrm>
        </p:spPr>
        <p:txBody>
          <a:bodyPr/>
          <a:lstStyle/>
          <a:p>
            <a:r>
              <a:rPr lang="cs-CZ" dirty="0" smtClean="0"/>
              <a:t>Žofínský prales – nejstarší chráněné území</a:t>
            </a:r>
          </a:p>
          <a:p>
            <a:r>
              <a:rPr lang="cs-CZ" dirty="0" smtClean="0"/>
              <a:t>Dobrá voda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484784"/>
            <a:ext cx="4572000" cy="21717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61048"/>
            <a:ext cx="3347864" cy="208404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896151"/>
            <a:ext cx="3923928" cy="2614317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746416" y="32404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58978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62280" y="594509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993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</a:t>
            </a:r>
            <a:r>
              <a:rPr lang="cs-CZ" dirty="0" smtClean="0"/>
              <a:t>eský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1468760"/>
          </a:xfrm>
        </p:spPr>
        <p:txBody>
          <a:bodyPr/>
          <a:lstStyle/>
          <a:p>
            <a:r>
              <a:rPr lang="cs-CZ" dirty="0" smtClean="0"/>
              <a:t>Pokračování Šumavy</a:t>
            </a:r>
          </a:p>
          <a:p>
            <a:r>
              <a:rPr lang="cs-CZ" dirty="0" err="1" smtClean="0"/>
              <a:t>Čerchov</a:t>
            </a:r>
            <a:r>
              <a:rPr lang="cs-CZ" dirty="0" smtClean="0"/>
              <a:t> </a:t>
            </a:r>
            <a:r>
              <a:rPr lang="cs-CZ" dirty="0" smtClean="0"/>
              <a:t>1042 m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3850640" cy="304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80050"/>
            <a:ext cx="3779912" cy="2352995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369320" y="304469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19464" y="58772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5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Nejstarší usazeniny ČV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808" cy="31969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Brdy – Tok, Praha</a:t>
            </a:r>
          </a:p>
          <a:p>
            <a:r>
              <a:rPr lang="cs-CZ" dirty="0" smtClean="0"/>
              <a:t>Český kras – jeskyně, těžba vápence – Beroun</a:t>
            </a:r>
          </a:p>
          <a:p>
            <a:r>
              <a:rPr lang="cs-CZ" dirty="0" smtClean="0"/>
              <a:t>Pražská plošina </a:t>
            </a:r>
            <a:r>
              <a:rPr lang="cs-CZ" dirty="0" smtClean="0"/>
              <a:t>– údolí </a:t>
            </a:r>
            <a:r>
              <a:rPr lang="cs-CZ" dirty="0" smtClean="0"/>
              <a:t>Vltavy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268760"/>
            <a:ext cx="2267744" cy="17008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528" y="3188539"/>
            <a:ext cx="2699792" cy="168062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792" y="4166576"/>
            <a:ext cx="2438400" cy="14843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192" y="4932068"/>
            <a:ext cx="2725976" cy="169692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60" y="4584524"/>
            <a:ext cx="2843808" cy="2132856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6767736" y="14127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280616" y="31885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76056" y="386104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071368" y="63813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489968" y="618044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3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Plzeňská a Kladensko rakovnická pánev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dirty="0" smtClean="0"/>
              <a:t>Černé uhlí – mladší prvohory</a:t>
            </a:r>
          </a:p>
          <a:p>
            <a:r>
              <a:rPr lang="cs-CZ" dirty="0" smtClean="0"/>
              <a:t>Biosférická rezervace Křivoklátsko </a:t>
            </a:r>
            <a:r>
              <a:rPr lang="cs-CZ" dirty="0" smtClean="0"/>
              <a:t>– NP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340768"/>
            <a:ext cx="2228088" cy="1828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768" y="4221088"/>
            <a:ext cx="2930624" cy="219796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221088"/>
            <a:ext cx="3334072" cy="1950432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665464" y="24928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42210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29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61715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16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Krušné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042792" cy="2260848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 smtClean="0"/>
              <a:t>Hrásť</a:t>
            </a:r>
            <a:r>
              <a:rPr lang="cs-CZ" dirty="0" smtClean="0"/>
              <a:t> vyzdvižená třetihorním A-H vrásněním</a:t>
            </a:r>
          </a:p>
          <a:p>
            <a:r>
              <a:rPr lang="cs-CZ" dirty="0" smtClean="0"/>
              <a:t>Klínovec (1244m)</a:t>
            </a:r>
          </a:p>
          <a:p>
            <a:r>
              <a:rPr lang="cs-CZ" dirty="0" smtClean="0"/>
              <a:t>Poškození ŽP emisemi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340768"/>
            <a:ext cx="2915816" cy="21868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21088"/>
            <a:ext cx="2411760" cy="150132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005064"/>
            <a:ext cx="3491880" cy="261891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788024" y="256490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572240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37272" y="623397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724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Podkrušnohorské pánve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042792" cy="326896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Mostecká, Sokolovská a Chebská</a:t>
            </a:r>
          </a:p>
          <a:p>
            <a:r>
              <a:rPr lang="cs-CZ" dirty="0" smtClean="0"/>
              <a:t>Příkopová propadlina pod Kruš. </a:t>
            </a:r>
            <a:r>
              <a:rPr lang="cs-CZ" dirty="0"/>
              <a:t>h</a:t>
            </a:r>
            <a:r>
              <a:rPr lang="cs-CZ" dirty="0" smtClean="0"/>
              <a:t>orami</a:t>
            </a:r>
          </a:p>
          <a:p>
            <a:r>
              <a:rPr lang="cs-CZ" dirty="0" smtClean="0"/>
              <a:t>Těžba h. uhlí - elektrárny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25144"/>
            <a:ext cx="2771800" cy="17254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268760"/>
            <a:ext cx="2808312" cy="22466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687497"/>
            <a:ext cx="2329682" cy="174726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725144"/>
            <a:ext cx="2699792" cy="1680621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64864" y="580526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17392" y="30689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17392" y="546621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36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56226" y="60578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35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Děčínská vrchovina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3970784" cy="1684784"/>
          </a:xfrm>
        </p:spPr>
        <p:txBody>
          <a:bodyPr/>
          <a:lstStyle/>
          <a:p>
            <a:r>
              <a:rPr lang="cs-CZ" dirty="0" smtClean="0"/>
              <a:t>Druhohorní pískovce – NP České Švýcarsko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149080"/>
            <a:ext cx="3059832" cy="22948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75" y="1412776"/>
            <a:ext cx="3509087" cy="205281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05064"/>
            <a:ext cx="2987824" cy="185992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499992" y="292494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57008" y="58649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58649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085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České středohoří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2332856"/>
          </a:xfrm>
        </p:spPr>
        <p:txBody>
          <a:bodyPr/>
          <a:lstStyle/>
          <a:p>
            <a:r>
              <a:rPr lang="cs-CZ" dirty="0" smtClean="0"/>
              <a:t>Třetihorní vulkány – čedič a znělec</a:t>
            </a:r>
          </a:p>
          <a:p>
            <a:r>
              <a:rPr lang="cs-CZ" dirty="0" smtClean="0"/>
              <a:t>Milešovka – </a:t>
            </a:r>
            <a:r>
              <a:rPr lang="cs-CZ" dirty="0" smtClean="0"/>
              <a:t>837 m </a:t>
            </a:r>
            <a:r>
              <a:rPr lang="cs-CZ" dirty="0" smtClean="0"/>
              <a:t>– největrnější místo ČR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744" y="1340768"/>
            <a:ext cx="3678778" cy="201872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730" y="4693450"/>
            <a:ext cx="2699792" cy="202484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735034"/>
            <a:ext cx="2555776" cy="191683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55334"/>
            <a:ext cx="2923270" cy="1819736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842784" y="284075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23464" y="435763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41744" y="57058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99792" y="627507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78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Doupovské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042792" cy="26208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Pozůstatky třetihorního stratovulkánu</a:t>
            </a:r>
          </a:p>
          <a:p>
            <a:r>
              <a:rPr lang="cs-CZ" dirty="0" smtClean="0"/>
              <a:t>Dnes vojenský prostor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276" y="1700808"/>
            <a:ext cx="2915816" cy="218686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28" y="4280674"/>
            <a:ext cx="3203848" cy="199439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283968" y="35010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60212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141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Slavkovský les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525963"/>
          </a:xfrm>
        </p:spPr>
        <p:txBody>
          <a:bodyPr/>
          <a:lstStyle/>
          <a:p>
            <a:r>
              <a:rPr lang="cs-CZ" dirty="0" smtClean="0"/>
              <a:t>Minerální prameny – lázeňská střediska</a:t>
            </a:r>
          </a:p>
          <a:p>
            <a:r>
              <a:rPr lang="cs-CZ" dirty="0" smtClean="0"/>
              <a:t>Zvětráváním živců vznikl kaolín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212709" cy="253289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293096"/>
            <a:ext cx="3174603" cy="1980953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6084168" y="39330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47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82779" y="589988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29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Lužické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2908920"/>
          </a:xfrm>
        </p:spPr>
        <p:txBody>
          <a:bodyPr/>
          <a:lstStyle/>
          <a:p>
            <a:r>
              <a:rPr lang="cs-CZ" dirty="0" err="1" smtClean="0"/>
              <a:t>Nej</a:t>
            </a:r>
            <a:r>
              <a:rPr lang="cs-CZ" dirty="0" smtClean="0"/>
              <a:t>. vrchol – Luž</a:t>
            </a:r>
          </a:p>
          <a:p>
            <a:r>
              <a:rPr lang="cs-CZ" dirty="0" smtClean="0"/>
              <a:t>Pozůstatky čtvrtohorního zalednění</a:t>
            </a:r>
          </a:p>
          <a:p>
            <a:r>
              <a:rPr lang="cs-CZ" dirty="0" smtClean="0"/>
              <a:t>Pískovce a </a:t>
            </a:r>
            <a:r>
              <a:rPr lang="cs-CZ" dirty="0" err="1" smtClean="0"/>
              <a:t>sopeč</a:t>
            </a:r>
            <a:r>
              <a:rPr lang="cs-CZ" dirty="0" smtClean="0"/>
              <a:t>. činnost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78752"/>
            <a:ext cx="3923926" cy="294294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01374"/>
            <a:ext cx="3491880" cy="217369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38019" y="41216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49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580526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372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Ještědsko – kozákovský hřbet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906888" cy="1180728"/>
          </a:xfrm>
        </p:spPr>
        <p:txBody>
          <a:bodyPr/>
          <a:lstStyle/>
          <a:p>
            <a:r>
              <a:rPr lang="cs-CZ" dirty="0" smtClean="0"/>
              <a:t>Ještěd – </a:t>
            </a:r>
            <a:r>
              <a:rPr lang="cs-CZ" dirty="0" smtClean="0"/>
              <a:t>1012 m</a:t>
            </a:r>
            <a:endParaRPr lang="cs-CZ" dirty="0" smtClean="0"/>
          </a:p>
          <a:p>
            <a:r>
              <a:rPr lang="cs-CZ" dirty="0" err="1" smtClean="0"/>
              <a:t>Kozákov</a:t>
            </a:r>
            <a:r>
              <a:rPr lang="cs-CZ" dirty="0" smtClean="0"/>
              <a:t> - polodrahokamy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301208"/>
            <a:ext cx="8892480" cy="123383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6912"/>
            <a:ext cx="3299569" cy="205398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924944"/>
            <a:ext cx="3222104" cy="223936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364088" y="495394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84368" y="469089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86760" y="468269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17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Jizerské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618856" cy="1756792"/>
          </a:xfrm>
        </p:spPr>
        <p:txBody>
          <a:bodyPr/>
          <a:lstStyle/>
          <a:p>
            <a:r>
              <a:rPr lang="cs-CZ" dirty="0" smtClean="0"/>
              <a:t>Smrk – </a:t>
            </a:r>
            <a:r>
              <a:rPr lang="cs-CZ" dirty="0" smtClean="0"/>
              <a:t>1124 m</a:t>
            </a:r>
            <a:endParaRPr lang="cs-CZ" dirty="0" smtClean="0"/>
          </a:p>
          <a:p>
            <a:r>
              <a:rPr lang="cs-CZ" dirty="0" smtClean="0"/>
              <a:t>Rašeliniště a vrchoviště</a:t>
            </a:r>
          </a:p>
          <a:p>
            <a:r>
              <a:rPr lang="cs-CZ" dirty="0" smtClean="0"/>
              <a:t>Lesy poškozené imisemi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268760"/>
            <a:ext cx="3563888" cy="267291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581128"/>
            <a:ext cx="3131840" cy="194957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645024"/>
            <a:ext cx="3048000" cy="203073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01368" y="357234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54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544522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9424" y="62201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422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Krkonoše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5194920" cy="290892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Sněžka – </a:t>
            </a:r>
            <a:r>
              <a:rPr lang="cs-CZ" dirty="0" smtClean="0"/>
              <a:t>1602 m</a:t>
            </a:r>
            <a:endParaRPr lang="cs-CZ" dirty="0" smtClean="0"/>
          </a:p>
          <a:p>
            <a:r>
              <a:rPr lang="cs-CZ" dirty="0" smtClean="0"/>
              <a:t>Terén ovlivněn čtvrtohorním zaledněním</a:t>
            </a:r>
          </a:p>
          <a:p>
            <a:r>
              <a:rPr lang="cs-CZ" dirty="0" smtClean="0"/>
              <a:t>Glaciální relikty</a:t>
            </a:r>
          </a:p>
          <a:p>
            <a:r>
              <a:rPr lang="cs-CZ" dirty="0" smtClean="0"/>
              <a:t>Pramenná oblast </a:t>
            </a:r>
          </a:p>
          <a:p>
            <a:r>
              <a:rPr lang="cs-CZ" dirty="0" smtClean="0"/>
              <a:t>KRNAP - 1963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052736"/>
            <a:ext cx="2968104" cy="222607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642" y="4365103"/>
            <a:ext cx="2954037" cy="206044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368" y="3503332"/>
            <a:ext cx="2483768" cy="18597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80078"/>
            <a:ext cx="2836867" cy="176595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401224" y="275655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57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10576" y="606136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58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539532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62460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4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Broumovská vrchovina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258816" cy="2764904"/>
          </a:xfrm>
        </p:spPr>
        <p:txBody>
          <a:bodyPr/>
          <a:lstStyle/>
          <a:p>
            <a:r>
              <a:rPr lang="cs-CZ" dirty="0" err="1" smtClean="0"/>
              <a:t>Prvo</a:t>
            </a:r>
            <a:r>
              <a:rPr lang="cs-CZ" dirty="0" smtClean="0"/>
              <a:t>- a druhohorní usazeniny – skalní města</a:t>
            </a:r>
          </a:p>
          <a:p>
            <a:r>
              <a:rPr lang="cs-CZ" dirty="0" smtClean="0"/>
              <a:t>Adršpašsko teplické skály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604448" y="116466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63118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62</a:t>
            </a:r>
            <a:endParaRPr lang="cs-CZ" dirty="0"/>
          </a:p>
        </p:txBody>
      </p:sp>
      <p:pic>
        <p:nvPicPr>
          <p:cNvPr id="1026" name="Picture 2" descr="Soubor:Broumovska vrchovina CZ I4B-1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11" y="1261756"/>
            <a:ext cx="38100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Vyhlídka Supí koš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30" y="4138303"/>
            <a:ext cx="3810000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17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Orlické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474840" cy="2404864"/>
          </a:xfrm>
        </p:spPr>
        <p:txBody>
          <a:bodyPr>
            <a:normAutofit/>
          </a:bodyPr>
          <a:lstStyle/>
          <a:p>
            <a:r>
              <a:rPr lang="cs-CZ" dirty="0" smtClean="0"/>
              <a:t>Velká Deštná </a:t>
            </a:r>
            <a:r>
              <a:rPr lang="cs-CZ" dirty="0" smtClean="0"/>
              <a:t>1115 m</a:t>
            </a:r>
            <a:endParaRPr lang="cs-CZ" dirty="0" smtClean="0"/>
          </a:p>
          <a:p>
            <a:r>
              <a:rPr lang="cs-CZ" dirty="0" smtClean="0"/>
              <a:t>Zarovnané pohoří</a:t>
            </a:r>
          </a:p>
          <a:p>
            <a:r>
              <a:rPr lang="cs-CZ" dirty="0" smtClean="0"/>
              <a:t>Prudké svahy do Polska</a:t>
            </a:r>
          </a:p>
          <a:p>
            <a:r>
              <a:rPr lang="cs-CZ" dirty="0" smtClean="0"/>
              <a:t>Divoká Orlice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20568" y="61664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32440" y="61029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64</a:t>
            </a:r>
            <a:endParaRPr lang="cs-CZ" dirty="0"/>
          </a:p>
        </p:txBody>
      </p:sp>
      <p:pic>
        <p:nvPicPr>
          <p:cNvPr id="2050" name="Picture 2" descr="Soubor:Orlicke hory CZ I4B-2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64013"/>
            <a:ext cx="38100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Divoká Orlice 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17297"/>
            <a:ext cx="2902744" cy="387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1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Kralický sněžník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2764903"/>
          </a:xfrm>
        </p:spPr>
        <p:txBody>
          <a:bodyPr>
            <a:normAutofit/>
          </a:bodyPr>
          <a:lstStyle/>
          <a:p>
            <a:r>
              <a:rPr lang="cs-CZ" dirty="0" smtClean="0"/>
              <a:t>Jeden z nejvyšších vrcholů </a:t>
            </a:r>
            <a:r>
              <a:rPr lang="cs-CZ" dirty="0" smtClean="0"/>
              <a:t>1424 m</a:t>
            </a:r>
            <a:endParaRPr lang="cs-CZ" dirty="0" smtClean="0"/>
          </a:p>
          <a:p>
            <a:r>
              <a:rPr lang="cs-CZ" dirty="0" smtClean="0"/>
              <a:t>Hlavní evropské rozvodí – Baltské, Severní a Černé moře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99992" y="61339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65</a:t>
            </a:r>
            <a:endParaRPr lang="cs-CZ" dirty="0"/>
          </a:p>
        </p:txBody>
      </p:sp>
      <p:pic>
        <p:nvPicPr>
          <p:cNvPr id="3074" name="Picture 2" descr="Soubor:Kralicky Sneznik CZ I4C-4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01488"/>
            <a:ext cx="3240360" cy="201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Kralicky-Sneznik-0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06712"/>
            <a:ext cx="2584723" cy="373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12360" y="551723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21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Hrubý a Nízký Jeseník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762872" cy="3412976"/>
          </a:xfrm>
        </p:spPr>
        <p:txBody>
          <a:bodyPr/>
          <a:lstStyle/>
          <a:p>
            <a:r>
              <a:rPr lang="cs-CZ" dirty="0" smtClean="0"/>
              <a:t>Hrubý – Praděd – </a:t>
            </a:r>
            <a:r>
              <a:rPr lang="cs-CZ" dirty="0" smtClean="0"/>
              <a:t>1492 m</a:t>
            </a:r>
            <a:endParaRPr lang="cs-CZ" dirty="0" smtClean="0"/>
          </a:p>
          <a:p>
            <a:r>
              <a:rPr lang="cs-CZ" dirty="0" smtClean="0"/>
              <a:t>Významná rašeliniště – </a:t>
            </a:r>
            <a:r>
              <a:rPr lang="cs-CZ" dirty="0" err="1" smtClean="0"/>
              <a:t>Rejvíz</a:t>
            </a:r>
            <a:endParaRPr lang="cs-CZ" dirty="0" smtClean="0"/>
          </a:p>
          <a:p>
            <a:r>
              <a:rPr lang="cs-CZ" dirty="0" smtClean="0"/>
              <a:t>Nízký Jeseník – sousedí s </a:t>
            </a:r>
            <a:r>
              <a:rPr lang="cs-CZ" dirty="0" err="1" smtClean="0"/>
              <a:t>vněkarpatskými</a:t>
            </a:r>
            <a:r>
              <a:rPr lang="cs-CZ" dirty="0" smtClean="0"/>
              <a:t> sníženinami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64662" y="325362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68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81071" y="643243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67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60465" y="640665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69</a:t>
            </a:r>
            <a:endParaRPr lang="cs-CZ" dirty="0"/>
          </a:p>
        </p:txBody>
      </p:sp>
      <p:pic>
        <p:nvPicPr>
          <p:cNvPr id="4098" name="Picture 2" descr="Soubor:Hruby Jesenik CZ I4C-7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33442"/>
            <a:ext cx="2984550" cy="185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Praded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797" y="1218456"/>
            <a:ext cx="3410744" cy="255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oubor:Nizky Jesenik CZ I4C-8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062" y="4770932"/>
            <a:ext cx="2965730" cy="184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Soubor:Rejviz velke mechove jezirk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50" y="4293096"/>
            <a:ext cx="2292012" cy="171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564662" y="615250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62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tabule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762872" cy="2836912"/>
          </a:xfrm>
        </p:spPr>
        <p:txBody>
          <a:bodyPr/>
          <a:lstStyle/>
          <a:p>
            <a:r>
              <a:rPr lang="cs-CZ" dirty="0" smtClean="0"/>
              <a:t>Druhohorní – křídové sedimenty</a:t>
            </a:r>
          </a:p>
          <a:p>
            <a:r>
              <a:rPr lang="cs-CZ" dirty="0" smtClean="0"/>
              <a:t>Polabská nížina, pískovcová skalní města, individuální sopky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06931" y="352615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93256" y="617240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97579" y="637574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73</a:t>
            </a:r>
            <a:endParaRPr lang="cs-CZ" dirty="0"/>
          </a:p>
        </p:txBody>
      </p:sp>
      <p:pic>
        <p:nvPicPr>
          <p:cNvPr id="5122" name="Picture 2" descr="Soubor:Ceska tabule CZ I6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88" y="4264815"/>
            <a:ext cx="3391048" cy="211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oubor:Ceskyraj trosky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939" y="1340768"/>
            <a:ext cx="3395173" cy="254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oubor:Ralsko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476" y="4022142"/>
            <a:ext cx="3630576" cy="272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99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Středomoravské Karpaty</a:t>
            </a:r>
            <a:br>
              <a:rPr lang="cs-CZ" sz="3600" dirty="0" smtClean="0"/>
            </a:br>
            <a:r>
              <a:rPr lang="cs-CZ" sz="3600" dirty="0"/>
              <a:t>Až do konce druhohor zaplaveny mořem</a:t>
            </a:r>
            <a:br>
              <a:rPr lang="cs-CZ" sz="3600" dirty="0"/>
            </a:br>
            <a:r>
              <a:rPr lang="cs-CZ" sz="3600" dirty="0"/>
              <a:t>Jílovité břidlice a </a:t>
            </a:r>
            <a:r>
              <a:rPr lang="cs-CZ" sz="3600" dirty="0" smtClean="0"/>
              <a:t>pískovce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290892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Bílé Karpaty</a:t>
            </a:r>
          </a:p>
          <a:p>
            <a:r>
              <a:rPr lang="cs-CZ" dirty="0" smtClean="0"/>
              <a:t>Javorníky</a:t>
            </a:r>
          </a:p>
          <a:p>
            <a:r>
              <a:rPr lang="cs-CZ" dirty="0" smtClean="0"/>
              <a:t>Hostýnsko – vsetínská vrchovina</a:t>
            </a:r>
          </a:p>
          <a:p>
            <a:r>
              <a:rPr lang="cs-CZ" dirty="0" smtClean="0"/>
              <a:t>Moravské Beskydy- Lysá hora </a:t>
            </a:r>
            <a:r>
              <a:rPr lang="cs-CZ" dirty="0" smtClean="0"/>
              <a:t>1323 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85201" y="30689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2950" y="625423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76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494553" y="64389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75</a:t>
            </a:r>
            <a:endParaRPr lang="cs-CZ" dirty="0"/>
          </a:p>
        </p:txBody>
      </p:sp>
      <p:pic>
        <p:nvPicPr>
          <p:cNvPr id="6146" name="Picture 2" descr="Soubor:Vršatecká bradlá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178" y="1844824"/>
            <a:ext cx="3076576" cy="204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oubor:Lysá hora (Beskydy CZE) - view from Frýdlant nad Ostravicí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088" y="4008344"/>
            <a:ext cx="3643835" cy="273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Soubor:Vsetínské vrchy (CZE) - Klenov and Bystřičk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48787"/>
            <a:ext cx="2957515" cy="221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49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Vněkarpatské</a:t>
            </a:r>
            <a:r>
              <a:rPr lang="cs-CZ" dirty="0" smtClean="0"/>
              <a:t> sníženiny</a:t>
            </a:r>
            <a:br>
              <a:rPr lang="cs-CZ" dirty="0" smtClean="0"/>
            </a:br>
            <a:r>
              <a:rPr lang="cs-CZ" dirty="0" smtClean="0"/>
              <a:t>úrodné oblasti, do třetihor zatopeny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618856" cy="2332856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Dyjskosvratecký</a:t>
            </a:r>
            <a:r>
              <a:rPr lang="cs-CZ" dirty="0" smtClean="0"/>
              <a:t> úval</a:t>
            </a:r>
          </a:p>
          <a:p>
            <a:r>
              <a:rPr lang="cs-CZ" dirty="0" smtClean="0"/>
              <a:t>Hornomoravský úval</a:t>
            </a:r>
          </a:p>
          <a:p>
            <a:r>
              <a:rPr lang="cs-CZ" dirty="0" smtClean="0"/>
              <a:t>Ostravská pánev – č. uhlí</a:t>
            </a:r>
          </a:p>
          <a:p>
            <a:r>
              <a:rPr lang="cs-CZ" dirty="0" smtClean="0"/>
              <a:t>Moravská brána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0994" y="3244334"/>
            <a:ext cx="535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77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4500" y="544522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78</a:t>
            </a:r>
            <a:endParaRPr lang="cs-CZ" dirty="0"/>
          </a:p>
        </p:txBody>
      </p:sp>
      <p:pic>
        <p:nvPicPr>
          <p:cNvPr id="7170" name="Picture 2" descr="Palkovice, Olešná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230" y="1822964"/>
            <a:ext cx="3093236" cy="232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upload.wikimedia.org/wikipedia/commons/7/73/Hornomoravsk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81" y="4825866"/>
            <a:ext cx="7881872" cy="160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97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cs-CZ" dirty="0" smtClean="0"/>
              <a:t>Panonská pánev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5698976" cy="1937267"/>
          </a:xfrm>
        </p:spPr>
        <p:txBody>
          <a:bodyPr/>
          <a:lstStyle/>
          <a:p>
            <a:r>
              <a:rPr lang="cs-CZ" dirty="0"/>
              <a:t>severní okraj Vídeňské pánve </a:t>
            </a:r>
            <a:endParaRPr lang="cs-CZ" dirty="0" smtClean="0"/>
          </a:p>
          <a:p>
            <a:r>
              <a:rPr lang="cs-CZ" dirty="0" smtClean="0"/>
              <a:t>Dolnomoravský </a:t>
            </a:r>
            <a:r>
              <a:rPr lang="cs-CZ" dirty="0"/>
              <a:t>úval </a:t>
            </a:r>
            <a:r>
              <a:rPr lang="cs-CZ" dirty="0" smtClean="0"/>
              <a:t>– ropa</a:t>
            </a:r>
          </a:p>
          <a:p>
            <a:r>
              <a:rPr lang="cs-CZ" dirty="0" smtClean="0"/>
              <a:t>Pavlovské vrchy - Pálava</a:t>
            </a:r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60636" y="58806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79</a:t>
            </a:r>
            <a:endParaRPr lang="cs-CZ" dirty="0"/>
          </a:p>
        </p:txBody>
      </p:sp>
      <p:pic>
        <p:nvPicPr>
          <p:cNvPr id="8194" name="Picture 2" descr="Soubor:Pavlovske vrchy od zapadu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95056"/>
            <a:ext cx="7620000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36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925"/>
            <a:ext cx="8229600" cy="778098"/>
          </a:xfrm>
        </p:spPr>
        <p:txBody>
          <a:bodyPr/>
          <a:lstStyle/>
          <a:p>
            <a:r>
              <a:rPr lang="cs-CZ" dirty="0" smtClean="0"/>
              <a:t>Zdroje použitých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1 http</a:t>
            </a:r>
            <a:r>
              <a:rPr lang="cs-CZ" dirty="0"/>
              <a:t>://</a:t>
            </a:r>
            <a:r>
              <a:rPr lang="cs-CZ" dirty="0" smtClean="0"/>
              <a:t>cs.wikipedia.org/wiki/Soubor:Jeskyn%C4%9B_Balcarka32.jpg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</a:t>
            </a:r>
            <a:r>
              <a:rPr lang="cs-CZ" dirty="0" smtClean="0"/>
              <a:t>11.10. </a:t>
            </a:r>
            <a:r>
              <a:rPr lang="cs-CZ" dirty="0"/>
              <a:t>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2 http</a:t>
            </a:r>
            <a:r>
              <a:rPr lang="cs-CZ" dirty="0"/>
              <a:t>://</a:t>
            </a:r>
            <a:r>
              <a:rPr lang="cs-CZ" dirty="0" smtClean="0"/>
              <a:t>cs.wikipedia.org/wiki/Soubor:Sloupskoso%C5%A1%C5%AFvsk%C3%A9_jeskyn%C4%9B72.jpg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 http</a:t>
            </a:r>
            <a:r>
              <a:rPr lang="cs-CZ" dirty="0"/>
              <a:t>://</a:t>
            </a:r>
            <a:r>
              <a:rPr lang="cs-CZ" dirty="0" smtClean="0"/>
              <a:t>cs.wikipedia.org/wiki/Soubor:Punkevn%C3%AD_jeskyn%C4%9B26.jpg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4 http</a:t>
            </a:r>
            <a:r>
              <a:rPr lang="cs-CZ" dirty="0"/>
              <a:t>://cs.wikipedia.org/wiki/Soubor:%</a:t>
            </a:r>
            <a:r>
              <a:rPr lang="cs-CZ" dirty="0" smtClean="0"/>
              <a:t>C4%8CM.jpg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5 http</a:t>
            </a:r>
            <a:r>
              <a:rPr lang="cs-CZ" dirty="0"/>
              <a:t>://</a:t>
            </a:r>
            <a:r>
              <a:rPr lang="cs-CZ" dirty="0" smtClean="0"/>
              <a:t>cs.wikipedia.org/wiki/Soubor:Javorice_vrchol_z_michovy_skaly.jpg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6 http</a:t>
            </a:r>
            <a:r>
              <a:rPr lang="cs-CZ" dirty="0"/>
              <a:t>://</a:t>
            </a:r>
            <a:r>
              <a:rPr lang="cs-CZ" dirty="0" smtClean="0"/>
              <a:t>cs.wikipedia.org/wiki/Soubor:Ceskomoravska_vrchovina_CZ_I2C.png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7 http</a:t>
            </a:r>
            <a:r>
              <a:rPr lang="cs-CZ" dirty="0"/>
              <a:t>://</a:t>
            </a:r>
            <a:r>
              <a:rPr lang="cs-CZ" dirty="0" smtClean="0"/>
              <a:t>cs.wikipedia.org/wiki/Soubor:Pisecke_hory2.jpg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8 http</a:t>
            </a:r>
            <a:r>
              <a:rPr lang="cs-CZ" dirty="0"/>
              <a:t>://</a:t>
            </a:r>
            <a:r>
              <a:rPr lang="cs-CZ" dirty="0" smtClean="0"/>
              <a:t>cs.wikipedia.org/wiki/Soubor:Kadov-rocking_stone2.JPG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9 http</a:t>
            </a:r>
            <a:r>
              <a:rPr lang="cs-CZ" dirty="0"/>
              <a:t>://</a:t>
            </a:r>
            <a:r>
              <a:rPr lang="cs-CZ" dirty="0" smtClean="0"/>
              <a:t>cs.wikipedia.org/wiki/Soubor:Stredoceska_pahorkatina_CZ_I2A.png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10 http</a:t>
            </a:r>
            <a:r>
              <a:rPr lang="cs-CZ" dirty="0"/>
              <a:t>://</a:t>
            </a:r>
            <a:r>
              <a:rPr lang="cs-CZ" dirty="0" smtClean="0"/>
              <a:t>cs.wikipedia.org/wiki/Soubor:Ro%C5%BEmberk.jpg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11 http</a:t>
            </a:r>
            <a:r>
              <a:rPr lang="cs-CZ" dirty="0"/>
              <a:t>://</a:t>
            </a:r>
            <a:r>
              <a:rPr lang="cs-CZ" dirty="0" smtClean="0"/>
              <a:t>cs.wikipedia.org/wiki/Soubor:Horusick%C3%BD.jpg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12 http</a:t>
            </a:r>
            <a:r>
              <a:rPr lang="cs-CZ" dirty="0"/>
              <a:t>://</a:t>
            </a:r>
            <a:r>
              <a:rPr lang="cs-CZ" dirty="0" smtClean="0"/>
              <a:t>cs.wikipedia.org/wiki/Soubor:Trebonska_panev_CZ_I2B-2.png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015491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13 http</a:t>
            </a:r>
            <a:r>
              <a:rPr lang="cs-CZ" dirty="0"/>
              <a:t>://</a:t>
            </a:r>
            <a:r>
              <a:rPr lang="cs-CZ" dirty="0" smtClean="0"/>
              <a:t>cs.wikipedia.org/wiki/Soubor:Ceskobudejovicka_panev_CZ_I2B-1.png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14 http</a:t>
            </a:r>
            <a:r>
              <a:rPr lang="cs-CZ" dirty="0"/>
              <a:t>://cs.wikipedia.org/wiki/Soubor:Borov%C3%A1_Lada,_Chalupsk%C3%A1_sla%C5%A5,_</a:t>
            </a:r>
            <a:r>
              <a:rPr lang="cs-CZ" dirty="0" smtClean="0"/>
              <a:t>jez%C3%ADrko.JPG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15 http</a:t>
            </a:r>
            <a:r>
              <a:rPr lang="cs-CZ" dirty="0"/>
              <a:t>://cs.wikipedia.org/wiki/Soubor:%</a:t>
            </a:r>
            <a:r>
              <a:rPr lang="cs-CZ" dirty="0" smtClean="0"/>
              <a:t>C5%A0umava.jpg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16 http</a:t>
            </a:r>
            <a:r>
              <a:rPr lang="cs-CZ" dirty="0"/>
              <a:t>://cs.wikipedia.org/wiki/Soubor:%C4%8Cern%C3%A9_jezero,_%C5%A0umava_(CZE).</a:t>
            </a:r>
            <a:r>
              <a:rPr lang="cs-CZ" dirty="0" smtClean="0"/>
              <a:t>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17 http</a:t>
            </a:r>
            <a:r>
              <a:rPr lang="cs-CZ" dirty="0"/>
              <a:t>://</a:t>
            </a:r>
            <a:r>
              <a:rPr lang="cs-CZ" dirty="0" smtClean="0"/>
              <a:t>cs.wikipedia.org/wiki/Soubor:Sumava_CZ_I1B-1.png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18 http</a:t>
            </a:r>
            <a:r>
              <a:rPr lang="cs-CZ" dirty="0"/>
              <a:t>://</a:t>
            </a:r>
            <a:r>
              <a:rPr lang="cs-CZ" dirty="0" smtClean="0"/>
              <a:t>cs.wikipedia.org/wiki/Soubor:Pohori_na_sumave_global.jpg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19 http</a:t>
            </a:r>
            <a:r>
              <a:rPr lang="cs-CZ" dirty="0"/>
              <a:t>://</a:t>
            </a:r>
            <a:r>
              <a:rPr lang="cs-CZ" dirty="0" smtClean="0"/>
              <a:t>cs.wikipedia.org/wiki/Soubor:Novohradske_hory_CZ_I1B-3.png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20 http</a:t>
            </a:r>
            <a:r>
              <a:rPr lang="cs-CZ" dirty="0"/>
              <a:t>://cs.wikipedia.org/wiki/Soubor:Ter%C4%8Dino_%</a:t>
            </a:r>
            <a:r>
              <a:rPr lang="cs-CZ" dirty="0" smtClean="0"/>
              <a:t>C3%BAdol%C3%AD_vodop%C3%A1d.jpg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21 http</a:t>
            </a:r>
            <a:r>
              <a:rPr lang="cs-CZ" dirty="0"/>
              <a:t>://</a:t>
            </a:r>
            <a:r>
              <a:rPr lang="cs-CZ" dirty="0" smtClean="0"/>
              <a:t>cs.wikipedia.org/wiki/Soubor:Cerchov_Towers_02.jpg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22 http</a:t>
            </a:r>
            <a:r>
              <a:rPr lang="cs-CZ" dirty="0"/>
              <a:t>://</a:t>
            </a:r>
            <a:r>
              <a:rPr lang="cs-CZ" dirty="0" smtClean="0"/>
              <a:t>cs.wikipedia.org/wiki/Soubor:Cesky_les_CZ_I1A-1.png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65152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23 http://cs.wikipedia.org/wiki/Soubor:PrahaZTremsina.jpg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24 http://cs.wikipedia.org/wiki/Soubor:Brdska_vrchovina_CZ_I5A-5.png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25 http</a:t>
            </a:r>
            <a:r>
              <a:rPr lang="cs-CZ" dirty="0"/>
              <a:t>://cs.wikipedia.org/wiki/Soubor:Svat%C3%BD_Jan_pod_Skalou,_</a:t>
            </a:r>
            <a:r>
              <a:rPr lang="cs-CZ" dirty="0" smtClean="0"/>
              <a:t>sk%C3%A1la.jpg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26 http</a:t>
            </a:r>
            <a:r>
              <a:rPr lang="cs-CZ" dirty="0"/>
              <a:t>://</a:t>
            </a:r>
            <a:r>
              <a:rPr lang="cs-CZ" dirty="0" smtClean="0"/>
              <a:t>cs.wikipedia.org/wiki/Soubor:Praha_od_Horom%C4%9B%C5%99ic.jpg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27 http</a:t>
            </a:r>
            <a:r>
              <a:rPr lang="cs-CZ" dirty="0"/>
              <a:t>://</a:t>
            </a:r>
            <a:r>
              <a:rPr lang="cs-CZ" dirty="0" smtClean="0"/>
              <a:t>cs.wikipedia.org/wiki/Soubor:Prazska_plosina_CZ_I5A-2.png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28 http</a:t>
            </a:r>
            <a:r>
              <a:rPr lang="cs-CZ" dirty="0"/>
              <a:t>://cs.wikipedia.org/wiki/Soubor:T%C3%BD%C5%99ov_(CZE)_-_</a:t>
            </a:r>
            <a:r>
              <a:rPr lang="cs-CZ" dirty="0" smtClean="0"/>
              <a:t>viwe_at_the_reserve_from_Skryje.jpg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29 http</a:t>
            </a:r>
            <a:r>
              <a:rPr lang="cs-CZ" dirty="0"/>
              <a:t>://</a:t>
            </a:r>
            <a:r>
              <a:rPr lang="cs-CZ" dirty="0" smtClean="0"/>
              <a:t>cs.wikipedia.org/wiki/Soubor:Krivoklatsko001.jpg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30 http</a:t>
            </a:r>
            <a:r>
              <a:rPr lang="cs-CZ" dirty="0"/>
              <a:t>://cs.wikipedia.org/wiki/Soubor:CHKO_K%C5%99ivokl%C3%A1tsko_(CZE)_-_</a:t>
            </a:r>
            <a:r>
              <a:rPr lang="cs-CZ" dirty="0" smtClean="0"/>
              <a:t>location_map.svg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31 http</a:t>
            </a:r>
            <a:r>
              <a:rPr lang="cs-CZ" dirty="0"/>
              <a:t>://</a:t>
            </a:r>
            <a:r>
              <a:rPr lang="cs-CZ" dirty="0" smtClean="0"/>
              <a:t>cs.wikipedia.org/wiki/Soubor:Verschneites_Erzgebirge.JPG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32 http</a:t>
            </a:r>
            <a:r>
              <a:rPr lang="cs-CZ" dirty="0"/>
              <a:t>://</a:t>
            </a:r>
            <a:r>
              <a:rPr lang="cs-CZ" dirty="0" smtClean="0"/>
              <a:t>cs.wikipedia.org/wiki/Soubor:Krusne_hory_CZ_I3A-2.png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33 http</a:t>
            </a:r>
            <a:r>
              <a:rPr lang="cs-CZ" dirty="0"/>
              <a:t>://</a:t>
            </a:r>
            <a:r>
              <a:rPr lang="cs-CZ" dirty="0" smtClean="0"/>
              <a:t>cs.wikipedia.org/wiki/Soubor:Klinovec_von_haj_aus.jpg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15366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04656"/>
          </a:xfrm>
        </p:spPr>
        <p:txBody>
          <a:bodyPr>
            <a:normAutofit fontScale="70000" lnSpcReduction="20000"/>
          </a:bodyPr>
          <a:lstStyle/>
          <a:p>
            <a:r>
              <a:rPr lang="cs-CZ" sz="2600" dirty="0" smtClean="0"/>
              <a:t>34 http</a:t>
            </a:r>
            <a:r>
              <a:rPr lang="cs-CZ" sz="2600" dirty="0"/>
              <a:t>://</a:t>
            </a:r>
            <a:r>
              <a:rPr lang="cs-CZ" sz="2600" dirty="0" smtClean="0"/>
              <a:t>cs.wikipedia.org/wiki/Soubor:Mostecka_panev_CZ_I3B-3.png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 smtClean="0"/>
          </a:p>
          <a:p>
            <a:r>
              <a:rPr lang="cs-CZ" sz="2600" dirty="0" smtClean="0"/>
              <a:t>35 http</a:t>
            </a:r>
            <a:r>
              <a:rPr lang="cs-CZ" sz="2600" dirty="0"/>
              <a:t>://</a:t>
            </a:r>
            <a:r>
              <a:rPr lang="cs-CZ" sz="2600" dirty="0" smtClean="0"/>
              <a:t>cs.wikipedia.org/wiki/Soubor:Lom_csa.jpg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 smtClean="0"/>
          </a:p>
          <a:p>
            <a:r>
              <a:rPr lang="cs-CZ" sz="2600" dirty="0" smtClean="0"/>
              <a:t>36 http</a:t>
            </a:r>
            <a:r>
              <a:rPr lang="cs-CZ" sz="2600" dirty="0"/>
              <a:t>://</a:t>
            </a:r>
            <a:r>
              <a:rPr lang="cs-CZ" sz="2600" dirty="0" smtClean="0"/>
              <a:t>cs.wikipedia.org/wiki/Soubor:Lake_most.JPG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 smtClean="0"/>
          </a:p>
          <a:p>
            <a:r>
              <a:rPr lang="cs-CZ" sz="2600" dirty="0" smtClean="0"/>
              <a:t>37 http</a:t>
            </a:r>
            <a:r>
              <a:rPr lang="cs-CZ" sz="2600" dirty="0"/>
              <a:t>://</a:t>
            </a:r>
            <a:r>
              <a:rPr lang="cs-CZ" sz="2600" dirty="0" smtClean="0"/>
              <a:t>cs.wikipedia.org/wiki/Soubor:Sokolovska_panev_CZ_I3B-2.png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 smtClean="0"/>
          </a:p>
          <a:p>
            <a:r>
              <a:rPr lang="cs-CZ" sz="2600" dirty="0" smtClean="0"/>
              <a:t>38 http</a:t>
            </a:r>
            <a:r>
              <a:rPr lang="cs-CZ" sz="2600" dirty="0"/>
              <a:t>://cs.wikipedia.org/wiki/Soubor:Prav%C4%8Dick%C3%A1_br%C3%A1na_(5).</a:t>
            </a:r>
            <a:r>
              <a:rPr lang="cs-CZ" sz="2600" dirty="0" smtClean="0"/>
              <a:t>jpg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 smtClean="0"/>
          </a:p>
          <a:p>
            <a:r>
              <a:rPr lang="cs-CZ" sz="2600" dirty="0" smtClean="0"/>
              <a:t>39 http</a:t>
            </a:r>
            <a:r>
              <a:rPr lang="cs-CZ" sz="2600" dirty="0"/>
              <a:t>://cs.wikipedia.org/wiki/Soubor:%C4%8Cesk%C3%A9_%</a:t>
            </a:r>
            <a:r>
              <a:rPr lang="cs-CZ" sz="2600" dirty="0" smtClean="0"/>
              <a:t>C5%A0v%C3%BDcarsko.jpg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/>
          </a:p>
          <a:p>
            <a:r>
              <a:rPr lang="cs-CZ" sz="2600" dirty="0" smtClean="0"/>
              <a:t>40 http</a:t>
            </a:r>
            <a:r>
              <a:rPr lang="cs-CZ" sz="2600" dirty="0"/>
              <a:t>://</a:t>
            </a:r>
            <a:r>
              <a:rPr lang="cs-CZ" sz="2600" dirty="0" smtClean="0"/>
              <a:t>cs.wikipedia.org/wiki/Soubor:Decinska_vrchovina_CZ_I3A-3.png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/>
          </a:p>
          <a:p>
            <a:r>
              <a:rPr lang="cs-CZ" sz="2600" dirty="0" smtClean="0"/>
              <a:t>41 http</a:t>
            </a:r>
            <a:r>
              <a:rPr lang="cs-CZ" sz="2600" dirty="0"/>
              <a:t>://cs.wikipedia.org/wiki/Soubor:%</a:t>
            </a:r>
            <a:r>
              <a:rPr lang="cs-CZ" sz="2600" dirty="0" smtClean="0"/>
              <a:t>C4%8C.St%C5%99edoho%C5%99%C3%AD_od_Litv%C3%ADnova.JPG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/>
          </a:p>
          <a:p>
            <a:r>
              <a:rPr lang="cs-CZ" sz="2600" dirty="0"/>
              <a:t>42http://</a:t>
            </a:r>
            <a:r>
              <a:rPr lang="cs-CZ" sz="2600" dirty="0" smtClean="0"/>
              <a:t>cs.wikipedia.org/wiki/Soubor: Milesovka.JPG</a:t>
            </a:r>
            <a:r>
              <a:rPr lang="en-US" sz="2600" dirty="0" smtClean="0"/>
              <a:t>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/>
          </a:p>
          <a:p>
            <a:r>
              <a:rPr lang="cs-CZ" sz="2600" dirty="0"/>
              <a:t>43 http://</a:t>
            </a:r>
            <a:r>
              <a:rPr lang="cs-CZ" sz="2600" dirty="0" smtClean="0"/>
              <a:t>cs.wikipedia.org/wiki/Soubor:Ceske_stredohori_CZ_I3B-5.png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</a:t>
            </a:r>
            <a:r>
              <a:rPr lang="en-US" sz="2600" dirty="0" smtClean="0"/>
              <a:t>]</a:t>
            </a:r>
            <a:endParaRPr lang="cs-CZ" sz="2600" dirty="0" smtClean="0"/>
          </a:p>
          <a:p>
            <a:r>
              <a:rPr lang="cs-CZ" sz="2600" dirty="0"/>
              <a:t>44 http://cs.wikipedia.org/wiki/Soubor:Ceske_stredohori_CZ_I3B-5.png </a:t>
            </a:r>
            <a:r>
              <a:rPr lang="en-US" sz="2600" dirty="0"/>
              <a:t>[ citov</a:t>
            </a:r>
            <a:r>
              <a:rPr lang="cs-CZ" sz="2600" dirty="0"/>
              <a:t>á</a:t>
            </a:r>
            <a:r>
              <a:rPr lang="en-US" sz="2600" dirty="0"/>
              <a:t>no</a:t>
            </a:r>
            <a:r>
              <a:rPr lang="cs-CZ" sz="2600" dirty="0"/>
              <a:t> 11.10. 2011</a:t>
            </a:r>
            <a:r>
              <a:rPr lang="en-US" sz="2600" dirty="0"/>
              <a:t> ]</a:t>
            </a:r>
            <a:endParaRPr lang="cs-CZ" sz="2600" dirty="0"/>
          </a:p>
          <a:p>
            <a:pPr marL="0" indent="0">
              <a:buNone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1111199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45 http</a:t>
            </a:r>
            <a:r>
              <a:rPr lang="cs-CZ" dirty="0"/>
              <a:t>://cs.wikipedia.org/wiki/Soubor:%</a:t>
            </a:r>
            <a:r>
              <a:rPr lang="cs-CZ" dirty="0" smtClean="0"/>
              <a:t>C3%9Aho%C5%A1%C5%A51.jpg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46 http</a:t>
            </a:r>
            <a:r>
              <a:rPr lang="cs-CZ" dirty="0"/>
              <a:t>://</a:t>
            </a:r>
            <a:r>
              <a:rPr lang="cs-CZ" dirty="0" smtClean="0"/>
              <a:t>cs.wikipedia.org/wiki/Soubor:Doupovske_hory_CZ_I3B-4.png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47 http</a:t>
            </a:r>
            <a:r>
              <a:rPr lang="cs-CZ" dirty="0"/>
              <a:t>://</a:t>
            </a:r>
            <a:r>
              <a:rPr lang="cs-CZ" dirty="0" smtClean="0"/>
              <a:t>cs.wikipedia.org/wiki/Soubor:Pfad_im_Glatzener_Moor.jpg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48 http</a:t>
            </a:r>
            <a:r>
              <a:rPr lang="cs-CZ" dirty="0"/>
              <a:t>://</a:t>
            </a:r>
            <a:r>
              <a:rPr lang="cs-CZ" dirty="0" smtClean="0"/>
              <a:t>cs.wikipedia.org/wiki/Soubor:Slavkovsky_les_CZ_I3C-1.png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49 http</a:t>
            </a:r>
            <a:r>
              <a:rPr lang="cs-CZ" dirty="0"/>
              <a:t>://</a:t>
            </a:r>
            <a:r>
              <a:rPr lang="cs-CZ" dirty="0" smtClean="0"/>
              <a:t>cs.wikipedia.org/wiki/Soubor:Vrchol_Lu%C5%BEe_v_zim%C4%9B.jpg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 smtClean="0"/>
              <a:t>50 http</a:t>
            </a:r>
            <a:r>
              <a:rPr lang="cs-CZ" dirty="0"/>
              <a:t>://</a:t>
            </a:r>
            <a:r>
              <a:rPr lang="cs-CZ" dirty="0" smtClean="0"/>
              <a:t>cs.wikipedia.org/wiki/Soubor:Luzicke_hory_CZ_I4A-2.png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51 http://</a:t>
            </a:r>
            <a:r>
              <a:rPr lang="cs-CZ" dirty="0" smtClean="0"/>
              <a:t>cs.wikipedia.org/wiki/Soubor:Kozakov.jpg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52 http://</a:t>
            </a:r>
            <a:r>
              <a:rPr lang="cs-CZ" dirty="0" smtClean="0"/>
              <a:t>cs.wikipedia.org/wiki/Soubor:Kozakov.jpg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53 http://</a:t>
            </a:r>
            <a:r>
              <a:rPr lang="cs-CZ" dirty="0" smtClean="0"/>
              <a:t>cs.wikipedia.org/wiki/Soubor:Chalcedon_2.jpg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54 http://</a:t>
            </a:r>
            <a:r>
              <a:rPr lang="cs-CZ" dirty="0" smtClean="0"/>
              <a:t>cs.wikipedia.org/wiki/Soubor:Primaveal_forest_Jizera.JPG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/>
          </a:p>
          <a:p>
            <a:r>
              <a:rPr lang="cs-CZ" dirty="0"/>
              <a:t>55 http://</a:t>
            </a:r>
            <a:r>
              <a:rPr lang="cs-CZ" dirty="0" smtClean="0"/>
              <a:t>cs.wikipedia.org/wiki/Soubor:Smrk_1.jpg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/>
          </a:p>
          <a:p>
            <a:r>
              <a:rPr lang="cs-CZ" dirty="0"/>
              <a:t>56 http://</a:t>
            </a:r>
            <a:r>
              <a:rPr lang="cs-CZ" dirty="0" smtClean="0"/>
              <a:t>cs.wikipedia.org/wiki/Soubor:Jizerske_hory_CZ_I4A-6.png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57 http://cs.wikipedia.org/wiki/Soubor:%C5%9Anie%C5%BCka_z_zachodu.jpg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27122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58 http</a:t>
            </a:r>
            <a:r>
              <a:rPr lang="cs-CZ" dirty="0"/>
              <a:t>://</a:t>
            </a:r>
            <a:r>
              <a:rPr lang="cs-CZ" dirty="0" smtClean="0"/>
              <a:t>cs.wikipedia.org/wiki/Soubor:Sn%C4%9B%C5%BEka_a_Ob%C5%99%C3%AD_d%C5%AFl.jpg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59 http</a:t>
            </a:r>
            <a:r>
              <a:rPr lang="cs-CZ" dirty="0"/>
              <a:t>://</a:t>
            </a:r>
            <a:r>
              <a:rPr lang="cs-CZ" dirty="0" smtClean="0"/>
              <a:t>cs.wikipedia.org/wiki/Soubor:Rabamurakas1_2008.jpg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60 http</a:t>
            </a:r>
            <a:r>
              <a:rPr lang="cs-CZ" dirty="0"/>
              <a:t>://</a:t>
            </a:r>
            <a:r>
              <a:rPr lang="cs-CZ" dirty="0" smtClean="0"/>
              <a:t>cs.wikipedia.org/wiki/Soubor:Krkonose_CZ_I4A-7.png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61 http://</a:t>
            </a:r>
            <a:r>
              <a:rPr lang="cs-CZ" dirty="0" smtClean="0"/>
              <a:t>cs.wikipedia.org/wiki/Soubor:Broumovska_vrchovina_CZ_I4B-1.png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62 http://</a:t>
            </a:r>
            <a:r>
              <a:rPr lang="cs-CZ" dirty="0" smtClean="0"/>
              <a:t>cs.wikipedia.org/wiki/Soubor:Vyhl%C3%ADdka_Sup%C3%AD_ko%C5%A11.jpg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63 http://</a:t>
            </a:r>
            <a:r>
              <a:rPr lang="cs-CZ" dirty="0" smtClean="0"/>
              <a:t>cs.wikipedia.org/wiki/Soubor:Orlicke_hory_CZ_I4B-2.png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64 http://</a:t>
            </a:r>
            <a:r>
              <a:rPr lang="cs-CZ" dirty="0" smtClean="0"/>
              <a:t>cs.wikipedia.org/wiki/Soubor:Divok%C3%A1_Orlice_1.jpg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65 http://</a:t>
            </a:r>
            <a:r>
              <a:rPr lang="cs-CZ" dirty="0" smtClean="0"/>
              <a:t>cs.wikipedia.org/wiki/Soubor:Kralicky_Sneznik_CZ_I4C-4.png</a:t>
            </a:r>
            <a:r>
              <a:rPr lang="en-US" dirty="0"/>
              <a:t> 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66 http://cs.wikipedia.org/wiki/Soubor:Kralicky-Sneznik-01.jpg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67 http://</a:t>
            </a:r>
            <a:r>
              <a:rPr lang="cs-CZ" dirty="0" smtClean="0"/>
              <a:t>cs.wikipedia.org/wiki/Soubor:Hruby_Jesenik_CZ_I4C-7.png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68 http://cs.wikipedia.org/wiki/Soubor:Praded.JPG 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r>
              <a:rPr lang="cs-CZ" dirty="0"/>
              <a:t>69 http://cs.wikipedia.org/wiki/Soubor:Nizky_Jesenik_CZ_I4C-8.png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4273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604867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70 </a:t>
            </a:r>
            <a:r>
              <a:rPr lang="cs-CZ" dirty="0"/>
              <a:t>http://cs.wikipedia.org/wiki/Soubor:Rejviz_velke_mechove_jezirko.jpg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71 </a:t>
            </a:r>
            <a:r>
              <a:rPr lang="cs-CZ" dirty="0"/>
              <a:t>http://</a:t>
            </a:r>
            <a:r>
              <a:rPr lang="cs-CZ" dirty="0" smtClean="0"/>
              <a:t>cs.wikipedia.org/wiki/Soubor:Ceska_tabule_CZ_I6.png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72 http://</a:t>
            </a:r>
            <a:r>
              <a:rPr lang="cs-CZ" dirty="0" smtClean="0"/>
              <a:t>cs.wikipedia.org/wiki/Soubor:Ceskyraj_trosky.JPG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73 http://</a:t>
            </a:r>
            <a:r>
              <a:rPr lang="cs-CZ" dirty="0" smtClean="0"/>
              <a:t>cs.wikipedia.org/wiki/Soubor:Ralsko.jpg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74 http</a:t>
            </a:r>
            <a:r>
              <a:rPr lang="cs-CZ" dirty="0"/>
              <a:t>://</a:t>
            </a:r>
            <a:r>
              <a:rPr lang="cs-CZ" dirty="0" smtClean="0"/>
              <a:t>cs.wikipedia.org/wiki/Soubor:Vr%C5%A1ateck%C3%A1_bradl%C3%A11.jpg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75 </a:t>
            </a:r>
            <a:r>
              <a:rPr lang="cs-CZ" dirty="0"/>
              <a:t>http://cs.wikipedia.org/wiki/Soubor:Lys%C3%A1_hora_(Beskydy_CZE)_-_</a:t>
            </a:r>
            <a:r>
              <a:rPr lang="cs-CZ" dirty="0" smtClean="0"/>
              <a:t>view_from_Fr%C3%BDdlant_nad_Ostravic%C3%AD.jpg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76 http://cs.wikipedia.org/wiki/Soubor:Vset%C3%ADnsk%C3%A9_vrchy_(CZE)_-_</a:t>
            </a:r>
            <a:r>
              <a:rPr lang="cs-CZ" dirty="0" smtClean="0"/>
              <a:t>Klenov_and_Byst%C5%99i%C4%8Dka.jpg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77 http://cs.wikipedia.org/wiki/Soubor:Palkovice,_</a:t>
            </a:r>
            <a:r>
              <a:rPr lang="cs-CZ" dirty="0" smtClean="0"/>
              <a:t>Ole%C5%A1n%C3%A1.jpg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78 http</a:t>
            </a:r>
            <a:r>
              <a:rPr lang="cs-CZ" dirty="0"/>
              <a:t>://</a:t>
            </a:r>
            <a:r>
              <a:rPr lang="cs-CZ" dirty="0" smtClean="0"/>
              <a:t>cs.wikipedia.org/wiki/Soubor:Hornomoravsky.JPG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79 http://</a:t>
            </a:r>
            <a:r>
              <a:rPr lang="cs-CZ" dirty="0" smtClean="0"/>
              <a:t>cs.wikipedia.org/wiki/Soubor:Pavlovske_vrchy_od_zapadu.jpg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11.10. 2011</a:t>
            </a:r>
            <a:r>
              <a:rPr lang="en-US" dirty="0"/>
              <a:t> ]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21433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</TotalTime>
  <Words>1528</Words>
  <Application>Microsoft Office PowerPoint</Application>
  <PresentationFormat>Předvádění na obrazovce (4:3)</PresentationFormat>
  <Paragraphs>273</Paragraphs>
  <Slides>37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Motiv systému Office</vt:lpstr>
      <vt:lpstr>VY_52_INOVACE_46_Geomorfologické celky ČR</vt:lpstr>
      <vt:lpstr>Prezentace aplikace PowerPoint</vt:lpstr>
      <vt:lpstr>Základní rozdělení</vt:lpstr>
      <vt:lpstr>Brněnská vrchovina</vt:lpstr>
      <vt:lpstr>Českomoravská vysočina</vt:lpstr>
      <vt:lpstr>Středočeská pahorkatina</vt:lpstr>
      <vt:lpstr>Jihočeské pánve</vt:lpstr>
      <vt:lpstr>Šumava</vt:lpstr>
      <vt:lpstr>Novohradské hory</vt:lpstr>
      <vt:lpstr>Český les</vt:lpstr>
      <vt:lpstr>Nejstarší usazeniny ČV</vt:lpstr>
      <vt:lpstr>Plzeňská a Kladensko rakovnická pánev </vt:lpstr>
      <vt:lpstr>Krušné hory</vt:lpstr>
      <vt:lpstr>Podkrušnohorské pánve</vt:lpstr>
      <vt:lpstr>Děčínská vrchovina</vt:lpstr>
      <vt:lpstr>České středohoří</vt:lpstr>
      <vt:lpstr>Doupovské hory</vt:lpstr>
      <vt:lpstr>Slavkovský les </vt:lpstr>
      <vt:lpstr>Lužické hory</vt:lpstr>
      <vt:lpstr>Ještědsko – kozákovský hřbet</vt:lpstr>
      <vt:lpstr>Jizerské hory</vt:lpstr>
      <vt:lpstr>Krkonoše</vt:lpstr>
      <vt:lpstr>Broumovská vrchovina</vt:lpstr>
      <vt:lpstr>Orlické hory</vt:lpstr>
      <vt:lpstr>Kralický sněžník</vt:lpstr>
      <vt:lpstr>Hrubý a Nízký Jeseník</vt:lpstr>
      <vt:lpstr>Česká tabule</vt:lpstr>
      <vt:lpstr>Středomoravské Karpaty Až do konce druhohor zaplaveny mořem Jílovité břidlice a pískovce</vt:lpstr>
      <vt:lpstr>Vněkarpatské sníženiny úrodné oblasti, do třetihor zatopeny</vt:lpstr>
      <vt:lpstr>Panonská pánev </vt:lpstr>
      <vt:lpstr>Zdroje použitých obrázků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Geomorfologické celky ČR</dc:title>
  <dc:creator>Vagnerova</dc:creator>
  <cp:lastModifiedBy>Martin Králík</cp:lastModifiedBy>
  <cp:revision>52</cp:revision>
  <dcterms:created xsi:type="dcterms:W3CDTF">2011-10-05T20:13:46Z</dcterms:created>
  <dcterms:modified xsi:type="dcterms:W3CDTF">2012-03-14T14:01:30Z</dcterms:modified>
</cp:coreProperties>
</file>