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81E591-2FB9-4C23-8A70-E0C127F843B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CAB5EF-199F-4DC3-8B8D-B1B396235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682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CAB5EF-199F-4DC3-8B8D-B1B396235C6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0EE66-A738-4543-B683-0A6EBF8B9F9A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B1F1E-656E-493F-9343-E483ABBEAD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e/Skupina_bratrsk%C3%BDch_vojev%C5%AFdc%C5%AF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husitskamesta.net/data/photobank/fotobanka/tabor/hussitenwaffen_1/extra/2008-12-05-14-46-22-94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4804167"/>
              </p:ext>
            </p:extLst>
          </p:nvPr>
        </p:nvGraphicFramePr>
        <p:xfrm>
          <a:off x="1500166" y="714356"/>
          <a:ext cx="6357982" cy="4675820"/>
        </p:xfrm>
        <a:graphic>
          <a:graphicData uri="http://schemas.openxmlformats.org/drawingml/2006/table">
            <a:tbl>
              <a:tblPr/>
              <a:tblGrid>
                <a:gridCol w="3178991"/>
                <a:gridCol w="3178991"/>
              </a:tblGrid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VY_32_INOVACE_II.VL18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12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5.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453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Jan Hus a husité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39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s osobností Jana Husa, vznikem husitství a nejvýznamnějšími bitvami husitů.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65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dvojic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či skupiny.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44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047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4214818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i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 a husité</a:t>
            </a:r>
            <a:endParaRPr lang="cs-CZ" sz="6600" b="1" i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857256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663300"/>
                </a:solidFill>
              </a:rPr>
              <a:t>Jan Hus</a:t>
            </a:r>
            <a:endParaRPr lang="cs-CZ" b="1" i="1" dirty="0">
              <a:solidFill>
                <a:srgbClr val="6633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42844" y="857232"/>
            <a:ext cx="5429288" cy="5643602"/>
          </a:xfrm>
        </p:spPr>
        <p:txBody>
          <a:bodyPr>
            <a:noAutofit/>
          </a:bodyPr>
          <a:lstStyle/>
          <a:p>
            <a:pPr marL="0" lvl="3" indent="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Za vlády </a:t>
            </a:r>
            <a:r>
              <a:rPr lang="cs-CZ" sz="2400" dirty="0">
                <a:solidFill>
                  <a:srgbClr val="663300"/>
                </a:solidFill>
              </a:rPr>
              <a:t>Václava IV. </a:t>
            </a:r>
            <a:r>
              <a:rPr lang="cs-CZ" sz="2400" dirty="0" smtClean="0">
                <a:solidFill>
                  <a:srgbClr val="663300"/>
                </a:solidFill>
              </a:rPr>
              <a:t>byla  </a:t>
            </a:r>
            <a:r>
              <a:rPr lang="cs-CZ" sz="2400" dirty="0">
                <a:solidFill>
                  <a:srgbClr val="663300"/>
                </a:solidFill>
              </a:rPr>
              <a:t>země </a:t>
            </a:r>
            <a:r>
              <a:rPr lang="cs-CZ" sz="2400" dirty="0" smtClean="0">
                <a:solidFill>
                  <a:srgbClr val="663300"/>
                </a:solidFill>
              </a:rPr>
              <a:t> </a:t>
            </a:r>
            <a:r>
              <a:rPr lang="cs-CZ" sz="2400" dirty="0">
                <a:solidFill>
                  <a:srgbClr val="663300"/>
                </a:solidFill>
              </a:rPr>
              <a:t>v úpadku</a:t>
            </a:r>
            <a:r>
              <a:rPr lang="cs-CZ" sz="2400" dirty="0" smtClean="0">
                <a:solidFill>
                  <a:srgbClr val="663300"/>
                </a:solidFill>
              </a:rPr>
              <a:t>.</a:t>
            </a:r>
          </a:p>
          <a:p>
            <a:pPr marL="0" lvl="3" indent="0">
              <a:buFont typeface="Wingdings" pitchFamily="2" charset="2"/>
              <a:buChar char="v"/>
            </a:pPr>
            <a:endParaRPr lang="cs-CZ" sz="2400" dirty="0" smtClean="0">
              <a:solidFill>
                <a:srgbClr val="663300"/>
              </a:solidFill>
            </a:endParaRPr>
          </a:p>
          <a:p>
            <a:pPr marL="0" lvl="3" indent="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 Kněží </a:t>
            </a:r>
            <a:r>
              <a:rPr lang="cs-CZ" sz="2400" dirty="0">
                <a:solidFill>
                  <a:srgbClr val="663300"/>
                </a:solidFill>
              </a:rPr>
              <a:t>žili v přepychu a neplnili své  </a:t>
            </a:r>
            <a:r>
              <a:rPr lang="cs-CZ" sz="2400" dirty="0" smtClean="0">
                <a:solidFill>
                  <a:srgbClr val="663300"/>
                </a:solidFill>
              </a:rPr>
              <a:t>povinnosti.  </a:t>
            </a:r>
            <a:r>
              <a:rPr lang="cs-CZ" sz="2400" dirty="0">
                <a:solidFill>
                  <a:srgbClr val="663300"/>
                </a:solidFill>
              </a:rPr>
              <a:t>Odpor vyvolalo prodávání odpustků. </a:t>
            </a:r>
            <a:endParaRPr lang="cs-CZ" sz="2400" dirty="0" smtClean="0">
              <a:solidFill>
                <a:srgbClr val="663300"/>
              </a:solidFill>
            </a:endParaRPr>
          </a:p>
          <a:p>
            <a:pPr marL="0" lvl="3" indent="0">
              <a:buFont typeface="Wingdings" pitchFamily="2" charset="2"/>
              <a:buChar char="v"/>
            </a:pPr>
            <a:endParaRPr lang="cs-CZ" sz="2400" dirty="0" smtClean="0">
              <a:solidFill>
                <a:srgbClr val="663300"/>
              </a:solidFill>
            </a:endParaRPr>
          </a:p>
          <a:p>
            <a:pPr marL="0" lvl="3" indent="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Za </a:t>
            </a:r>
            <a:r>
              <a:rPr lang="cs-CZ" sz="2400" dirty="0">
                <a:solidFill>
                  <a:srgbClr val="663300"/>
                </a:solidFill>
              </a:rPr>
              <a:t>nápravu církve vystupoval Mistr Jan </a:t>
            </a:r>
            <a:r>
              <a:rPr lang="cs-CZ" sz="2400" dirty="0" smtClean="0">
                <a:solidFill>
                  <a:srgbClr val="663300"/>
                </a:solidFill>
              </a:rPr>
              <a:t>Hus. Kázal </a:t>
            </a:r>
            <a:r>
              <a:rPr lang="cs-CZ" sz="2400" dirty="0">
                <a:solidFill>
                  <a:srgbClr val="663300"/>
                </a:solidFill>
              </a:rPr>
              <a:t>v </a:t>
            </a:r>
            <a:r>
              <a:rPr lang="cs-CZ" sz="2400" b="1" dirty="0">
                <a:solidFill>
                  <a:srgbClr val="663300"/>
                </a:solidFill>
              </a:rPr>
              <a:t>Betlémské kapli v Praze</a:t>
            </a:r>
            <a:r>
              <a:rPr lang="cs-CZ" sz="2400" dirty="0">
                <a:solidFill>
                  <a:srgbClr val="663300"/>
                </a:solidFill>
              </a:rPr>
              <a:t>. Na jeho kázání se sjížděli lidé zdaleka. </a:t>
            </a:r>
            <a:endParaRPr lang="cs-CZ" sz="2400" dirty="0" smtClean="0">
              <a:solidFill>
                <a:srgbClr val="663300"/>
              </a:solidFill>
            </a:endParaRPr>
          </a:p>
          <a:p>
            <a:pPr marL="0" lvl="3" indent="0">
              <a:buFont typeface="Wingdings" pitchFamily="2" charset="2"/>
              <a:buChar char="v"/>
            </a:pPr>
            <a:endParaRPr lang="cs-CZ" sz="2400" dirty="0">
              <a:solidFill>
                <a:srgbClr val="663300"/>
              </a:solidFill>
            </a:endParaRPr>
          </a:p>
          <a:p>
            <a:pPr marL="0" lvl="3" indent="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Církev </a:t>
            </a:r>
            <a:r>
              <a:rPr lang="cs-CZ" sz="2400" dirty="0">
                <a:solidFill>
                  <a:srgbClr val="663300"/>
                </a:solidFill>
              </a:rPr>
              <a:t>a bohatí se ho začali bát. Zakázali mu v Praze kázat. Hus proto odchází  </a:t>
            </a:r>
            <a:r>
              <a:rPr lang="cs-CZ" sz="2400" dirty="0" smtClean="0">
                <a:solidFill>
                  <a:srgbClr val="663300"/>
                </a:solidFill>
              </a:rPr>
              <a:t>kázat na venkov, </a:t>
            </a:r>
            <a:r>
              <a:rPr lang="cs-CZ" sz="2400" dirty="0">
                <a:solidFill>
                  <a:srgbClr val="663300"/>
                </a:solidFill>
              </a:rPr>
              <a:t>na Kozí hrádek. </a:t>
            </a:r>
          </a:p>
          <a:p>
            <a:endParaRPr lang="cs-CZ" sz="2000" dirty="0">
              <a:solidFill>
                <a:srgbClr val="6633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542378" y="1142984"/>
            <a:ext cx="3172889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142984"/>
            <a:ext cx="4500594" cy="5143536"/>
          </a:xfrm>
        </p:spPr>
        <p:txBody>
          <a:bodyPr/>
          <a:lstStyle/>
          <a:p>
            <a:pPr marL="228600" lvl="3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Církev  prohlásila Husa za kacíře.</a:t>
            </a:r>
          </a:p>
          <a:p>
            <a:pPr marL="228600" lvl="3">
              <a:buFont typeface="Wingdings" pitchFamily="2" charset="2"/>
              <a:buChar char="v"/>
            </a:pPr>
            <a:endParaRPr lang="cs-CZ" sz="2400" dirty="0" smtClean="0">
              <a:solidFill>
                <a:srgbClr val="663300"/>
              </a:solidFill>
            </a:endParaRPr>
          </a:p>
          <a:p>
            <a:pPr marL="228600" lvl="3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R</a:t>
            </a:r>
            <a:r>
              <a:rPr lang="cs-CZ" sz="2400" dirty="0">
                <a:solidFill>
                  <a:srgbClr val="663300"/>
                </a:solidFill>
              </a:rPr>
              <a:t>. 1414 odjíždí na církevní sněm do Kostnice vysvětlit své myšlenky. </a:t>
            </a:r>
            <a:endParaRPr lang="cs-CZ" sz="2400" dirty="0" smtClean="0">
              <a:solidFill>
                <a:srgbClr val="663300"/>
              </a:solidFill>
            </a:endParaRPr>
          </a:p>
          <a:p>
            <a:pPr marL="228600" lvl="3">
              <a:buNone/>
            </a:pPr>
            <a:r>
              <a:rPr lang="cs-CZ" sz="2400" dirty="0" smtClean="0">
                <a:solidFill>
                  <a:srgbClr val="663300"/>
                </a:solidFill>
              </a:rPr>
              <a:t> </a:t>
            </a:r>
            <a:endParaRPr lang="cs-CZ" sz="2400" dirty="0">
              <a:solidFill>
                <a:srgbClr val="663300"/>
              </a:solidFill>
            </a:endParaRPr>
          </a:p>
          <a:p>
            <a:pPr marL="228600" lvl="3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663300"/>
                </a:solidFill>
              </a:rPr>
              <a:t>Hus  </a:t>
            </a:r>
            <a:r>
              <a:rPr lang="cs-CZ" sz="2400" dirty="0">
                <a:solidFill>
                  <a:srgbClr val="663300"/>
                </a:solidFill>
              </a:rPr>
              <a:t>nedostal možnost  se obhájit . Odmítl si zachránit svůj život odvoláním svého učení. </a:t>
            </a:r>
            <a:endParaRPr lang="cs-CZ" sz="2400" dirty="0" smtClean="0">
              <a:solidFill>
                <a:srgbClr val="663300"/>
              </a:solidFill>
            </a:endParaRPr>
          </a:p>
          <a:p>
            <a:pPr marL="228600" lvl="3">
              <a:buFont typeface="Wingdings" pitchFamily="2" charset="2"/>
              <a:buChar char="v"/>
            </a:pPr>
            <a:endParaRPr lang="cs-CZ" sz="2400" dirty="0">
              <a:solidFill>
                <a:srgbClr val="663300"/>
              </a:solidFill>
            </a:endParaRPr>
          </a:p>
          <a:p>
            <a:pPr marL="228600" lvl="3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663300"/>
                </a:solidFill>
              </a:rPr>
              <a:t>6</a:t>
            </a:r>
            <a:r>
              <a:rPr lang="cs-CZ" sz="2400" b="1" dirty="0">
                <a:solidFill>
                  <a:srgbClr val="663300"/>
                </a:solidFill>
              </a:rPr>
              <a:t>. července 1415 byl Mistr Jan Hus upálen v Kostnici.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357298"/>
            <a:ext cx="3299304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>
                <a:solidFill>
                  <a:srgbClr val="663300"/>
                </a:solidFill>
              </a:rPr>
              <a:t>Počátky husitství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00200"/>
            <a:ext cx="4500594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smrt </a:t>
            </a: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Jana Husa vyvolala v Čechách velké </a:t>
            </a: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pobouření</a:t>
            </a:r>
          </a:p>
          <a:p>
            <a:pPr>
              <a:buNone/>
            </a:pPr>
            <a:endParaRPr lang="cs-CZ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lidé</a:t>
            </a: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, kteří se hlásili k učení Jana Husa, si říkali </a:t>
            </a:r>
            <a:r>
              <a:rPr lang="cs-CZ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husité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symbolem husitů se stal </a:t>
            </a:r>
            <a:r>
              <a:rPr lang="cs-CZ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kalich - </a:t>
            </a: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znamenal </a:t>
            </a: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rovnost všech </a:t>
            </a: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lidí - přijímání </a:t>
            </a: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pod obojí</a:t>
            </a:r>
            <a:endParaRPr lang="cs-CZ" dirty="0">
              <a:solidFill>
                <a:srgbClr val="6633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57752" y="2143116"/>
            <a:ext cx="4098151" cy="3073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>
                <a:solidFill>
                  <a:srgbClr val="663300"/>
                </a:solidFill>
              </a:rPr>
              <a:t>Čtyři pražské artikuly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500174"/>
            <a:ext cx="4643470" cy="4525963"/>
          </a:xfrm>
        </p:spPr>
        <p:txBody>
          <a:bodyPr>
            <a:normAutofit fontScale="92500"/>
          </a:bodyPr>
          <a:lstStyle/>
          <a:p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svoboda kázání 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přijímání pod obojí způsobou 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odnětí majetku církvi 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trestání těžkých hříchů u všech obyvatel 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571612"/>
            <a:ext cx="306860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571612"/>
            <a:ext cx="5286412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1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husité se začali bouřit a vytvářeli ozbrojené houfy </a:t>
            </a:r>
          </a:p>
          <a:p>
            <a:pPr>
              <a:buFont typeface="Wingdings" pitchFamily="2" charset="2"/>
              <a:buChar char="v"/>
            </a:pPr>
            <a:endParaRPr lang="cs-CZ" sz="31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1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31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venkově útočili na kostely a kláštery</a:t>
            </a:r>
          </a:p>
          <a:p>
            <a:pPr>
              <a:buFont typeface="Wingdings" pitchFamily="2" charset="2"/>
              <a:buChar char="v"/>
            </a:pPr>
            <a:endParaRPr lang="cs-CZ" sz="31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1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v Praze vyhodili katolické radní z oken </a:t>
            </a:r>
            <a:r>
              <a:rPr lang="cs-CZ" sz="31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radnice</a:t>
            </a:r>
          </a:p>
          <a:p>
            <a:pPr>
              <a:buNone/>
              <a:tabLst>
                <a:tab pos="0" algn="l"/>
              </a:tabLst>
            </a:pPr>
            <a:r>
              <a:rPr lang="cs-CZ" sz="3100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1. pražská </a:t>
            </a:r>
            <a:r>
              <a:rPr lang="cs-CZ" sz="3100" b="1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defenestrace r. </a:t>
            </a:r>
            <a:r>
              <a:rPr lang="cs-CZ" sz="3100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1419</a:t>
            </a:r>
            <a:endParaRPr lang="cs-CZ" sz="3100" b="1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500694" y="714356"/>
            <a:ext cx="3370152" cy="5214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>
                <a:solidFill>
                  <a:srgbClr val="663300"/>
                </a:solidFill>
              </a:rPr>
              <a:t>Město Tábor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663300"/>
                </a:solidFill>
              </a:rPr>
              <a:t>opevněné město založené nad řekou Lužnicí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it-IT" dirty="0">
                <a:solidFill>
                  <a:srgbClr val="663300"/>
                </a:solidFill>
              </a:rPr>
              <a:t>všichni </a:t>
            </a:r>
            <a:r>
              <a:rPr lang="it-IT" dirty="0" smtClean="0">
                <a:solidFill>
                  <a:srgbClr val="663300"/>
                </a:solidFill>
              </a:rPr>
              <a:t>si </a:t>
            </a:r>
            <a:r>
              <a:rPr lang="cs-CZ" dirty="0" smtClean="0">
                <a:solidFill>
                  <a:srgbClr val="663300"/>
                </a:solidFill>
              </a:rPr>
              <a:t>byli </a:t>
            </a:r>
            <a:r>
              <a:rPr lang="it-IT" dirty="0" smtClean="0">
                <a:solidFill>
                  <a:srgbClr val="663300"/>
                </a:solidFill>
              </a:rPr>
              <a:t>rovni </a:t>
            </a:r>
            <a:r>
              <a:rPr lang="it-IT" dirty="0">
                <a:solidFill>
                  <a:srgbClr val="663300"/>
                </a:solidFill>
              </a:rPr>
              <a:t>– bratři a </a:t>
            </a:r>
            <a:r>
              <a:rPr lang="it-IT" dirty="0" smtClean="0">
                <a:solidFill>
                  <a:srgbClr val="663300"/>
                </a:solidFill>
              </a:rPr>
              <a:t>sestry</a:t>
            </a:r>
            <a:endParaRPr lang="cs-CZ" dirty="0" smtClean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v"/>
            </a:pPr>
            <a:endParaRPr lang="it-IT" dirty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663300"/>
                </a:solidFill>
              </a:rPr>
              <a:t>majetek odevzdávali </a:t>
            </a:r>
            <a:r>
              <a:rPr lang="cs-CZ" dirty="0">
                <a:solidFill>
                  <a:srgbClr val="663300"/>
                </a:solidFill>
              </a:rPr>
              <a:t>do </a:t>
            </a:r>
            <a:r>
              <a:rPr lang="cs-CZ" dirty="0" smtClean="0">
                <a:solidFill>
                  <a:srgbClr val="663300"/>
                </a:solidFill>
              </a:rPr>
              <a:t>kádí, kde sloužil ke společnému prospěchu</a:t>
            </a:r>
            <a:endParaRPr lang="cs-CZ" dirty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476718" y="1714488"/>
            <a:ext cx="466728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>
                <a:solidFill>
                  <a:srgbClr val="663300"/>
                </a:solidFill>
              </a:rPr>
              <a:t>Jan Žižka z Trocnova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5072098" cy="4525963"/>
          </a:xfrm>
        </p:spPr>
        <p:txBody>
          <a:bodyPr>
            <a:normAutofit fontScale="92500"/>
          </a:bodyPr>
          <a:lstStyle/>
          <a:p>
            <a:pPr marL="354013" lvl="1" indent="-354013">
              <a:buFont typeface="Wingdings" pitchFamily="2" charset="2"/>
              <a:buChar char="v"/>
            </a:pPr>
            <a:r>
              <a:rPr lang="cs-CZ" sz="34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pocházel z chudého šlechtického </a:t>
            </a: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rodu </a:t>
            </a:r>
          </a:p>
          <a:p>
            <a:pPr marL="0" lvl="1" indent="0" algn="just">
              <a:buFont typeface="Wingdings" pitchFamily="2" charset="2"/>
              <a:buChar char="v"/>
            </a:pP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zkušený bojovník </a:t>
            </a:r>
          </a:p>
          <a:p>
            <a:pPr marL="0" lvl="1" indent="0">
              <a:buFont typeface="Wingdings" pitchFamily="2" charset="2"/>
              <a:buChar char="v"/>
            </a:pP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vůdce husitských vojsk</a:t>
            </a:r>
          </a:p>
          <a:p>
            <a:pPr marL="354013" lvl="1" indent="-354013">
              <a:buFont typeface="Wingdings" pitchFamily="2" charset="2"/>
              <a:buChar char="v"/>
            </a:pP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upravoval zemědělské nářadí na husitské zbraně </a:t>
            </a:r>
          </a:p>
          <a:p>
            <a:pPr>
              <a:buFont typeface="Wingdings" pitchFamily="2" charset="2"/>
              <a:buChar char="v"/>
            </a:pP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4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usitská </a:t>
            </a: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vojska vedl i úplně slepý </a:t>
            </a:r>
            <a:r>
              <a:rPr lang="cs-CZ" sz="34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až </a:t>
            </a:r>
            <a:r>
              <a:rPr lang="cs-CZ" sz="3400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do své smrti 1424</a:t>
            </a:r>
          </a:p>
          <a:p>
            <a:pPr lvl="1">
              <a:buNone/>
            </a:pPr>
            <a:endParaRPr lang="cs-CZ" dirty="0" smtClean="0"/>
          </a:p>
          <a:p>
            <a:pPr>
              <a:buNone/>
            </a:pPr>
            <a:endParaRPr lang="cs-CZ" sz="30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357298"/>
            <a:ext cx="3751171" cy="4768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>
                <a:solidFill>
                  <a:srgbClr val="663300"/>
                </a:solidFill>
              </a:rPr>
              <a:t>Nejznámější bitvy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472518" cy="5000660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4500" dirty="0">
                <a:solidFill>
                  <a:srgbClr val="663300"/>
                </a:solidFill>
              </a:rPr>
              <a:t>Bitva u </a:t>
            </a:r>
            <a:r>
              <a:rPr lang="cs-CZ" sz="4500" b="1" dirty="0">
                <a:solidFill>
                  <a:srgbClr val="663300"/>
                </a:solidFill>
              </a:rPr>
              <a:t>Sudoměře</a:t>
            </a:r>
            <a:r>
              <a:rPr lang="cs-CZ" sz="4500" dirty="0">
                <a:solidFill>
                  <a:srgbClr val="663300"/>
                </a:solidFill>
              </a:rPr>
              <a:t> v roce 1420 </a:t>
            </a:r>
            <a:endParaRPr lang="cs-CZ" sz="4500" dirty="0" smtClean="0">
              <a:solidFill>
                <a:srgbClr val="663300"/>
              </a:solidFill>
            </a:endParaRPr>
          </a:p>
          <a:p>
            <a:pPr marL="636588">
              <a:buNone/>
            </a:pPr>
            <a:r>
              <a:rPr lang="cs-CZ" sz="4500" dirty="0" smtClean="0">
                <a:solidFill>
                  <a:srgbClr val="663300"/>
                </a:solidFill>
              </a:rPr>
              <a:t>(</a:t>
            </a:r>
            <a:r>
              <a:rPr lang="cs-CZ" sz="4500" dirty="0">
                <a:solidFill>
                  <a:srgbClr val="663300"/>
                </a:solidFill>
              </a:rPr>
              <a:t>využití vozové hradby a vypuštěného rybníka)</a:t>
            </a:r>
          </a:p>
          <a:p>
            <a:pPr>
              <a:buNone/>
            </a:pPr>
            <a:endParaRPr lang="cs-CZ" sz="4500" dirty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4500" dirty="0" smtClean="0">
                <a:solidFill>
                  <a:srgbClr val="663300"/>
                </a:solidFill>
              </a:rPr>
              <a:t>Bitva </a:t>
            </a:r>
            <a:r>
              <a:rPr lang="cs-CZ" sz="4500" dirty="0">
                <a:solidFill>
                  <a:srgbClr val="663300"/>
                </a:solidFill>
              </a:rPr>
              <a:t>u </a:t>
            </a:r>
            <a:r>
              <a:rPr lang="cs-CZ" sz="4500" b="1" dirty="0">
                <a:solidFill>
                  <a:srgbClr val="663300"/>
                </a:solidFill>
              </a:rPr>
              <a:t>Domažlic</a:t>
            </a:r>
            <a:r>
              <a:rPr lang="cs-CZ" sz="4500" dirty="0">
                <a:solidFill>
                  <a:srgbClr val="663300"/>
                </a:solidFill>
              </a:rPr>
              <a:t> v roce 1431</a:t>
            </a:r>
          </a:p>
          <a:p>
            <a:pPr marL="265113" indent="0">
              <a:buNone/>
            </a:pPr>
            <a:r>
              <a:rPr lang="cs-CZ" sz="4500" dirty="0">
                <a:solidFill>
                  <a:srgbClr val="663300"/>
                </a:solidFill>
              </a:rPr>
              <a:t>(píseň – Kdož </a:t>
            </a:r>
            <a:r>
              <a:rPr lang="cs-CZ" sz="4500" dirty="0" err="1">
                <a:solidFill>
                  <a:srgbClr val="663300"/>
                </a:solidFill>
              </a:rPr>
              <a:t>sú</a:t>
            </a:r>
            <a:r>
              <a:rPr lang="cs-CZ" sz="4500" dirty="0">
                <a:solidFill>
                  <a:srgbClr val="663300"/>
                </a:solidFill>
              </a:rPr>
              <a:t> boží bojovníci)</a:t>
            </a:r>
          </a:p>
          <a:p>
            <a:pPr>
              <a:buFont typeface="Wingdings" pitchFamily="2" charset="2"/>
              <a:buChar char="v"/>
            </a:pPr>
            <a:endParaRPr lang="cs-CZ" sz="4500" dirty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4500" dirty="0" smtClean="0">
                <a:solidFill>
                  <a:srgbClr val="663300"/>
                </a:solidFill>
              </a:rPr>
              <a:t>Bitva </a:t>
            </a:r>
            <a:r>
              <a:rPr lang="cs-CZ" sz="4500" dirty="0">
                <a:solidFill>
                  <a:srgbClr val="663300"/>
                </a:solidFill>
              </a:rPr>
              <a:t>u </a:t>
            </a:r>
            <a:r>
              <a:rPr lang="cs-CZ" sz="4500" b="1" dirty="0">
                <a:solidFill>
                  <a:srgbClr val="663300"/>
                </a:solidFill>
              </a:rPr>
              <a:t>Lipan</a:t>
            </a:r>
            <a:r>
              <a:rPr lang="cs-CZ" sz="4500" dirty="0">
                <a:solidFill>
                  <a:srgbClr val="663300"/>
                </a:solidFill>
              </a:rPr>
              <a:t> v roce </a:t>
            </a:r>
            <a:r>
              <a:rPr lang="cs-CZ" sz="4500" dirty="0" smtClean="0">
                <a:solidFill>
                  <a:srgbClr val="663300"/>
                </a:solidFill>
              </a:rPr>
              <a:t>1434 (</a:t>
            </a:r>
            <a:r>
              <a:rPr lang="cs-CZ" sz="4500" dirty="0">
                <a:solidFill>
                  <a:srgbClr val="663300"/>
                </a:solidFill>
              </a:rPr>
              <a:t>vyvrcholení rozporů mezi </a:t>
            </a:r>
            <a:r>
              <a:rPr lang="cs-CZ" sz="4500" dirty="0" smtClean="0">
                <a:solidFill>
                  <a:srgbClr val="663300"/>
                </a:solidFill>
              </a:rPr>
              <a:t>husity)  Někteří </a:t>
            </a:r>
            <a:r>
              <a:rPr lang="cs-CZ" sz="4500" dirty="0">
                <a:solidFill>
                  <a:srgbClr val="663300"/>
                </a:solidFill>
              </a:rPr>
              <a:t>husité chtěli pokračovat dál ve </a:t>
            </a:r>
            <a:r>
              <a:rPr lang="cs-CZ" sz="4500" dirty="0" smtClean="0">
                <a:solidFill>
                  <a:srgbClr val="663300"/>
                </a:solidFill>
              </a:rPr>
              <a:t>válkách. Husité </a:t>
            </a:r>
            <a:r>
              <a:rPr lang="cs-CZ" sz="4500" dirty="0">
                <a:solidFill>
                  <a:srgbClr val="663300"/>
                </a:solidFill>
              </a:rPr>
              <a:t>z řad pánů a měšťanů chtěli ukončení válek a spojili se </a:t>
            </a:r>
            <a:r>
              <a:rPr lang="cs-CZ" sz="4500" dirty="0" smtClean="0">
                <a:solidFill>
                  <a:srgbClr val="663300"/>
                </a:solidFill>
              </a:rPr>
              <a:t>s katolickým panstvem. </a:t>
            </a:r>
            <a:r>
              <a:rPr lang="cs-CZ" sz="4500" dirty="0">
                <a:solidFill>
                  <a:srgbClr val="663300"/>
                </a:solidFill>
              </a:rPr>
              <a:t>V</a:t>
            </a:r>
            <a:r>
              <a:rPr lang="cs-CZ" sz="4500" dirty="0" smtClean="0">
                <a:solidFill>
                  <a:srgbClr val="663300"/>
                </a:solidFill>
              </a:rPr>
              <a:t>ojsko </a:t>
            </a:r>
            <a:r>
              <a:rPr lang="cs-CZ" sz="4500" dirty="0">
                <a:solidFill>
                  <a:srgbClr val="663300"/>
                </a:solidFill>
              </a:rPr>
              <a:t>prostých husitů  bylo </a:t>
            </a:r>
            <a:r>
              <a:rPr lang="cs-CZ" sz="4500" b="1" dirty="0" smtClean="0">
                <a:solidFill>
                  <a:srgbClr val="663300"/>
                </a:solidFill>
              </a:rPr>
              <a:t>poraženo.</a:t>
            </a:r>
            <a:endParaRPr lang="cs-CZ" sz="4500" b="1" dirty="0">
              <a:solidFill>
                <a:srgbClr val="6633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r>
              <a:rPr lang="cs-CZ" sz="3800" dirty="0" smtClean="0">
                <a:hlinkClick r:id="rId2"/>
              </a:rPr>
              <a:t>bitva u Lipan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4294967295"/>
          </p:nvPr>
        </p:nvSpPr>
        <p:spPr>
          <a:xfrm>
            <a:off x="4786313" y="142875"/>
            <a:ext cx="4357687" cy="6126163"/>
          </a:xfrm>
        </p:spPr>
        <p:txBody>
          <a:bodyPr/>
          <a:lstStyle/>
          <a:p>
            <a:r>
              <a:rPr lang="cs-CZ" b="1" dirty="0" smtClean="0">
                <a:hlinkClick r:id="rId2"/>
              </a:rPr>
              <a:t>husitské zbraně</a:t>
            </a:r>
            <a:endParaRPr lang="cs-CZ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 bwMode="auto">
          <a:xfrm>
            <a:off x="428596" y="142852"/>
            <a:ext cx="31432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428596" y="4357694"/>
            <a:ext cx="8581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řemdih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1142984"/>
            <a:ext cx="4070350" cy="305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7715272" y="4214818"/>
            <a:ext cx="751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palcát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5400000">
            <a:off x="3079215" y="3207273"/>
            <a:ext cx="1928826" cy="4658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4572000" y="6488668"/>
            <a:ext cx="13573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kropáč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>
                <a:solidFill>
                  <a:srgbClr val="663300"/>
                </a:solidFill>
              </a:rPr>
              <a:t>Otázky k opakování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472518" cy="5214974"/>
          </a:xfrm>
        </p:spPr>
        <p:txBody>
          <a:bodyPr>
            <a:normAutofit fontScale="47500" lnSpcReduction="20000"/>
          </a:bodyPr>
          <a:lstStyle/>
          <a:p>
            <a:pPr marL="514350" indent="-514350"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1. Kdo byl mistr Jan Hus?</a:t>
            </a:r>
          </a:p>
          <a:p>
            <a:pPr marL="361950" indent="-361950"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4200" b="1" i="1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2. Jaké bylo rozhodnutí církve na koncilu v Kostnici?</a:t>
            </a:r>
          </a:p>
          <a:p>
            <a:pPr marL="361950" indent="-361950">
              <a:buNone/>
            </a:pPr>
            <a:r>
              <a:rPr lang="cs-CZ" sz="4200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3. Co bylo symbolem husitů?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4. Husité požadovali přijímání pod obojí. Co to znamená?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4200" b="1" i="1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5. Kdo stál v čele husitských vojsk?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4200" b="1" i="1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6. Ve kterých bitvách husité zvítězili?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4200" b="1" i="1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7. Jaké zbraně měli a co využívali v bojích?</a:t>
            </a:r>
          </a:p>
          <a:p>
            <a:pPr>
              <a:buNone/>
            </a:pPr>
            <a:r>
              <a:rPr lang="cs-CZ" sz="4200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42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8. Ve které bitvě byli husité poraženi?</a:t>
            </a:r>
          </a:p>
          <a:p>
            <a:pPr>
              <a:buNone/>
            </a:pPr>
            <a:r>
              <a:rPr lang="cs-CZ" sz="3800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663300"/>
                </a:solidFill>
              </a:rPr>
              <a:t>Otázky k opakování - řešení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8715436" cy="5643602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1. Kdo byl mistr Jan Hus?</a:t>
            </a:r>
          </a:p>
          <a:p>
            <a:pPr marL="361950" indent="-361950"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kněz a profesor na pražské univerzitě, kazatel proti taktikám </a:t>
            </a: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církve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2. Jaké bylo rozhodnutí církve na koncilu v Kostnici?</a:t>
            </a:r>
          </a:p>
          <a:p>
            <a:pPr marL="361950" indent="-361950">
              <a:buNone/>
            </a:pP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Jana Husa prohlásili za kacíře a nechali ho upálit (6. července 1412)</a:t>
            </a:r>
            <a:endParaRPr lang="cs-CZ" b="1" i="1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3. Co bylo symbolem husitů?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kalich</a:t>
            </a:r>
            <a:endParaRPr lang="cs-CZ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4. Husité požadovali přijímání pod obojí. Co to znamená?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přijímání hostie (tělo Páně) a vína z kalicha (krev Páně) 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5. Kdo stál v čele husitských vojsk?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Jan Žižka z Trocnova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6. Ve kterých bitvách husité zvítězili?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u Sudoměře, </a:t>
            </a:r>
            <a:r>
              <a:rPr lang="cs-CZ" b="1" i="1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b="1" i="1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Domažlic</a:t>
            </a:r>
            <a:endParaRPr lang="cs-CZ" b="1" i="1" dirty="0" smtClean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7. Jaké zbraně měli a co využívali v bojích?</a:t>
            </a:r>
          </a:p>
          <a:p>
            <a:pPr>
              <a:buNone/>
            </a:pP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upravené zemědělské nářadí, děla, vozy na vozovou hradbu, bojové písně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8. Ve které bitvě byli husité poraženi?</a:t>
            </a:r>
          </a:p>
          <a:p>
            <a:pPr>
              <a:buNone/>
            </a:pPr>
            <a:r>
              <a:rPr lang="cs-CZ" b="1" i="1" dirty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bitva u Lipan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endParaRPr lang="cs-CZ" dirty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4294967295"/>
          </p:nvPr>
        </p:nvGraphicFramePr>
        <p:xfrm>
          <a:off x="285720" y="642918"/>
          <a:ext cx="8572560" cy="4597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2922"/>
                <a:gridCol w="7039638"/>
              </a:tblGrid>
              <a:tr h="443892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</a:t>
                      </a:r>
                      <a:r>
                        <a:rPr lang="cs-CZ" baseline="0" dirty="0" smtClean="0"/>
                        <a:t> zdroje</a:t>
                      </a:r>
                      <a:endParaRPr lang="cs-CZ" dirty="0"/>
                    </a:p>
                  </a:txBody>
                  <a:tcPr/>
                </a:tc>
              </a:tr>
              <a:tr h="44389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Jan Hus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http://upload.wikimedia.org/wikipedia/commons/e/e9/Jan_Hus_2.jpg</a:t>
                      </a:r>
                      <a:endParaRPr lang="cs-CZ" sz="1200" dirty="0"/>
                    </a:p>
                  </a:txBody>
                  <a:tcPr/>
                </a:tc>
              </a:tr>
              <a:tr h="46953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upálení Jana Husa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http://upload.wikimedia.org/wikipedia/commons/e/e1/Muttich%2C_Kamil_Vladislav_-_Mistr_Jan_Hus_na_hranici_v_Kostnici_1415.jpg</a:t>
                      </a:r>
                      <a:endParaRPr lang="cs-CZ" sz="1200" dirty="0"/>
                    </a:p>
                  </a:txBody>
                  <a:tcPr/>
                </a:tc>
              </a:tr>
              <a:tr h="3463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kalich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http://upload.wikimedia.org/wikipedia/commons/6/6f/Hussite_banner.png</a:t>
                      </a:r>
                      <a:endParaRPr lang="cs-CZ" sz="1200" dirty="0"/>
                    </a:p>
                  </a:txBody>
                  <a:tcPr/>
                </a:tc>
              </a:tr>
              <a:tr h="3463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přijímání podobojí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http://upload.wikimedia.org/wikipedia/commons/5/51/P%C5%99ij%C3%ADm%C3%A1n%C3%AD_pod_oboj%C3%AD.gif</a:t>
                      </a:r>
                      <a:endParaRPr lang="cs-CZ" sz="1200" dirty="0"/>
                    </a:p>
                  </a:txBody>
                  <a:tcPr/>
                </a:tc>
              </a:tr>
              <a:tr h="3463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první pražská defenestrace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http://upload.wikimedia.org/wikipedia/commons/2/24/Liebscher%2C_Adolf_-_Svr%C5%BEen%C3%AD_kon%C5%A1el%C5%AF_s_Novom%C4%9Bstsk%C3%A9_radnice_30._%C4%8Dervence_1419.jpg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6807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Jan Žižka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http://upload.wikimedia.org/wikipedia/commons/f/f0/Mikolas_ales_zizka.jpg</a:t>
                      </a:r>
                      <a:endParaRPr lang="cs-CZ" sz="1200" dirty="0"/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město Tábor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http://upload.wikimedia.org/wikipedia/commons/c/c8/Tabor%2CCzech_Republic.jpg</a:t>
                      </a:r>
                      <a:endParaRPr lang="cs-CZ" sz="1200" dirty="0"/>
                    </a:p>
                  </a:txBody>
                  <a:tcPr/>
                </a:tc>
              </a:tr>
              <a:tr h="35719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řemdih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http://upload.wikimedia.org/wikipedia/commons/5/57/Klassischer-Flegel.jpg</a:t>
                      </a:r>
                      <a:endParaRPr lang="cs-CZ" sz="1200" dirty="0"/>
                    </a:p>
                  </a:txBody>
                  <a:tcPr/>
                </a:tc>
              </a:tr>
              <a:tr h="35719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palcát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http://upload.wikimedia.org/wikipedia/commons/6/6b/MWP_Buzdygan_Radziwillow.JPG</a:t>
                      </a:r>
                      <a:endParaRPr lang="cs-CZ" sz="1200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kropáč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http://upload.wikimedia.org/wikipedia/commons/6/6d/Fomfr_morning_star.jpg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534</Words>
  <Application>Microsoft Office PowerPoint</Application>
  <PresentationFormat>Předvádění na obrazovce (4:3)</PresentationFormat>
  <Paragraphs>146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Jan Hus a husité</vt:lpstr>
      <vt:lpstr>Jan Hus</vt:lpstr>
      <vt:lpstr>Prezentace aplikace PowerPoint</vt:lpstr>
      <vt:lpstr>Počátky husitství</vt:lpstr>
      <vt:lpstr>Čtyři pražské artikuly</vt:lpstr>
      <vt:lpstr>Prezentace aplikace PowerPoint</vt:lpstr>
      <vt:lpstr>Město Tábor</vt:lpstr>
      <vt:lpstr>Jan Žižka z Trocnova</vt:lpstr>
      <vt:lpstr>Nejznámější bitvy</vt:lpstr>
      <vt:lpstr>Prezentace aplikace PowerPoint</vt:lpstr>
      <vt:lpstr>Otázky k opakování</vt:lpstr>
      <vt:lpstr>Otázky k opakování - řešení</vt:lpstr>
      <vt:lpstr>Prezentace aplikace PowerPoint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 a doba husitů</dc:title>
  <dc:creator>Arbalest</dc:creator>
  <cp:lastModifiedBy>bendji</cp:lastModifiedBy>
  <cp:revision>49</cp:revision>
  <dcterms:created xsi:type="dcterms:W3CDTF">2013-05-12T15:42:34Z</dcterms:created>
  <dcterms:modified xsi:type="dcterms:W3CDTF">2013-05-20T10:06:58Z</dcterms:modified>
</cp:coreProperties>
</file>