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206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6A69C2-C257-4637-B0E1-65E031FB62DF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3082610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38C70A2A-B4A0-4EDC-864E-D3D87FEFCCC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577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6EF18B-F899-4ADF-B1C7-96F99220716D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/>
              <a:t>1. kozačky – o</a:t>
            </a:r>
          </a:p>
          <a:p>
            <a:pPr lvl="0"/>
            <a:r>
              <a:rPr lang="cs-CZ"/>
              <a:t>2. Bačkory – b</a:t>
            </a:r>
          </a:p>
          <a:p>
            <a:pPr lvl="0"/>
            <a:r>
              <a:rPr lang="cs-CZ"/>
              <a:t>3. sněhule – u</a:t>
            </a:r>
          </a:p>
          <a:p>
            <a:pPr lvl="0"/>
            <a:r>
              <a:rPr lang="cs-CZ"/>
              <a:t>4. Cvičky - v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4"/>
          <p:cNvSpPr/>
          <p:nvPr/>
        </p:nvSpPr>
        <p:spPr>
          <a:xfrm>
            <a:off x="336023" y="362861"/>
            <a:ext cx="9405993" cy="6830842"/>
          </a:xfrm>
          <a:custGeom>
            <a:avLst>
              <a:gd name="f10" fmla="val 44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4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9"/>
          <p:cNvSpPr/>
          <p:nvPr/>
        </p:nvSpPr>
        <p:spPr>
          <a:xfrm>
            <a:off x="461470" y="478578"/>
            <a:ext cx="9157679" cy="3427052"/>
          </a:xfrm>
          <a:custGeom>
            <a:avLst>
              <a:gd name="f10" fmla="val 98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98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4"/>
          <p:cNvSpPr txBox="1">
            <a:spLocks noGrp="1"/>
          </p:cNvSpPr>
          <p:nvPr>
            <p:ph type="ctrTitle"/>
          </p:nvPr>
        </p:nvSpPr>
        <p:spPr>
          <a:xfrm>
            <a:off x="796369" y="2006440"/>
            <a:ext cx="8568531" cy="2015913"/>
          </a:xfrm>
        </p:spPr>
        <p:txBody>
          <a:bodyPr lIns="50392" rIns="50392"/>
          <a:lstStyle>
            <a:lvl1pPr algn="r">
              <a:defRPr sz="50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Podnadpis 19"/>
          <p:cNvSpPr txBox="1">
            <a:spLocks noGrp="1"/>
          </p:cNvSpPr>
          <p:nvPr>
            <p:ph type="subTitle" idx="1"/>
          </p:nvPr>
        </p:nvSpPr>
        <p:spPr>
          <a:xfrm>
            <a:off x="796369" y="4062066"/>
            <a:ext cx="8568531" cy="1007961"/>
          </a:xfrm>
        </p:spPr>
        <p:txBody>
          <a:bodyPr tIns="0"/>
          <a:lstStyle>
            <a:lvl1pPr marL="40315" indent="0" algn="r">
              <a:spcBef>
                <a:spcPts val="0"/>
              </a:spcBef>
              <a:buNone/>
              <a:defRPr sz="220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6" name="Zástupný symbol pro datum 18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1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120276-9F53-4827-B1AE-181CE414A8D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5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CB155B-10F8-40DD-B5A5-B384B3E1F38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17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3"/>
          <p:cNvSpPr/>
          <p:nvPr/>
        </p:nvSpPr>
        <p:spPr>
          <a:xfrm>
            <a:off x="336023" y="362861"/>
            <a:ext cx="9405993" cy="6830842"/>
          </a:xfrm>
          <a:custGeom>
            <a:avLst>
              <a:gd name="f10" fmla="val 44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4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10"/>
          <p:cNvSpPr/>
          <p:nvPr/>
        </p:nvSpPr>
        <p:spPr>
          <a:xfrm>
            <a:off x="461470" y="478587"/>
            <a:ext cx="9157679" cy="4785512"/>
          </a:xfrm>
          <a:custGeom>
            <a:avLst>
              <a:gd name="f10" fmla="val 45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5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516315" y="5432889"/>
            <a:ext cx="9022156" cy="745885"/>
          </a:xfrm>
        </p:spPr>
        <p:txBody>
          <a:bodyPr bIns="0"/>
          <a:lstStyle>
            <a:lvl1pPr>
              <a:defRPr b="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16315" y="6199952"/>
            <a:ext cx="9022156" cy="463655"/>
          </a:xfrm>
        </p:spPr>
        <p:txBody>
          <a:bodyPr lIns="131033" tIns="0"/>
          <a:lstStyle>
            <a:lvl1pPr marL="0" marR="40315" indent="0">
              <a:spcBef>
                <a:spcPts val="0"/>
              </a:spcBef>
              <a:buNone/>
              <a:defRPr sz="2000">
                <a:solidFill>
                  <a:srgbClr val="B95C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CC8423-2E92-49D8-848C-A0C49FD82D3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04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67037" y="584612"/>
            <a:ext cx="4334667" cy="4838190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242456" y="584612"/>
            <a:ext cx="4334667" cy="4838190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A8B8E0-A692-45EB-9353-F446A898EB5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105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69423" y="638726"/>
            <a:ext cx="4334667" cy="873215"/>
          </a:xfrm>
        </p:spPr>
        <p:txBody>
          <a:bodyPr lIns="161272" anchor="ctr"/>
          <a:lstStyle>
            <a:lvl1pPr marL="0" indent="0"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3"/>
          </p:nvPr>
        </p:nvSpPr>
        <p:spPr>
          <a:xfrm>
            <a:off x="5128695" y="638726"/>
            <a:ext cx="4334667" cy="873215"/>
          </a:xfrm>
        </p:spPr>
        <p:txBody>
          <a:bodyPr lIns="151186" anchor="ctr"/>
          <a:lstStyle>
            <a:lvl1pPr marL="0" indent="0">
              <a:buNone/>
              <a:defRPr sz="26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2"/>
          </p:nvPr>
        </p:nvSpPr>
        <p:spPr>
          <a:xfrm>
            <a:off x="669423" y="1595929"/>
            <a:ext cx="4334667" cy="3847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8695" y="1595929"/>
            <a:ext cx="4334667" cy="3847036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F5C4A1-3C1E-4E00-AC30-7B21E31D4C2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21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71A784-AC43-4378-85EA-E5CE964AE3E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36023" y="362861"/>
            <a:ext cx="9405993" cy="6830842"/>
          </a:xfrm>
          <a:custGeom>
            <a:avLst>
              <a:gd name="f10" fmla="val 44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4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3B09B6-3C90-4DFD-BBF3-0B334FA4E7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96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106125" y="587977"/>
            <a:ext cx="3276203" cy="1007961"/>
          </a:xfrm>
        </p:spPr>
        <p:txBody>
          <a:bodyPr/>
          <a:lstStyle>
            <a:lvl1pPr>
              <a:defRPr sz="2400">
                <a:solidFill>
                  <a:srgbClr val="F07F0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6106189" y="1595929"/>
            <a:ext cx="3276203" cy="4636456"/>
          </a:xfrm>
        </p:spPr>
        <p:txBody>
          <a:bodyPr lIns="100794"/>
          <a:lstStyle>
            <a:lvl1pPr marL="20162" marR="20162" indent="0">
              <a:spcBef>
                <a:spcPts val="0"/>
              </a:spcBef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839364" y="1025307"/>
            <a:ext cx="5100020" cy="5207782"/>
          </a:xfrm>
        </p:spPr>
        <p:txBody>
          <a:bodyPr/>
          <a:lstStyle>
            <a:lvl1pPr>
              <a:defRPr/>
            </a:lvl1pPr>
            <a:lvl2pPr>
              <a:defRPr sz="29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04ACEE-70EF-47FC-AF97-6CABDED88A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33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4"/>
          <p:cNvSpPr/>
          <p:nvPr/>
        </p:nvSpPr>
        <p:spPr>
          <a:xfrm>
            <a:off x="336023" y="362861"/>
            <a:ext cx="9405993" cy="6830842"/>
          </a:xfrm>
          <a:custGeom>
            <a:avLst>
              <a:gd name="f10" fmla="val 44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4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Obdélník s jedním zakulaceným rohem 10"/>
          <p:cNvSpPr/>
          <p:nvPr/>
        </p:nvSpPr>
        <p:spPr>
          <a:xfrm>
            <a:off x="7056433" y="478578"/>
            <a:ext cx="2562715" cy="4787798"/>
          </a:xfrm>
          <a:custGeom>
            <a:avLst/>
            <a:gdLst>
              <a:gd name="f0" fmla="val 5400000"/>
              <a:gd name="f1" fmla="val 16200000"/>
              <a:gd name="f2" fmla="val w"/>
              <a:gd name="f3" fmla="val h"/>
              <a:gd name="f4" fmla="val ss"/>
              <a:gd name="f5" fmla="val 0"/>
              <a:gd name="f6" fmla="val 2748"/>
              <a:gd name="f7" fmla="abs f2"/>
              <a:gd name="f8" fmla="abs f3"/>
              <a:gd name="f9" fmla="abs f4"/>
              <a:gd name="f10" fmla="?: f7 f2 1"/>
              <a:gd name="f11" fmla="?: f8 f3 1"/>
              <a:gd name="f12" fmla="?: f9 f4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5 f17 1"/>
              <a:gd name="f23" fmla="+- f21 0 f5"/>
              <a:gd name="f24" fmla="+- f20 0 f5"/>
              <a:gd name="f25" fmla="*/ f21 f17 1"/>
              <a:gd name="f26" fmla="*/ f20 f17 1"/>
              <a:gd name="f27" fmla="min f24 f23"/>
              <a:gd name="f28" fmla="*/ f27 f6 1"/>
              <a:gd name="f29" fmla="*/ f28 1 100000"/>
              <a:gd name="f30" fmla="+- f20 0 f29"/>
              <a:gd name="f31" fmla="*/ f29 29289 1"/>
              <a:gd name="f32" fmla="*/ f29 f17 1"/>
              <a:gd name="f33" fmla="*/ f31 1 100000"/>
              <a:gd name="f34" fmla="*/ f30 f17 1"/>
              <a:gd name="f35" fmla="+- f20 0 f33"/>
              <a:gd name="f36" fmla="*/ f35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2" t="f22" r="f36" b="f25"/>
            <a:pathLst>
              <a:path>
                <a:moveTo>
                  <a:pt x="f22" y="f22"/>
                </a:moveTo>
                <a:lnTo>
                  <a:pt x="f34" y="f22"/>
                </a:lnTo>
                <a:arcTo wR="f32" hR="f32" stAng="f1" swAng="f0"/>
                <a:lnTo>
                  <a:pt x="f26" y="f25"/>
                </a:lnTo>
                <a:lnTo>
                  <a:pt x="f22" y="f25"/>
                </a:lnTo>
                <a:close/>
              </a:path>
            </a:pathLst>
          </a:custGeom>
          <a:solidFill>
            <a:srgbClr val="1C1C1C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504035" y="5524859"/>
            <a:ext cx="9072567" cy="1159148"/>
          </a:xfrm>
        </p:spPr>
        <p:txBody>
          <a:bodyPr anchor="t"/>
          <a:lstStyle>
            <a:lvl1pPr>
              <a:defRPr b="0">
                <a:solidFill>
                  <a:srgbClr val="79766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7124693" y="587977"/>
            <a:ext cx="2469748" cy="4642381"/>
          </a:xfrm>
        </p:spPr>
        <p:txBody>
          <a:bodyPr lIns="100794"/>
          <a:lstStyle>
            <a:lvl1pPr marL="50392" indent="0">
              <a:spcBef>
                <a:spcPts val="0"/>
              </a:spcBef>
              <a:buNone/>
              <a:defRPr sz="1500">
                <a:solidFill>
                  <a:srgbClr val="FFFFFF"/>
                </a:solidFill>
              </a:defRPr>
            </a:lvl1pPr>
            <a:lvl2pPr>
              <a:defRPr sz="1300">
                <a:solidFill>
                  <a:srgbClr val="FFFFFF"/>
                </a:solidFill>
              </a:defRPr>
            </a:lvl2pPr>
            <a:lvl3pPr>
              <a:defRPr sz="1100">
                <a:solidFill>
                  <a:srgbClr val="FFFFFF"/>
                </a:solidFill>
              </a:defRPr>
            </a:lvl3pPr>
            <a:lvl4pPr>
              <a:defRPr sz="1000">
                <a:solidFill>
                  <a:srgbClr val="FFFFFF"/>
                </a:solidFill>
              </a:defRPr>
            </a:lvl4pPr>
            <a:lvl5pPr>
              <a:defRPr sz="1000">
                <a:solidFill>
                  <a:srgbClr val="FFFFFF"/>
                </a:solidFill>
              </a:defRPr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4CD631-E689-4D2B-BF8B-6945BFDD18B2}" type="slidenum">
              <a:t>‹#›</a:t>
            </a:fld>
            <a:endParaRPr lang="cs-CZ"/>
          </a:p>
        </p:txBody>
      </p:sp>
      <p:sp>
        <p:nvSpPr>
          <p:cNvPr id="9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464652" y="480352"/>
            <a:ext cx="6532245" cy="4787798"/>
          </a:xfrm>
          <a:solidFill>
            <a:srgbClr val="4E4C47"/>
          </a:solidFill>
        </p:spPr>
        <p:txBody>
          <a:bodyPr/>
          <a:lstStyle>
            <a:lvl1pPr marL="0" indent="0"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83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54437" y="5493367"/>
            <a:ext cx="9022156" cy="11591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8406C9-77DF-404C-8F34-CF11CBD7335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72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451" y="587977"/>
            <a:ext cx="2184135" cy="579575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88041" y="587977"/>
            <a:ext cx="6552407" cy="579575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3F6F1B-126B-401C-8DF6-654E9F698C0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275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DE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36023" y="362861"/>
            <a:ext cx="9405993" cy="6830842"/>
          </a:xfrm>
          <a:custGeom>
            <a:avLst>
              <a:gd name="f10" fmla="val 44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4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/>
              </a:gs>
            </a:gsLst>
            <a:lin ang="5400000"/>
          </a:gradFill>
          <a:ln w="2002">
            <a:solidFill>
              <a:srgbClr val="A4A3A3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3" name="Zaoblený obdélník 8"/>
          <p:cNvSpPr/>
          <p:nvPr/>
        </p:nvSpPr>
        <p:spPr>
          <a:xfrm>
            <a:off x="461470" y="478578"/>
            <a:ext cx="9157679" cy="6047741"/>
          </a:xfrm>
          <a:custGeom>
            <a:avLst>
              <a:gd name="f10" fmla="val 459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459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E1E1E1"/>
              </a:gs>
            </a:gsLst>
            <a:path path="circle">
              <a:fillToRect l="50000" t="175000" r="50000" b="-75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Verdana"/>
            </a:endParaRPr>
          </a:p>
        </p:txBody>
      </p:sp>
      <p:sp>
        <p:nvSpPr>
          <p:cNvPr id="4" name="Zástupný symbol pro nadpis 12"/>
          <p:cNvSpPr txBox="1">
            <a:spLocks noGrp="1"/>
          </p:cNvSpPr>
          <p:nvPr>
            <p:ph type="title"/>
          </p:nvPr>
        </p:nvSpPr>
        <p:spPr>
          <a:xfrm>
            <a:off x="554437" y="5495690"/>
            <a:ext cx="9022156" cy="115914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" name="Zástupný symbol pro text 3"/>
          <p:cNvSpPr txBox="1">
            <a:spLocks noGrp="1"/>
          </p:cNvSpPr>
          <p:nvPr>
            <p:ph type="body" idx="1"/>
          </p:nvPr>
        </p:nvSpPr>
        <p:spPr>
          <a:xfrm>
            <a:off x="554437" y="584612"/>
            <a:ext cx="9022156" cy="4616439"/>
          </a:xfrm>
          <a:prstGeom prst="rect">
            <a:avLst/>
          </a:prstGeom>
          <a:noFill/>
          <a:ln>
            <a:noFill/>
          </a:ln>
        </p:spPr>
        <p:txBody>
          <a:bodyPr vert="horz" wrap="square" lIns="201588" tIns="100794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datum 24"/>
          <p:cNvSpPr txBox="1">
            <a:spLocks noGrp="1"/>
          </p:cNvSpPr>
          <p:nvPr>
            <p:ph type="dt" sz="half" idx="2"/>
          </p:nvPr>
        </p:nvSpPr>
        <p:spPr>
          <a:xfrm>
            <a:off x="4163144" y="6737207"/>
            <a:ext cx="252015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17"/>
          <p:cNvSpPr txBox="1">
            <a:spLocks noGrp="1"/>
          </p:cNvSpPr>
          <p:nvPr>
            <p:ph type="ftr" sz="quarter" idx="3"/>
          </p:nvPr>
        </p:nvSpPr>
        <p:spPr>
          <a:xfrm>
            <a:off x="6683294" y="6737207"/>
            <a:ext cx="252015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4"/>
          <p:cNvSpPr txBox="1">
            <a:spLocks noGrp="1"/>
          </p:cNvSpPr>
          <p:nvPr>
            <p:ph type="sldNum" sz="quarter" idx="4"/>
          </p:nvPr>
        </p:nvSpPr>
        <p:spPr>
          <a:xfrm>
            <a:off x="9203454" y="6737207"/>
            <a:ext cx="504035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100" b="0" i="0" u="none" strike="noStrike" kern="1200" cap="none" spc="0" baseline="0">
                <a:solidFill>
                  <a:srgbClr val="A7A399"/>
                </a:solidFill>
                <a:uFillTx/>
                <a:latin typeface="Verdana"/>
              </a:defRPr>
            </a:lvl1pPr>
          </a:lstStyle>
          <a:p>
            <a:pPr lvl="0"/>
            <a:fld id="{FBE587A2-73EF-4464-8DC8-139CEC1F0E7B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000" b="1" i="0" u="none" strike="noStrike" kern="1200" cap="none" spc="0" baseline="0">
          <a:solidFill>
            <a:srgbClr val="FF8D3E"/>
          </a:solidFill>
          <a:effectLst>
            <a:outerShdw dist="22860" dir="5400000">
              <a:srgbClr val="000000"/>
            </a:outerShdw>
          </a:effectLst>
          <a:uFillTx/>
          <a:latin typeface="Verdana"/>
        </a:defRPr>
      </a:lvl1pPr>
    </p:titleStyle>
    <p:bodyStyle>
      <a:lvl1pPr marL="292306" marR="0" lvl="0" indent="-292306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F07F09"/>
        </a:buClr>
        <a:buSzPct val="80000"/>
        <a:buFont typeface="Wingdings 2"/>
        <a:buChar char=""/>
        <a:tabLst/>
        <a:defRPr lang="cs-CZ" sz="3100" b="0" i="0" u="none" strike="noStrike" kern="1200" cap="none" spc="0" baseline="0">
          <a:solidFill>
            <a:srgbClr val="000000"/>
          </a:solidFill>
          <a:uFillTx/>
          <a:latin typeface="Verdana"/>
        </a:defRPr>
      </a:lvl1pPr>
      <a:lvl2pPr marL="604765" marR="0" lvl="1" indent="-221751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F07F09"/>
        </a:buClr>
        <a:buSzPct val="100000"/>
        <a:buFont typeface="Verdana"/>
        <a:buChar char="◦"/>
        <a:tabLst/>
        <a:defRPr lang="cs-CZ" sz="2600" b="0" i="0" u="none" strike="noStrike" kern="1200" cap="none" spc="0" baseline="0">
          <a:solidFill>
            <a:srgbClr val="000000"/>
          </a:solidFill>
          <a:uFillTx/>
          <a:latin typeface="Verdana"/>
        </a:defRPr>
      </a:lvl2pPr>
      <a:lvl3pPr marL="866832" marR="0" lvl="2" indent="-201588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ED3742"/>
        </a:buClr>
        <a:buSzPct val="100000"/>
        <a:buFont typeface="Wingdings 2"/>
        <a:buChar char="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Verdana"/>
        </a:defRPr>
      </a:lvl3pPr>
      <a:lvl4pPr marL="1128899" marR="0" lvl="3" indent="-201588" algn="l" defTabSz="914400" rtl="0" fontAlgn="auto" hangingPunct="1">
        <a:lnSpc>
          <a:spcPct val="100000"/>
        </a:lnSpc>
        <a:spcBef>
          <a:spcPts val="255"/>
        </a:spcBef>
        <a:spcAft>
          <a:spcPts val="0"/>
        </a:spcAft>
        <a:buClr>
          <a:srgbClr val="ED3742"/>
        </a:buClr>
        <a:buSzPct val="112000"/>
        <a:buFont typeface="Verdana"/>
        <a:buChar char="◦"/>
        <a:tabLst/>
        <a:defRPr lang="cs-CZ" sz="2100" b="0" i="0" u="none" strike="noStrike" kern="1200" cap="none" spc="0" baseline="0">
          <a:solidFill>
            <a:srgbClr val="000000"/>
          </a:solidFill>
          <a:uFillTx/>
          <a:latin typeface="Verdana"/>
        </a:defRPr>
      </a:lvl4pPr>
      <a:lvl5pPr marL="1411120" marR="0" lvl="4" indent="-201588" algn="l" defTabSz="914400" rtl="0" fontAlgn="auto" hangingPunct="1">
        <a:lnSpc>
          <a:spcPct val="100000"/>
        </a:lnSpc>
        <a:spcBef>
          <a:spcPts val="275"/>
        </a:spcBef>
        <a:spcAft>
          <a:spcPts val="0"/>
        </a:spcAft>
        <a:buClr>
          <a:srgbClr val="4A85BF"/>
        </a:buClr>
        <a:buSzPct val="100000"/>
        <a:buFont typeface="Wingdings 2"/>
        <a:buChar char="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Verdan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laxzm.cz/wp-content/uploads/cart_empty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bednahracek.cz/fotky20396/fotos/_vyrd12_2618804_Metallkorb_F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vian.cz/wp-content/uploads/2013/03/pokladni.jpg" TargetMode="External"/><Relationship Id="rId2" Type="http://schemas.openxmlformats.org/officeDocument/2006/relationships/hyperlink" Target="http://www.petrol.cz/media/24246/sag-merchandising-3b_289x217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mg16.imageshack.us/img16/3670/rousovdotext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874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359788" y="1768477"/>
            <a:ext cx="8712778" cy="4989515"/>
          </a:xfrm>
        </p:spPr>
        <p:txBody>
          <a:bodyPr anchor="ctr" anchorCtr="1"/>
          <a:lstStyle/>
          <a:p>
            <a:pPr marL="0" lvl="0" indent="0" algn="ctr">
              <a:buNone/>
            </a:pPr>
            <a:r>
              <a:rPr lang="cs-CZ"/>
              <a:t>Anotace: Prezentace slouží k opakování učiva o povoláních, které vykonávají naši rodiče a možná jednou budeme vykonávat i my děti.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87779" y="846359"/>
            <a:ext cx="8784777" cy="717328"/>
          </a:xfrm>
        </p:spPr>
        <p:txBody>
          <a:bodyPr>
            <a:spAutoFit/>
          </a:bodyPr>
          <a:lstStyle/>
          <a:p>
            <a:pPr lvl="0"/>
            <a:r>
              <a:rPr lang="cs-CZ" u="sng" dirty="0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Povolání kolem nás.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359788" y="3452079"/>
            <a:ext cx="8712768" cy="1622301"/>
          </a:xfrm>
        </p:spPr>
        <p:txBody>
          <a:bodyPr anchor="ctr" anchorCtr="1">
            <a:spAutoFit/>
          </a:bodyPr>
          <a:lstStyle/>
          <a:p>
            <a:pPr marL="0" lvl="0" indent="0" algn="ctr">
              <a:buNone/>
            </a:pPr>
            <a:r>
              <a:rPr lang="cs-CZ"/>
              <a:t>Velmi často chodíme nakupovat.</a:t>
            </a:r>
          </a:p>
          <a:p>
            <a:pPr marL="0" lvl="0" indent="0" algn="ctr">
              <a:buNone/>
            </a:pPr>
            <a:r>
              <a:rPr lang="cs-CZ"/>
              <a:t>V obchodech pracují prodavači, pokladní a vedoucí prodejny.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19998" y="4679999"/>
            <a:ext cx="2340004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www.bednahracek.cz/fotky20396/fotos/_vyrd12_2618804_Metallkorb_F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496" y="539477"/>
            <a:ext cx="2733795" cy="283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359788" y="301623"/>
            <a:ext cx="8712768" cy="1262064"/>
          </a:xfrm>
        </p:spPr>
        <p:txBody>
          <a:bodyPr/>
          <a:lstStyle/>
          <a:p>
            <a:pPr lvl="0"/>
            <a:r>
              <a:rPr lang="cs-CZ" sz="3600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Popiš, co dělá prodavač, pokladní a vedoucí prodejny.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59788" y="1768477"/>
            <a:ext cx="8712768" cy="4989515"/>
          </a:xfrm>
        </p:spPr>
        <p:txBody>
          <a:bodyPr/>
          <a:lstStyle/>
          <a:p>
            <a:pPr lvl="0"/>
            <a:r>
              <a:rPr lang="cs-CZ"/>
              <a:t>Kontroluje práci prodavaček.</a:t>
            </a:r>
          </a:p>
          <a:p>
            <a:pPr lvl="0"/>
            <a:r>
              <a:rPr lang="cs-CZ"/>
              <a:t>Váží potraviny na váze, rovná zboží do regálů.</a:t>
            </a:r>
          </a:p>
          <a:p>
            <a:pPr lvl="0"/>
            <a:r>
              <a:rPr lang="cs-CZ"/>
              <a:t>Pracuje u pokladny, přijímá peníze za koupené zboží.</a:t>
            </a:r>
          </a:p>
        </p:txBody>
      </p:sp>
      <p:pic>
        <p:nvPicPr>
          <p:cNvPr id="1026" name="Picture 2" descr="http://www.petrol.cz/media/24246/sag-merchandising-3b_289x21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504" y="4640591"/>
            <a:ext cx="2752725" cy="206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devian.cz/wp-content/uploads/2013/03/pokladn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8144" y="5077899"/>
            <a:ext cx="2857500" cy="160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mg16.imageshack.us/img16/3670/rousovdotext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16" y="4815962"/>
            <a:ext cx="2676525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31797" y="301623"/>
            <a:ext cx="8640759" cy="1262064"/>
          </a:xfrm>
        </p:spPr>
        <p:txBody>
          <a:bodyPr/>
          <a:lstStyle/>
          <a:p>
            <a:pPr lvl="0"/>
            <a:r>
              <a:rPr lang="cs-CZ" sz="3600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Vylušti, jaké zboží se prodává v tomto obchodě: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87779" y="1768477"/>
            <a:ext cx="8784777" cy="4989515"/>
          </a:xfrm>
        </p:spPr>
        <p:txBody>
          <a:bodyPr/>
          <a:lstStyle/>
          <a:p>
            <a:pPr lvl="0"/>
            <a:r>
              <a:rPr lang="cs-CZ"/>
              <a:t>Nosí je maminka v zimě, jsou vysoké. (2.písmeno)</a:t>
            </a:r>
          </a:p>
          <a:p>
            <a:pPr lvl="0"/>
            <a:r>
              <a:rPr lang="cs-CZ"/>
              <a:t>Přezouváme se do nich doma i ve škole.        (1. písmen)</a:t>
            </a:r>
          </a:p>
          <a:p>
            <a:pPr lvl="0"/>
            <a:r>
              <a:rPr lang="cs-CZ"/>
              <a:t>Obouváme se do nich hlavně do sněhu.(5.písmeno)</a:t>
            </a:r>
          </a:p>
          <a:p>
            <a:pPr lvl="0"/>
            <a:r>
              <a:rPr lang="cs-CZ"/>
              <a:t>Nosíme je do tělocvičny. (2. písmeno)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359788" y="-4764"/>
            <a:ext cx="8712768" cy="2344741"/>
          </a:xfrm>
        </p:spPr>
        <p:txBody>
          <a:bodyPr/>
          <a:lstStyle/>
          <a:p>
            <a:pPr lvl="0"/>
            <a:r>
              <a:rPr lang="cs-CZ" u="sng">
                <a:solidFill>
                  <a:srgbClr val="FF3366"/>
                </a:solidFill>
                <a:effectLst>
                  <a:outerShdw dist="17962" dir="2700000">
                    <a:srgbClr val="000000"/>
                  </a:outerShdw>
                </a:effectLst>
              </a:rPr>
              <a:t>Co všechno musí dělat prodavačka v obchodě s potravinami?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797" y="2390771"/>
            <a:ext cx="8639178" cy="5637532"/>
          </a:xfrm>
        </p:spPr>
        <p:txBody>
          <a:bodyPr/>
          <a:lstStyle/>
          <a:p>
            <a:pPr lvl="0"/>
            <a:r>
              <a:rPr lang="cs-CZ"/>
              <a:t>Jaké zboží váží prodavačka na váze?</a:t>
            </a:r>
          </a:p>
          <a:p>
            <a:pPr lvl="0"/>
            <a:r>
              <a:rPr lang="cs-CZ"/>
              <a:t>Jaká oddělení jsou v tomto obchodě?</a:t>
            </a:r>
          </a:p>
          <a:p>
            <a:pPr lvl="0"/>
            <a:r>
              <a:rPr lang="cs-CZ"/>
              <a:t>Jaké zboží je v chladicích pultech?</a:t>
            </a:r>
          </a:p>
          <a:p>
            <a:pPr lvl="0"/>
            <a:r>
              <a:rPr lang="cs-CZ"/>
              <a:t>Jaké nápoje se zde dají koupit?</a:t>
            </a:r>
          </a:p>
          <a:p>
            <a:pPr lvl="0"/>
            <a:r>
              <a:rPr lang="cs-CZ"/>
              <a:t>Chodíš sám nakupovat?</a:t>
            </a:r>
          </a:p>
          <a:p>
            <a:pPr lvl="0"/>
            <a:r>
              <a:rPr lang="cs-CZ"/>
              <a:t>Na co si musíš dát v obchodě pozor?</a:t>
            </a:r>
          </a:p>
          <a:p>
            <a:pPr lvl="0"/>
            <a:r>
              <a:rPr lang="cs-CZ"/>
              <a:t>Jak se máme chovat v obchodě?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477"/>
            <a:ext cx="9072567" cy="4989515"/>
          </a:xfrm>
        </p:spPr>
        <p:txBody>
          <a:bodyPr anchor="ctr" anchorCtr="1"/>
          <a:lstStyle/>
          <a:p>
            <a:pPr marL="0" lvl="0" indent="0" algn="ctr">
              <a:buNone/>
            </a:pPr>
            <a:r>
              <a:rPr lang="cs-CZ" dirty="0"/>
              <a:t>Zdroje: metodický průvodce učebnicí Prvouka 1- PaedDr. Hana </a:t>
            </a:r>
            <a:r>
              <a:rPr lang="cs-CZ" dirty="0" err="1" smtClean="0"/>
              <a:t>Muhlhauserová</a:t>
            </a:r>
            <a:endParaRPr lang="cs-CZ" dirty="0"/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664048" y="5866328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http://www.relaxzm.cz/wp-content/uploads/cart_empty.jpg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664047" y="478794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http://www.bednahracek.cz/fotky20396/fotos/_vyrd12_2618804_Metallkorb_F.jpg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520950" y="376002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http://www.petrol.cz/media/24246/sag-merchandising-3b_289x217.jpg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520950" y="2810342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/>
              <a:t>http://devian.cz/wp-content/uploads/2013/03/pokladni.jpg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520949" y="169160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/>
              <a:t>http://img16.imageshack.us/img16/3670/rousovdotextu.jpg</a:t>
            </a:r>
          </a:p>
        </p:txBody>
      </p:sp>
    </p:spTree>
    <p:extLst>
      <p:ext uri="{BB962C8B-B14F-4D97-AF65-F5344CB8AC3E}">
        <p14:creationId xmlns:p14="http://schemas.microsoft.com/office/powerpoint/2010/main" val="2691215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Aspek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33</TotalTime>
  <Words>240</Words>
  <Application>Microsoft Office PowerPoint</Application>
  <PresentationFormat>Vlastní</PresentationFormat>
  <Paragraphs>32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aplikace PowerPoint</vt:lpstr>
      <vt:lpstr>Povolání kolem nás.</vt:lpstr>
      <vt:lpstr>Popiš, co dělá prodavač, pokladní a vedoucí prodejny.</vt:lpstr>
      <vt:lpstr>Vylušti, jaké zboží se prodává v tomto obchodě:</vt:lpstr>
      <vt:lpstr>Co všechno musí dělat prodavačka v obchodě s potravinami?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6</cp:revision>
  <dcterms:created xsi:type="dcterms:W3CDTF">2012-05-25T16:38:23Z</dcterms:created>
  <dcterms:modified xsi:type="dcterms:W3CDTF">2013-05-20T11:27:16Z</dcterms:modified>
</cp:coreProperties>
</file>